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ru.wikipedia.org/wiki/%D0%98%D0%BB%D0%B7%D0%B5%D1%81%D0%BA%D0%B0%D0%BB%D0%BD%D1%81" TargetMode="External"/><Relationship Id="rId4" Type="http://schemas.openxmlformats.org/officeDocument/2006/relationships/hyperlink" Target="https://ru.wikipedia.org/wiki/%D0%A0%D0%B5%D0%B6%D0%B8%D1%86%D0%BA%D0%B8%D0%B9_%D1%83%D0%B5%D0%B7%D0%B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9935" y="1342507"/>
            <a:ext cx="5860043" cy="2262781"/>
          </a:xfrm>
        </p:spPr>
        <p:txBody>
          <a:bodyPr>
            <a:noAutofit/>
          </a:bodyPr>
          <a:lstStyle/>
          <a:p>
            <a:pPr algn="ctr"/>
            <a:r>
              <a:rPr lang="be-BY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Яков Петрович </a:t>
            </a:r>
            <a:br>
              <a:rPr lang="be-BY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be-BY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Кульнев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49381" y="4045860"/>
            <a:ext cx="3412576" cy="1126283"/>
          </a:xfrm>
        </p:spPr>
        <p:txBody>
          <a:bodyPr>
            <a:no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Кавалер ордена Святого Георгия III степени и Золотого оружия «За храбрость»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424" y="0"/>
            <a:ext cx="59205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240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244" y="-62344"/>
            <a:ext cx="6458560" cy="1084809"/>
          </a:xfrm>
        </p:spPr>
        <p:txBody>
          <a:bodyPr>
            <a:noAutofit/>
          </a:bodyPr>
          <a:lstStyle/>
          <a:p>
            <a:pPr algn="ctr"/>
            <a:r>
              <a:rPr lang="be-BY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БИОГРАФИЯ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2960" y="1022465"/>
            <a:ext cx="8952807" cy="1820488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Bookman Old Style" panose="02050604050505020204" pitchFamily="18" charset="0"/>
              </a:rPr>
              <a:t>(5 августа 1763 — 1 августа 1812) — русский полководец, генерал-майор, герой Отечественной войны 1812 года.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Bookman Old Style" panose="02050604050505020204" pitchFamily="18" charset="0"/>
              </a:rPr>
              <a:t>Родился в </a:t>
            </a:r>
            <a:r>
              <a:rPr lang="ru-RU" sz="2000" dirty="0" err="1">
                <a:latin typeface="Bookman Old Style" panose="02050604050505020204" pitchFamily="18" charset="0"/>
              </a:rPr>
              <a:t>Люцине</a:t>
            </a:r>
            <a:r>
              <a:rPr lang="ru-RU" sz="2000" dirty="0">
                <a:latin typeface="Bookman Old Style" panose="02050604050505020204" pitchFamily="18" charset="0"/>
              </a:rPr>
              <a:t> (Великое княжество Литовское). Воспитывался в шляхетском кадетском корпусе.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Bookman Old Style" panose="02050604050505020204" pitchFamily="18" charset="0"/>
              </a:rPr>
              <a:t>В 1785 году начал службу.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Bookman Old Style" panose="02050604050505020204" pitchFamily="18" charset="0"/>
              </a:rPr>
              <a:t>Известен участием в шведской войне 1808–1809 годов, в боях при </a:t>
            </a:r>
            <a:r>
              <a:rPr lang="ru-RU" sz="2000" dirty="0" err="1">
                <a:latin typeface="Bookman Old Style" panose="02050604050505020204" pitchFamily="18" charset="0"/>
              </a:rPr>
              <a:t>Куортане</a:t>
            </a:r>
            <a:r>
              <a:rPr lang="ru-RU" sz="2000" dirty="0">
                <a:latin typeface="Bookman Old Style" panose="02050604050505020204" pitchFamily="18" charset="0"/>
              </a:rPr>
              <a:t> и </a:t>
            </a:r>
            <a:r>
              <a:rPr lang="ru-RU" sz="2000" dirty="0" err="1">
                <a:latin typeface="Bookman Old Style" panose="02050604050505020204" pitchFamily="18" charset="0"/>
              </a:rPr>
              <a:t>Оровайсе</a:t>
            </a:r>
            <a:r>
              <a:rPr lang="ru-RU" sz="2000" dirty="0">
                <a:latin typeface="Bookman Old Style" panose="02050604050505020204" pitchFamily="18" charset="0"/>
              </a:rPr>
              <a:t>, а также в экспедиции на Аландские острова.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Bookman Old Style" panose="02050604050505020204" pitchFamily="18" charset="0"/>
              </a:rPr>
              <a:t>В начале 1811 года вернулся в Гродненский гусарский полк, став его командиром.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dirty="0">
                <a:latin typeface="Bookman Old Style" panose="02050604050505020204" pitchFamily="18" charset="0"/>
              </a:rPr>
              <a:t>В Отечественную войну 1812 года Яков Петрович был в армии графа П.Х. </a:t>
            </a:r>
            <a:r>
              <a:rPr lang="ru-RU" sz="2000" dirty="0" err="1">
                <a:latin typeface="Bookman Old Style" panose="02050604050505020204" pitchFamily="18" charset="0"/>
              </a:rPr>
              <a:t>Витгенштейна</a:t>
            </a:r>
            <a:r>
              <a:rPr lang="ru-RU" sz="2000" dirty="0">
                <a:latin typeface="Bookman Old Style" panose="02050604050505020204" pitchFamily="18" charset="0"/>
              </a:rPr>
              <a:t> и постоянно находился в передовых войсках.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000" dirty="0">
                <a:latin typeface="Bookman Old Style" panose="02050604050505020204" pitchFamily="18" charset="0"/>
              </a:rPr>
              <a:t>Погиб в бою с французами около деревни </a:t>
            </a:r>
            <a:r>
              <a:rPr lang="ru-RU" sz="2000" dirty="0" err="1">
                <a:latin typeface="Bookman Old Style" panose="02050604050505020204" pitchFamily="18" charset="0"/>
              </a:rPr>
              <a:t>Клястицы</a:t>
            </a:r>
            <a:r>
              <a:rPr lang="ru-RU" sz="2000" dirty="0">
                <a:latin typeface="Bookman Old Style" panose="02050604050505020204" pitchFamily="18" charset="0"/>
              </a:rPr>
              <a:t> (ныне </a:t>
            </a:r>
            <a:r>
              <a:rPr lang="ru-RU" sz="2000" dirty="0" err="1">
                <a:latin typeface="Bookman Old Style" panose="02050604050505020204" pitchFamily="18" charset="0"/>
              </a:rPr>
              <a:t>Россонского</a:t>
            </a:r>
            <a:r>
              <a:rPr lang="ru-RU" sz="2000" dirty="0">
                <a:latin typeface="Bookman Old Style" panose="02050604050505020204" pitchFamily="18" charset="0"/>
              </a:rPr>
              <a:t> района Витебской области), когда командовал артиллеристами, прикрывающими отход русских войск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20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4386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695" y="0"/>
            <a:ext cx="5793971" cy="2258626"/>
          </a:xfrm>
        </p:spPr>
        <p:txBody>
          <a:bodyPr>
            <a:noAutofit/>
          </a:bodyPr>
          <a:lstStyle/>
          <a:p>
            <a:pPr algn="ctr"/>
            <a:r>
              <a:rPr lang="be-BY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 </a:t>
            </a:r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Воинская служба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90697" y="4045860"/>
            <a:ext cx="3412576" cy="1126283"/>
          </a:xfrm>
        </p:spPr>
        <p:txBody>
          <a:bodyPr>
            <a:no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 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83574" y="2208344"/>
            <a:ext cx="832519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 службу из корпуса выпущен с большой серебряной медалью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 1789 году участвовал с полком в турецком походе, в осаде и взятии Бендер.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 1790 году воевал в Молдавии.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 С 11 мая 1792 до 27 марта 1793 года участвовал в боях, связанных с подавлением восстания </a:t>
            </a:r>
            <a:r>
              <a:rPr lang="ru-RU" dirty="0" err="1"/>
              <a:t>Тадеуша</a:t>
            </a:r>
            <a:r>
              <a:rPr lang="ru-RU" dirty="0"/>
              <a:t> Костюшко в Польше.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 1794 году переведён в </a:t>
            </a:r>
            <a:r>
              <a:rPr lang="ru-RU" dirty="0" err="1"/>
              <a:t>Переяславский</a:t>
            </a:r>
            <a:r>
              <a:rPr lang="ru-RU" dirty="0"/>
              <a:t> конно-егерский полк, участвовал в боях с польскими мятежниками.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Отличился 6 июня 1794 года в бою под </a:t>
            </a:r>
            <a:r>
              <a:rPr lang="ru-RU" dirty="0" err="1"/>
              <a:t>Борунами</a:t>
            </a:r>
            <a:r>
              <a:rPr lang="ru-RU" dirty="0"/>
              <a:t> и Ошмянами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 28 июня 1794 года под Лидой,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8 июля 1794 года при </a:t>
            </a:r>
            <a:r>
              <a:rPr lang="ru-RU" dirty="0" err="1"/>
              <a:t>Вильне</a:t>
            </a:r>
            <a:r>
              <a:rPr lang="ru-RU" dirty="0"/>
              <a:t>, где за оказанную храбрость, распорядительность и к службе похвальную ревность получил от командира корпуса письменный похвальный аттестат.</a:t>
            </a:r>
          </a:p>
          <a:p>
            <a:endParaRPr lang="ru-RU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455978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1193" y="99752"/>
            <a:ext cx="4089862" cy="1122218"/>
          </a:xfrm>
        </p:spPr>
        <p:txBody>
          <a:bodyPr>
            <a:noAutofit/>
          </a:bodyPr>
          <a:lstStyle/>
          <a:p>
            <a:pPr algn="ctr"/>
            <a:r>
              <a:rPr lang="be-BY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Гибель  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90697" y="4045860"/>
            <a:ext cx="3412576" cy="1126283"/>
          </a:xfrm>
        </p:spPr>
        <p:txBody>
          <a:bodyPr>
            <a:no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 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58389" y="2414989"/>
            <a:ext cx="83251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02471" y="1663421"/>
            <a:ext cx="65963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20 июля (1 августа) 1812 года </a:t>
            </a:r>
            <a:r>
              <a:rPr lang="ru-RU" dirty="0" err="1"/>
              <a:t>Кульнев</a:t>
            </a:r>
            <a:r>
              <a:rPr lang="ru-RU" dirty="0"/>
              <a:t> был смертельно ранен в сражении при </a:t>
            </a:r>
            <a:r>
              <a:rPr lang="ru-RU" dirty="0" err="1"/>
              <a:t>Клястицах</a:t>
            </a:r>
            <a:r>
              <a:rPr lang="ru-RU" dirty="0"/>
              <a:t>.</a:t>
            </a: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92283" y="2362674"/>
            <a:ext cx="697714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После переправы через реку Дриссу во время дневного боя он попал в засаду возле села </a:t>
            </a:r>
            <a:r>
              <a:rPr lang="ru-RU" dirty="0" err="1"/>
              <a:t>Боярщино</a:t>
            </a:r>
            <a:r>
              <a:rPr lang="ru-RU" dirty="0"/>
              <a:t>. Артиллерия французов расстреливала отряд </a:t>
            </a:r>
            <a:r>
              <a:rPr lang="ru-RU" dirty="0" err="1"/>
              <a:t>Кульнева</a:t>
            </a:r>
            <a:r>
              <a:rPr lang="ru-RU" dirty="0"/>
              <a:t> с господствующих высот. Сам он был поражён пушечным ядром: ему оторвало ноги выше колен — когда, стоя у пушки, он командовал артиллеристами, прикрывавшими отход русских войск</a:t>
            </a:r>
          </a:p>
          <a:p>
            <a:endParaRPr lang="en-US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5355" y="184915"/>
            <a:ext cx="3681418" cy="254771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352435" y="2730467"/>
            <a:ext cx="33472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Кульневская</a:t>
            </a:r>
            <a:r>
              <a:rPr lang="ru-RU" sz="1600" dirty="0">
                <a:solidFill>
                  <a:srgbClr val="202122"/>
                </a:solidFill>
                <a:latin typeface="Arial" panose="020B0604020202020204" pitchFamily="34" charset="0"/>
              </a:rPr>
              <a:t> церковь, куда был перевезён прах </a:t>
            </a:r>
            <a:r>
              <a:rPr lang="ru-RU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Кульнева</a:t>
            </a:r>
            <a:r>
              <a:rPr lang="ru-RU" sz="1600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endParaRPr lang="en-US" sz="16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5400" y="3397139"/>
            <a:ext cx="3927027" cy="254771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8057804" y="6026754"/>
            <a:ext cx="407462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202122"/>
                </a:solidFill>
                <a:latin typeface="Arial" panose="020B0604020202020204" pitchFamily="34" charset="0"/>
              </a:rPr>
              <a:t>Орловский. «Смерть Я. П. Кульнева». 1812</a:t>
            </a:r>
            <a:endParaRPr lang="en-US" sz="1600" dirty="0">
              <a:solidFill>
                <a:srgbClr val="202122"/>
              </a:solidFill>
              <a:latin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32856" y="4539826"/>
            <a:ext cx="616596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Чувствуя близкую смерть, он снял с себя ордена и, передавая их стоявшему вблизи офицеру, произнёс: «Возьмите, спрячьте сии знаки… Пускай враги не порадуются, </a:t>
            </a:r>
            <a:r>
              <a:rPr lang="ru-RU" dirty="0" err="1"/>
              <a:t>увидя</a:t>
            </a:r>
            <a:r>
              <a:rPr lang="ru-RU" dirty="0"/>
              <a:t> в охладевшем трупе моём, не генерала русского, но простого воина, положившего живот свой за Отечество».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860006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9709" y="181203"/>
            <a:ext cx="4372494" cy="1315088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Память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2057" y="1771833"/>
            <a:ext cx="3412576" cy="1126283"/>
          </a:xfrm>
        </p:spPr>
        <p:txBody>
          <a:bodyPr>
            <a:no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 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58389" y="2414989"/>
            <a:ext cx="83251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521230" y="4462086"/>
            <a:ext cx="60036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Почти мистическое совпадение в жизни и смерти генерала </a:t>
            </a:r>
            <a:r>
              <a:rPr lang="ru-RU" dirty="0" err="1"/>
              <a:t>Кульнева</a:t>
            </a:r>
            <a:r>
              <a:rPr lang="ru-RU" dirty="0"/>
              <a:t> состоит в том, что он погиб, не дожив пяти дней до своего 49-летия и практически там же, где родился — недалеко от деревни </a:t>
            </a:r>
            <a:r>
              <a:rPr lang="ru-RU" dirty="0" err="1"/>
              <a:t>Клястицы</a:t>
            </a:r>
            <a:r>
              <a:rPr lang="ru-RU" dirty="0"/>
              <a:t> Витебской</a:t>
            </a:r>
            <a:endParaRPr lang="en-US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6514" y="3559709"/>
            <a:ext cx="2399759" cy="3224867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7213252" y="3861194"/>
            <a:ext cx="25645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Памятник </a:t>
            </a:r>
            <a:r>
              <a:rPr lang="ru-RU" dirty="0" err="1"/>
              <a:t>Кульневу</a:t>
            </a:r>
            <a:endParaRPr lang="en-US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9476" y="77451"/>
            <a:ext cx="3785817" cy="342444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5820987" y="279882"/>
            <a:ext cx="2472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Бюст Я. П. </a:t>
            </a:r>
            <a:r>
              <a:rPr lang="ru-RU" dirty="0" err="1"/>
              <a:t>Кульнева</a:t>
            </a:r>
            <a:r>
              <a:rPr lang="ru-RU" dirty="0"/>
              <a:t>,</a:t>
            </a:r>
            <a:endParaRPr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117252" y="1630887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Прах Якова Петровича был перезахоронен дважды. Первый раз — в 1816 году,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 1832 году родственники перенесли прах </a:t>
            </a:r>
            <a:r>
              <a:rPr lang="ru-RU" dirty="0" err="1"/>
              <a:t>Кульнева</a:t>
            </a:r>
            <a:r>
              <a:rPr lang="ru-RU" dirty="0"/>
              <a:t> в имение его брата Михаила Петровича </a:t>
            </a:r>
            <a:r>
              <a:rPr lang="ru-RU" dirty="0" err="1"/>
              <a:t>Кульнева</a:t>
            </a:r>
            <a:r>
              <a:rPr lang="ru-RU" dirty="0"/>
              <a:t> — </a:t>
            </a:r>
            <a:r>
              <a:rPr lang="ru-RU" dirty="0" err="1"/>
              <a:t>Ильзенберг</a:t>
            </a:r>
            <a:r>
              <a:rPr lang="ru-RU" dirty="0"/>
              <a:t> </a:t>
            </a:r>
            <a:r>
              <a:rPr lang="ru-RU" dirty="0" err="1">
                <a:hlinkClick r:id="rId4" tooltip="Режицкий уезд"/>
              </a:rPr>
              <a:t>Режицкого</a:t>
            </a:r>
            <a:endParaRPr lang="ru-RU" dirty="0">
              <a:hlinkClick r:id="rId4" tooltip="Режицкий уезд"/>
            </a:endParaRPr>
          </a:p>
          <a:p>
            <a:r>
              <a:rPr lang="ru-RU" dirty="0">
                <a:hlinkClick r:id="rId4" tooltip="Режицкий уезд"/>
              </a:rPr>
              <a:t>      у езда</a:t>
            </a:r>
            <a:r>
              <a:rPr lang="ru-RU" dirty="0"/>
              <a:t> Витебской губернии (ныне —      </a:t>
            </a:r>
            <a:r>
              <a:rPr lang="ru-RU" dirty="0" err="1">
                <a:hlinkClick r:id="rId5" tooltip="Илзескалнс"/>
              </a:rPr>
              <a:t>Илзескалнс</a:t>
            </a:r>
            <a:r>
              <a:rPr lang="ru-RU" dirty="0"/>
              <a:t>, Латвия).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772225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2138" y="141316"/>
            <a:ext cx="4680065" cy="1130531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Награды 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2057" y="1771833"/>
            <a:ext cx="3412576" cy="1126283"/>
          </a:xfrm>
        </p:spPr>
        <p:txBody>
          <a:bodyPr>
            <a:no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 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58389" y="2414989"/>
            <a:ext cx="83251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1017" y="268696"/>
            <a:ext cx="3442538" cy="371110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173743" y="4044416"/>
            <a:ext cx="38494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Орден Святой Анны II степени (1807)</a:t>
            </a:r>
            <a:endParaRPr lang="en-US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859" y="1230587"/>
            <a:ext cx="3227670" cy="126080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82138" y="2507414"/>
            <a:ext cx="28286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Нагрудный фрачный знак к Золотому оружию «За храбрость»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1664" y="283855"/>
            <a:ext cx="2229892" cy="275831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5411961" y="3061321"/>
            <a:ext cx="2348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Орден Святого Владимира</a:t>
            </a:r>
            <a:endParaRPr lang="en-US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8590" y="1161627"/>
            <a:ext cx="1823371" cy="294686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3588590" y="4137981"/>
            <a:ext cx="20887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Орден Святого Георгия</a:t>
            </a:r>
            <a:endParaRPr lang="en-US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023498" y="6042981"/>
            <a:ext cx="32585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/>
              <a:t>Орден Pour le Mérite [За заслуги] </a:t>
            </a:r>
            <a:endParaRPr lang="en-US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2189" y="4094575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617831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91</TotalTime>
  <Words>530</Words>
  <Application>Microsoft Office PowerPoint</Application>
  <PresentationFormat>Широкоэкранный</PresentationFormat>
  <Paragraphs>42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Bookman Old Style</vt:lpstr>
      <vt:lpstr>Century Gothic</vt:lpstr>
      <vt:lpstr>Wingdings</vt:lpstr>
      <vt:lpstr>Wingdings 3</vt:lpstr>
      <vt:lpstr>Легкий дым</vt:lpstr>
      <vt:lpstr>Яков Петрович  Кульнев</vt:lpstr>
      <vt:lpstr>БИОГРАФИЯ</vt:lpstr>
      <vt:lpstr>  Воинская служба</vt:lpstr>
      <vt:lpstr>Гибель  </vt:lpstr>
      <vt:lpstr>Память</vt:lpstr>
      <vt:lpstr>Награды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Яков Петрович  Кульнев</dc:title>
  <dc:creator>dashakardovich@gmail.com</dc:creator>
  <cp:lastModifiedBy>Ирина Недокунева</cp:lastModifiedBy>
  <cp:revision>13</cp:revision>
  <dcterms:created xsi:type="dcterms:W3CDTF">2024-02-29T17:15:00Z</dcterms:created>
  <dcterms:modified xsi:type="dcterms:W3CDTF">2024-03-05T19:07:59Z</dcterms:modified>
</cp:coreProperties>
</file>