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0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641A2-C060-488D-8B10-44124299743E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86F62-F4A5-4045-BFC1-5468B86D5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7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6F62-F4A5-4045-BFC1-5468B86D5E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62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6F62-F4A5-4045-BFC1-5468B86D5E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80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15144"/>
          </a:xfrm>
        </p:spPr>
        <p:txBody>
          <a:bodyPr>
            <a:normAutofit fontScale="90000"/>
          </a:bodyPr>
          <a:lstStyle/>
          <a:p>
            <a:pPr algn="ctr"/>
            <a:r>
              <a:rPr lang="be-BY" sz="2400" b="1" dirty="0" smtClean="0">
                <a:solidFill>
                  <a:srgbClr val="FFC000"/>
                </a:solidFill>
                <a:effectLst/>
              </a:rPr>
              <a:t>Дзяржаўная установа адукацыі</a:t>
            </a:r>
            <a:br>
              <a:rPr lang="be-BY" sz="2400" b="1" dirty="0" smtClean="0">
                <a:solidFill>
                  <a:srgbClr val="FFC000"/>
                </a:solidFill>
                <a:effectLst/>
              </a:rPr>
            </a:br>
            <a:r>
              <a:rPr lang="be-BY" sz="2400" b="1" dirty="0" smtClean="0">
                <a:solidFill>
                  <a:srgbClr val="FFC000"/>
                </a:solidFill>
                <a:effectLst/>
              </a:rPr>
              <a:t>“Ветрынская </a:t>
            </a:r>
            <a:r>
              <a:rPr lang="be-BY" sz="2400" b="1" dirty="0">
                <a:solidFill>
                  <a:srgbClr val="FFC000"/>
                </a:solidFill>
                <a:effectLst/>
              </a:rPr>
              <a:t>сярэдняя школа імя Д.В.Цябута Полацкага раёна”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44824"/>
            <a:ext cx="712879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be-BY" b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краязнаўчыя чытанні “Спадчына Полацкай зямлі</a:t>
            </a:r>
            <a:r>
              <a:rPr lang="be-BY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”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be-BY" sz="1050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050" dirty="0">
              <a:latin typeface="Arial" pitchFamily="34" charset="0"/>
              <a:cs typeface="Arial" pitchFamily="34" charset="0"/>
            </a:endParaRPr>
          </a:p>
          <a:p>
            <a:pPr lvl="0" indent="6127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ПОШУКАВА-ДАСЛЕДЧАЯ РАБОТА</a:t>
            </a:r>
            <a:endParaRPr lang="ru-RU" sz="105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indent="6127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ТЭМУ</a:t>
            </a:r>
            <a:endParaRPr lang="ru-RU" sz="105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indent="6127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b="1" i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«Выдатны дзеяч беларускай культуры </a:t>
            </a:r>
            <a:endParaRPr lang="ru-RU" sz="105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lvl="0" indent="6127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e-BY" b="1" i="1" dirty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Браніслаў Эпімах-Шыпіла»</a:t>
            </a:r>
            <a:endParaRPr lang="ru-RU" sz="105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4149080"/>
            <a:ext cx="3492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b="1" dirty="0">
                <a:solidFill>
                  <a:srgbClr val="FFC000"/>
                </a:solidFill>
              </a:rPr>
              <a:t>Аўтар:</a:t>
            </a:r>
            <a:r>
              <a:rPr lang="be-BY" dirty="0">
                <a:solidFill>
                  <a:srgbClr val="FFC000"/>
                </a:solidFill>
              </a:rPr>
              <a:t> Крамзюк Анжаліка,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be-BY" dirty="0">
                <a:solidFill>
                  <a:srgbClr val="FFC000"/>
                </a:solidFill>
              </a:rPr>
              <a:t>вучаніца 10 </a:t>
            </a:r>
            <a:r>
              <a:rPr lang="be-BY" dirty="0" smtClean="0">
                <a:solidFill>
                  <a:srgbClr val="FFC000"/>
                </a:solidFill>
              </a:rPr>
              <a:t>класа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be-BY" dirty="0">
                <a:solidFill>
                  <a:srgbClr val="FFC000"/>
                </a:solidFill>
              </a:rPr>
              <a:t> 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be-BY" b="1" dirty="0">
                <a:solidFill>
                  <a:srgbClr val="FFC000"/>
                </a:solidFill>
              </a:rPr>
              <a:t>Кіраўнік: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be-BY" dirty="0">
                <a:solidFill>
                  <a:srgbClr val="FFC000"/>
                </a:solidFill>
              </a:rPr>
              <a:t>настаўнік гісторыі вышэйшай 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be-BY" dirty="0">
                <a:solidFill>
                  <a:srgbClr val="FFC000"/>
                </a:solidFill>
              </a:rPr>
              <a:t>кваліфікацыйнай катэгорыі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be-BY" dirty="0">
                <a:solidFill>
                  <a:srgbClr val="FFC000"/>
                </a:solidFill>
              </a:rPr>
              <a:t>Арол Раман Іванавіч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Дыплом Савета Імператарскага Санкт-Пецярбургскага універсітэта № 4600 аб прысваенні вучонай ступені кандыдата Б. Эпімах-Шыпі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05"/>
            <a:ext cx="5093020" cy="42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spbguide.com/wp-content/uploads/2011/10/image01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51" y="3181349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085184"/>
            <a:ext cx="3664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C000"/>
                </a:solidFill>
              </a:rPr>
              <a:t>Будынак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Санкт-</a:t>
            </a:r>
            <a:r>
              <a:rPr lang="ru-RU" b="1" dirty="0" err="1">
                <a:solidFill>
                  <a:srgbClr val="FFC000"/>
                </a:solidFill>
              </a:rPr>
              <a:t>Пецярбургскага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дзяржаўнага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універсітэта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620688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C000"/>
                </a:solidFill>
              </a:rPr>
              <a:t>Дыплом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Савета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Імператарскага</a:t>
            </a:r>
            <a:r>
              <a:rPr lang="ru-RU" sz="1600" b="1" dirty="0">
                <a:solidFill>
                  <a:srgbClr val="FFC000"/>
                </a:solidFill>
              </a:rPr>
              <a:t> Санкт-</a:t>
            </a:r>
            <a:r>
              <a:rPr lang="ru-RU" sz="1600" b="1" dirty="0" err="1">
                <a:solidFill>
                  <a:srgbClr val="FFC000"/>
                </a:solidFill>
              </a:rPr>
              <a:t>Пецярбургскага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універсітэта</a:t>
            </a:r>
            <a:r>
              <a:rPr lang="ru-RU" sz="1600" b="1" dirty="0">
                <a:solidFill>
                  <a:srgbClr val="FFC000"/>
                </a:solidFill>
              </a:rPr>
              <a:t> № 4600 </a:t>
            </a:r>
            <a:r>
              <a:rPr lang="ru-RU" sz="1600" b="1" dirty="0" err="1">
                <a:solidFill>
                  <a:srgbClr val="FFC000"/>
                </a:solidFill>
              </a:rPr>
              <a:t>аб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прысваенні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вучонай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ступені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кандыдата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endParaRPr lang="ru-RU" sz="16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Б</a:t>
            </a:r>
            <a:r>
              <a:rPr lang="ru-RU" sz="1600" b="1" dirty="0">
                <a:solidFill>
                  <a:srgbClr val="FFC000"/>
                </a:solidFill>
              </a:rPr>
              <a:t>. </a:t>
            </a:r>
            <a:r>
              <a:rPr lang="ru-RU" sz="1600" b="1" dirty="0" err="1">
                <a:solidFill>
                  <a:srgbClr val="FFC000"/>
                </a:solidFill>
              </a:rPr>
              <a:t>Эпімах-Шыпіле</a:t>
            </a:r>
            <a:r>
              <a:rPr lang="ru-RU" sz="1600" b="1" dirty="0">
                <a:solidFill>
                  <a:srgbClr val="FFC000"/>
                </a:solidFill>
              </a:rPr>
              <a:t>. </a:t>
            </a:r>
            <a:br>
              <a:rPr lang="ru-RU" sz="1600" b="1" dirty="0">
                <a:solidFill>
                  <a:srgbClr val="FFC000"/>
                </a:solidFill>
              </a:rPr>
            </a:br>
            <a:r>
              <a:rPr lang="ru-RU" sz="1600" b="1" dirty="0">
                <a:solidFill>
                  <a:srgbClr val="FFC000"/>
                </a:solidFill>
              </a:rPr>
              <a:t>г. Санкт-</a:t>
            </a:r>
            <a:r>
              <a:rPr lang="ru-RU" sz="1600" b="1" dirty="0" err="1">
                <a:solidFill>
                  <a:srgbClr val="FFC000"/>
                </a:solidFill>
              </a:rPr>
              <a:t>Пецярбург</a:t>
            </a:r>
            <a:r>
              <a:rPr lang="ru-RU" sz="1600" b="1" dirty="0">
                <a:solidFill>
                  <a:srgbClr val="FFC000"/>
                </a:solidFill>
              </a:rPr>
              <a:t>. </a:t>
            </a:r>
            <a:r>
              <a:rPr lang="ru-RU" sz="1600" b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24 </a:t>
            </a:r>
            <a:r>
              <a:rPr lang="ru-RU" sz="1600" b="1" dirty="0" err="1">
                <a:solidFill>
                  <a:srgbClr val="FFC000"/>
                </a:solidFill>
              </a:rPr>
              <a:t>чэрвеня</a:t>
            </a:r>
            <a:r>
              <a:rPr lang="ru-RU" sz="1600" b="1" dirty="0">
                <a:solidFill>
                  <a:srgbClr val="FFC000"/>
                </a:solidFill>
              </a:rPr>
              <a:t> 1887 г. 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Б. Эпімах-Шыпіла. г. Санкт-Пецярбург. 18 красавіка 1908 г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896" cy="57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3635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Б. </a:t>
            </a:r>
            <a:r>
              <a:rPr lang="ru-RU" b="1" dirty="0" err="1">
                <a:solidFill>
                  <a:srgbClr val="FFC000"/>
                </a:solidFill>
              </a:rPr>
              <a:t>Эпімах-Шыпіла</a:t>
            </a:r>
            <a:r>
              <a:rPr lang="ru-RU" b="1" dirty="0">
                <a:solidFill>
                  <a:srgbClr val="FFC000"/>
                </a:solidFill>
              </a:rPr>
              <a:t>. </a:t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>
                <a:solidFill>
                  <a:srgbClr val="FFC000"/>
                </a:solidFill>
              </a:rPr>
              <a:t>г. Санкт-</a:t>
            </a:r>
            <a:r>
              <a:rPr lang="ru-RU" b="1" dirty="0" err="1">
                <a:solidFill>
                  <a:srgbClr val="FFC000"/>
                </a:solidFill>
              </a:rPr>
              <a:t>Пецярбург</a:t>
            </a:r>
            <a:r>
              <a:rPr lang="ru-RU" b="1" dirty="0">
                <a:solidFill>
                  <a:srgbClr val="FFC000"/>
                </a:solidFill>
              </a:rPr>
              <a:t>. 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18 </a:t>
            </a:r>
            <a:r>
              <a:rPr lang="ru-RU" b="1" dirty="0" err="1">
                <a:solidFill>
                  <a:srgbClr val="FFC000"/>
                </a:solidFill>
              </a:rPr>
              <a:t>красавіка</a:t>
            </a:r>
            <a:r>
              <a:rPr lang="ru-RU" b="1" dirty="0">
                <a:solidFill>
                  <a:srgbClr val="FFC000"/>
                </a:solidFill>
              </a:rPr>
              <a:t> 1908 г.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172" name="Picture 4" descr="Б. Эпімах-Шыпіла ў групе з выкладчыкамі і навучэнкамі жаночай гімназіі пані Магілянскай у Санкт-Пецярбург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45" y="21316"/>
            <a:ext cx="4584033" cy="312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04745" y="283597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Б. </a:t>
            </a:r>
            <a:r>
              <a:rPr lang="ru-RU" b="1" dirty="0" err="1">
                <a:solidFill>
                  <a:srgbClr val="FFC000"/>
                </a:solidFill>
              </a:rPr>
              <a:t>Эпімах-Шыпіла</a:t>
            </a:r>
            <a:r>
              <a:rPr lang="ru-RU" b="1" dirty="0">
                <a:solidFill>
                  <a:srgbClr val="FFC000"/>
                </a:solidFill>
              </a:rPr>
              <a:t> ў </a:t>
            </a:r>
            <a:r>
              <a:rPr lang="ru-RU" b="1" dirty="0" err="1">
                <a:solidFill>
                  <a:srgbClr val="FFC000"/>
                </a:solidFill>
              </a:rPr>
              <a:t>групе</a:t>
            </a:r>
            <a:r>
              <a:rPr lang="ru-RU" b="1" dirty="0">
                <a:solidFill>
                  <a:srgbClr val="FFC000"/>
                </a:solidFill>
              </a:rPr>
              <a:t> з </a:t>
            </a:r>
            <a:r>
              <a:rPr lang="ru-RU" b="1" dirty="0" err="1">
                <a:solidFill>
                  <a:srgbClr val="FFC000"/>
                </a:solidFill>
              </a:rPr>
              <a:t>выкладчыкамі</a:t>
            </a:r>
            <a:r>
              <a:rPr lang="ru-RU" b="1" dirty="0">
                <a:solidFill>
                  <a:srgbClr val="FFC000"/>
                </a:solidFill>
              </a:rPr>
              <a:t> і </a:t>
            </a:r>
            <a:r>
              <a:rPr lang="ru-RU" b="1" dirty="0" err="1">
                <a:solidFill>
                  <a:srgbClr val="FFC000"/>
                </a:solidFill>
              </a:rPr>
              <a:t>навучэнкамі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жаночай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гімназіі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пані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Магілянскай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у Санкт-</a:t>
            </a:r>
            <a:r>
              <a:rPr lang="ru-RU" b="1" dirty="0" err="1">
                <a:solidFill>
                  <a:srgbClr val="FFC000"/>
                </a:solidFill>
              </a:rPr>
              <a:t>Пецярбургу</a:t>
            </a:r>
            <a:r>
              <a:rPr lang="ru-RU" b="1" dirty="0">
                <a:solidFill>
                  <a:srgbClr val="FFC000"/>
                </a:solidFill>
              </a:rPr>
              <a:t>. </a:t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(1910)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174" name="Picture 6" descr="Згадванне аб Б. Эпімах-Шыпіле ў Біяграфічным слоўніку прафесараў і выкладчыкаў Імператарскага  Санкт-Пецярбургскага універсітэта за мінулую 3-ю чвэрць стагоддзя яго існавання. 1869-189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1" b="4514"/>
          <a:stretch/>
        </p:blipFill>
        <p:spPr bwMode="auto">
          <a:xfrm>
            <a:off x="4381500" y="4313306"/>
            <a:ext cx="4762500" cy="25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11636"/>
          <a:stretch/>
        </p:blipFill>
        <p:spPr>
          <a:xfrm>
            <a:off x="0" y="44624"/>
            <a:ext cx="9144000" cy="5116947"/>
          </a:xfrm>
          <a:prstGeom prst="rect">
            <a:avLst/>
          </a:prstGeom>
        </p:spPr>
      </p:pic>
      <p:pic>
        <p:nvPicPr>
          <p:cNvPr id="8194" name="Picture 2" descr="http://archives.gov.by/images/shipilo/bgamli/d102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0179"/>
            <a:ext cx="2152169" cy="279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rchives.gov.by/images/shipilo/bgamli/d102-3o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69" y="4060179"/>
            <a:ext cx="2304256" cy="28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042118"/>
            <a:ext cx="48600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FFC000"/>
                </a:solidFill>
              </a:rPr>
              <a:t>Пагадненне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Браніслава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Эпімах-Шыпілы</a:t>
            </a:r>
            <a:r>
              <a:rPr lang="ru-RU" sz="1600" b="1" dirty="0">
                <a:solidFill>
                  <a:srgbClr val="FFC000"/>
                </a:solidFill>
              </a:rPr>
              <a:t>, Вацлава, </a:t>
            </a:r>
            <a:r>
              <a:rPr lang="ru-RU" sz="1600" b="1" dirty="0" err="1">
                <a:solidFill>
                  <a:srgbClr val="FFC000"/>
                </a:solidFill>
              </a:rPr>
              <a:t>Юрыя</a:t>
            </a:r>
            <a:r>
              <a:rPr lang="ru-RU" sz="1600" b="1" dirty="0">
                <a:solidFill>
                  <a:srgbClr val="FFC000"/>
                </a:solidFill>
              </a:rPr>
              <a:t> і </a:t>
            </a:r>
            <a:r>
              <a:rPr lang="ru-RU" sz="1600" b="1" dirty="0" err="1">
                <a:solidFill>
                  <a:srgbClr val="FFC000"/>
                </a:solidFill>
              </a:rPr>
              <a:t>Сабіны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Іваноўскіх</a:t>
            </a:r>
            <a:r>
              <a:rPr lang="ru-RU" sz="1600" b="1" dirty="0">
                <a:solidFill>
                  <a:srgbClr val="FFC000"/>
                </a:solidFill>
              </a:rPr>
              <a:t>, </a:t>
            </a:r>
            <a:r>
              <a:rPr lang="ru-RU" sz="1600" b="1" dirty="0" err="1">
                <a:solidFill>
                  <a:srgbClr val="FFC000"/>
                </a:solidFill>
              </a:rPr>
              <a:t>Уладзіслава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Сталыгвы</a:t>
            </a:r>
            <a:r>
              <a:rPr lang="ru-RU" sz="1600" b="1" dirty="0">
                <a:solidFill>
                  <a:srgbClr val="FFC000"/>
                </a:solidFill>
              </a:rPr>
              <a:t>, </a:t>
            </a:r>
            <a:r>
              <a:rPr lang="ru-RU" sz="1600" b="1" dirty="0" err="1">
                <a:solidFill>
                  <a:srgbClr val="FFC000"/>
                </a:solidFill>
              </a:rPr>
              <a:t>Уладзіслава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Калашэўскага</a:t>
            </a:r>
            <a:r>
              <a:rPr lang="ru-RU" sz="1600" b="1" dirty="0">
                <a:solidFill>
                  <a:srgbClr val="FFC000"/>
                </a:solidFill>
              </a:rPr>
              <a:t>, </a:t>
            </a:r>
            <a:r>
              <a:rPr lang="ru-RU" sz="1600" b="1" dirty="0" err="1">
                <a:solidFill>
                  <a:srgbClr val="FFC000"/>
                </a:solidFill>
              </a:rPr>
              <a:t>Вінцука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Валейкі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аб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утварэнні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беларускага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выдавецкага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таварыства</a:t>
            </a:r>
            <a:r>
              <a:rPr lang="ru-RU" sz="1600" b="1" dirty="0">
                <a:solidFill>
                  <a:srgbClr val="FFC000"/>
                </a:solidFill>
              </a:rPr>
              <a:t> “</a:t>
            </a:r>
            <a:r>
              <a:rPr lang="ru-RU" sz="1600" b="1" dirty="0" err="1">
                <a:solidFill>
                  <a:srgbClr val="FFC000"/>
                </a:solidFill>
              </a:rPr>
              <a:t>Загляне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сонца</a:t>
            </a:r>
            <a:r>
              <a:rPr lang="ru-RU" sz="1600" b="1" dirty="0">
                <a:solidFill>
                  <a:srgbClr val="FFC000"/>
                </a:solidFill>
              </a:rPr>
              <a:t> і ў наша </a:t>
            </a:r>
            <a:r>
              <a:rPr lang="ru-RU" sz="1600" b="1" dirty="0" err="1" smtClean="0">
                <a:solidFill>
                  <a:srgbClr val="FFC000"/>
                </a:solidFill>
              </a:rPr>
              <a:t>ваконца</a:t>
            </a:r>
            <a:r>
              <a:rPr lang="ru-RU" sz="1600" b="1" dirty="0">
                <a:solidFill>
                  <a:srgbClr val="FFC000"/>
                </a:solidFill>
              </a:rPr>
              <a:t>”.</a:t>
            </a:r>
            <a:br>
              <a:rPr lang="ru-RU" sz="1600" b="1" dirty="0">
                <a:solidFill>
                  <a:srgbClr val="FFC000"/>
                </a:solidFill>
              </a:rPr>
            </a:br>
            <a:r>
              <a:rPr lang="ru-RU" sz="1600" b="1" dirty="0">
                <a:solidFill>
                  <a:srgbClr val="FFC000"/>
                </a:solidFill>
              </a:rPr>
              <a:t>г. Санкт-</a:t>
            </a:r>
            <a:r>
              <a:rPr lang="ru-RU" sz="1600" b="1" dirty="0" err="1">
                <a:solidFill>
                  <a:srgbClr val="FFC000"/>
                </a:solidFill>
              </a:rPr>
              <a:t>Пецярбург</a:t>
            </a:r>
            <a:r>
              <a:rPr lang="ru-RU" sz="1600" b="1" dirty="0">
                <a:solidFill>
                  <a:srgbClr val="FFC000"/>
                </a:solidFill>
              </a:rPr>
              <a:t>. 5 мая 1906 г. 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5/59/%D0%9B%D0%B5%D0%BC%D0%B0%D0%BD%D1%82%D0%B0%D1%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"/>
            <a:ext cx="19526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ipo.unibel.by/assets/masterstvo_online/images/2/14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4068" r="10929" b="7195"/>
          <a:stretch/>
        </p:blipFill>
        <p:spPr bwMode="auto">
          <a:xfrm>
            <a:off x="1952625" y="637585"/>
            <a:ext cx="2165475" cy="32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archives.gov.by/images/shipilo/bgamli/d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7602" r="4431" b="8147"/>
          <a:stretch/>
        </p:blipFill>
        <p:spPr bwMode="auto">
          <a:xfrm>
            <a:off x="4118100" y="1389379"/>
            <a:ext cx="214171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c/cb/Pan_Tadeusz_1834.jpeg/200px-Pan_Tadeusz_183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17" y="711537"/>
            <a:ext cx="2209148" cy="321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upload.wikimedia.org/wikipedia/commons/1/1a/Our_sun's_lab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96" y="3019617"/>
            <a:ext cx="136207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adradjency.narod.ru/nashaniusky/pict/list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2349"/>
            <a:ext cx="47625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upload.wikimedia.org/wikipedia/commons/thumb/8/8d/Dudka2.jpg/200px-Dudka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20740"/>
            <a:ext cx="1905000" cy="29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7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8775" cy="3862184"/>
          </a:xfrm>
          <a:prstGeom prst="rect">
            <a:avLst/>
          </a:prstGeom>
        </p:spPr>
      </p:pic>
      <p:pic>
        <p:nvPicPr>
          <p:cNvPr id="10244" name="Picture 4" descr="Беларуская хрэстаматыя. Зборнік 27 паэтычных твораў беларускіх аўтараў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75" y="0"/>
            <a:ext cx="3985225" cy="500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Беларуская хрэстаматыя. Зборнік 27 паэтычных твораў беларускіх аўтараў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264918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Беларуская хрэстаматыя. Зборнік 27 паэтычных твораў беларускіх аўтараў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180" y="3573017"/>
            <a:ext cx="250959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7015" y="544522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</a:rPr>
              <a:t>“</a:t>
            </a:r>
            <a:r>
              <a:rPr lang="ru-RU" sz="2000" b="1" dirty="0" err="1">
                <a:solidFill>
                  <a:srgbClr val="FFC000"/>
                </a:solidFill>
              </a:rPr>
              <a:t>Беларуская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 smtClean="0">
                <a:solidFill>
                  <a:srgbClr val="FFC000"/>
                </a:solidFill>
              </a:rPr>
              <a:t>рукапісная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000" b="1" dirty="0" err="1" smtClean="0">
                <a:solidFill>
                  <a:srgbClr val="FFC000"/>
                </a:solidFill>
              </a:rPr>
              <a:t>хрэстаматыя</a:t>
            </a:r>
            <a:r>
              <a:rPr lang="ru-RU" sz="2000" b="1" dirty="0">
                <a:solidFill>
                  <a:srgbClr val="FFC000"/>
                </a:solidFill>
              </a:rPr>
              <a:t>”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rchives.gov.by/images/shipilo/bgamli/d1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4" t="17173" r="19706" b="27787"/>
          <a:stretch/>
        </p:blipFill>
        <p:spPr bwMode="auto">
          <a:xfrm>
            <a:off x="3419872" y="943099"/>
            <a:ext cx="2304256" cy="32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9018" y="332656"/>
            <a:ext cx="7333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C000"/>
                </a:solidFill>
              </a:rPr>
              <a:t>Паплечнікі</a:t>
            </a:r>
            <a:r>
              <a:rPr lang="ru-RU" b="1" dirty="0">
                <a:solidFill>
                  <a:srgbClr val="FFC000"/>
                </a:solidFill>
              </a:rPr>
              <a:t> і </a:t>
            </a:r>
            <a:r>
              <a:rPr lang="ru-RU" b="1" dirty="0" err="1">
                <a:solidFill>
                  <a:srgbClr val="FFC000"/>
                </a:solidFill>
              </a:rPr>
              <a:t>паслядоўнікі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Браніслава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Эпімах-Шыпілы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9205" y="4527309"/>
            <a:ext cx="1613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Янка Купала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3316" name="Picture 4" descr="https://upload.wikimedia.org/wikipedia/commons/thumb/2/22/Jazep_Drazdovic_1928.jpg/220px-Jazep_Drazdovic_19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9" y="943099"/>
            <a:ext cx="20955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569" y="452730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 smtClean="0">
                <a:solidFill>
                  <a:srgbClr val="FFC000"/>
                </a:solidFill>
              </a:rPr>
              <a:t>Язэп Драздовіч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3318" name="Picture 6" descr="Ihnat Bujnic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43099"/>
            <a:ext cx="2160240" cy="32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58307" y="452873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 smtClean="0">
                <a:solidFill>
                  <a:srgbClr val="FFC000"/>
                </a:solidFill>
              </a:rPr>
              <a:t>Ігнат Буйніцкі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9018" y="332656"/>
            <a:ext cx="7333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C000"/>
                </a:solidFill>
              </a:rPr>
              <a:t>Паплечнікі</a:t>
            </a:r>
            <a:r>
              <a:rPr lang="ru-RU" b="1" dirty="0">
                <a:solidFill>
                  <a:srgbClr val="FFC000"/>
                </a:solidFill>
              </a:rPr>
              <a:t> і </a:t>
            </a:r>
            <a:r>
              <a:rPr lang="ru-RU" b="1" dirty="0" err="1">
                <a:solidFill>
                  <a:srgbClr val="FFC000"/>
                </a:solidFill>
              </a:rPr>
              <a:t>паслядоўнікі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Браніслава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Эпімах-Шыпілы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2290" name="Picture 2" descr="Цішка Гартны (Зміцер Жылуновіч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304256" cy="32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437112"/>
            <a:ext cx="2736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Цішка</a:t>
            </a:r>
            <a:r>
              <a:rPr lang="ru-RU" sz="1400" b="1" dirty="0">
                <a:solidFill>
                  <a:srgbClr val="FFC000"/>
                </a:solidFill>
              </a:rPr>
              <a:t> Гартны (</a:t>
            </a:r>
            <a:r>
              <a:rPr lang="ru-RU" sz="1400" b="1" dirty="0" err="1">
                <a:solidFill>
                  <a:srgbClr val="FFC000"/>
                </a:solidFill>
              </a:rPr>
              <a:t>Зміцер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Жылуновіч</a:t>
            </a:r>
            <a:r>
              <a:rPr lang="ru-RU" sz="1400" b="1" dirty="0" smtClean="0">
                <a:solidFill>
                  <a:srgbClr val="FFC000"/>
                </a:solidFill>
              </a:rPr>
              <a:t>)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(1887-1937 гг.) </a:t>
            </a:r>
            <a:r>
              <a:rPr lang="ru-RU" sz="1400" b="1" dirty="0" smtClean="0">
                <a:solidFill>
                  <a:srgbClr val="FFC000"/>
                </a:solidFill>
              </a:rPr>
              <a:t>– </a:t>
            </a: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беларускі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пісьменнік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грамадскі</a:t>
            </a:r>
            <a:r>
              <a:rPr lang="ru-RU" sz="1400" b="1" dirty="0">
                <a:solidFill>
                  <a:srgbClr val="FFC000"/>
                </a:solidFill>
              </a:rPr>
              <a:t> і </a:t>
            </a:r>
            <a:r>
              <a:rPr lang="ru-RU" sz="1400" b="1" dirty="0" err="1">
                <a:solidFill>
                  <a:srgbClr val="FFC000"/>
                </a:solidFill>
              </a:rPr>
              <a:t>дзяржаўны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дзеяч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супрацоўнік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Інстытута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культуры, </a:t>
            </a:r>
            <a:r>
              <a:rPr lang="ru-RU" sz="1400" b="1" dirty="0" err="1">
                <a:solidFill>
                  <a:srgbClr val="FFC000"/>
                </a:solidFill>
              </a:rPr>
              <a:t>акадэмік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акадэміі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навук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2292" name="Picture 4" descr="Алаіза Кейрыс (Пашкевіч, Цётка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15427" r="64688" b="41907"/>
          <a:stretch/>
        </p:blipFill>
        <p:spPr bwMode="auto">
          <a:xfrm>
            <a:off x="3203848" y="1052736"/>
            <a:ext cx="2160240" cy="32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4581128"/>
            <a:ext cx="31500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Алаіза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Кейрыс</a:t>
            </a:r>
            <a:r>
              <a:rPr lang="ru-RU" sz="1400" b="1" dirty="0">
                <a:solidFill>
                  <a:srgbClr val="FFC000"/>
                </a:solidFill>
              </a:rPr>
              <a:t> (</a:t>
            </a:r>
            <a:r>
              <a:rPr lang="ru-RU" sz="1400" b="1" dirty="0" err="1">
                <a:solidFill>
                  <a:srgbClr val="FFC000"/>
                </a:solidFill>
              </a:rPr>
              <a:t>Пашкевіч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 smtClean="0">
                <a:solidFill>
                  <a:srgbClr val="FFC000"/>
                </a:solidFill>
              </a:rPr>
              <a:t>Цётка</a:t>
            </a:r>
            <a:r>
              <a:rPr lang="ru-RU" sz="1400" b="1" dirty="0">
                <a:solidFill>
                  <a:srgbClr val="FFC000"/>
                </a:solidFill>
              </a:rPr>
              <a:t>)</a:t>
            </a:r>
            <a:r>
              <a:rPr lang="ru-RU" sz="1400" b="1" dirty="0" smtClean="0">
                <a:solidFill>
                  <a:srgbClr val="FFC000"/>
                </a:solidFill>
              </a:rPr>
              <a:t> (1876-1916 </a:t>
            </a:r>
            <a:r>
              <a:rPr lang="ru-RU" sz="1400" b="1" dirty="0">
                <a:solidFill>
                  <a:srgbClr val="FFC000"/>
                </a:solidFill>
              </a:rPr>
              <a:t>гг</a:t>
            </a:r>
            <a:r>
              <a:rPr lang="ru-RU" sz="1400" b="1" dirty="0" smtClean="0">
                <a:solidFill>
                  <a:srgbClr val="FFC000"/>
                </a:solidFill>
              </a:rPr>
              <a:t>.) – </a:t>
            </a: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беларуская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паэтэса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2294" name="Picture 6" descr="Паўліна Мядзёл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64" y="1061730"/>
            <a:ext cx="2106488" cy="32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40365" y="4574201"/>
            <a:ext cx="23480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Паўліна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Мядзёлка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(</a:t>
            </a:r>
            <a:r>
              <a:rPr lang="ru-RU" sz="1400" b="1" dirty="0">
                <a:solidFill>
                  <a:srgbClr val="FFC000"/>
                </a:solidFill>
              </a:rPr>
              <a:t>1893-1974 гг.) - </a:t>
            </a:r>
            <a:r>
              <a:rPr lang="ru-RU" sz="1400" b="1" dirty="0" err="1">
                <a:solidFill>
                  <a:srgbClr val="FFC000"/>
                </a:solidFill>
              </a:rPr>
              <a:t>дзеяч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культуры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інцэнт Мяніцкі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2" y="829607"/>
            <a:ext cx="2657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9018" y="332656"/>
            <a:ext cx="7333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C000"/>
                </a:solidFill>
              </a:rPr>
              <a:t>Паплечнікі</a:t>
            </a:r>
            <a:r>
              <a:rPr lang="ru-RU" b="1" dirty="0">
                <a:solidFill>
                  <a:srgbClr val="FFC000"/>
                </a:solidFill>
              </a:rPr>
              <a:t> і </a:t>
            </a:r>
            <a:r>
              <a:rPr lang="ru-RU" b="1" dirty="0" err="1">
                <a:solidFill>
                  <a:srgbClr val="FFC000"/>
                </a:solidFill>
              </a:rPr>
              <a:t>паслядоўнікі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Браніслава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Эпімах-Шыпілы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25" y="4797152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Вінцэнт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Мяніцкі</a:t>
            </a:r>
            <a:r>
              <a:rPr lang="ru-RU" sz="1400" b="1" dirty="0">
                <a:solidFill>
                  <a:srgbClr val="FFC000"/>
                </a:solidFill>
              </a:rPr>
              <a:t> (1850-1916 гг.) - </a:t>
            </a:r>
            <a:r>
              <a:rPr lang="ru-RU" sz="1400" b="1" dirty="0" err="1">
                <a:solidFill>
                  <a:srgbClr val="FFC000"/>
                </a:solidFill>
              </a:rPr>
              <a:t>гісторык</a:t>
            </a:r>
            <a:r>
              <a:rPr lang="ru-RU" sz="1400" b="1" dirty="0">
                <a:solidFill>
                  <a:srgbClr val="FFC000"/>
                </a:solidFill>
              </a:rPr>
              <a:t>, археограф, </a:t>
            </a:r>
            <a:r>
              <a:rPr lang="ru-RU" sz="1400" b="1" dirty="0" err="1">
                <a:solidFill>
                  <a:srgbClr val="FFC000"/>
                </a:solidFill>
              </a:rPr>
              <a:t>калекцыянер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1268" name="Picture 4" descr="Антон Луцкеві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069" y="838385"/>
            <a:ext cx="2581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481813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FFC000"/>
                </a:solidFill>
              </a:rPr>
              <a:t>Антон </a:t>
            </a:r>
            <a:r>
              <a:rPr lang="ru-RU" sz="1400" b="1" dirty="0" err="1">
                <a:solidFill>
                  <a:srgbClr val="FFC000"/>
                </a:solidFill>
              </a:rPr>
              <a:t>Луцкевіч</a:t>
            </a:r>
            <a:r>
              <a:rPr lang="ru-RU" sz="1400" b="1" dirty="0">
                <a:solidFill>
                  <a:srgbClr val="FFC000"/>
                </a:solidFill>
              </a:rPr>
              <a:t> (1884-?1946 гг.) </a:t>
            </a:r>
            <a:r>
              <a:rPr lang="ru-RU" sz="1400" b="1" dirty="0" smtClean="0">
                <a:solidFill>
                  <a:srgbClr val="FFC000"/>
                </a:solidFill>
              </a:rPr>
              <a:t>– </a:t>
            </a: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беларускі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грамадска-палітычны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дзеяч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гісторык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публіцыст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літаратурны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крытык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1270" name="Picture 6" descr="Браніслаў Тарашкеві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1" y="844460"/>
            <a:ext cx="288032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13901" y="4669398"/>
            <a:ext cx="28083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Браніслаў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Тарашкевіч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(1892-1938 гг.) </a:t>
            </a:r>
            <a:r>
              <a:rPr lang="ru-RU" sz="1400" b="1" dirty="0" smtClean="0">
                <a:solidFill>
                  <a:srgbClr val="FFC000"/>
                </a:solidFill>
              </a:rPr>
              <a:t>– </a:t>
            </a: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беларускі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грамадска-палітычны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дзеяч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мовазнавец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публіцыст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перакладчык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літаратуразнавец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Б. Эпімах-Шыпіла cярод членаў камісіі Інстытута беларускай куль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24" y="332656"/>
            <a:ext cx="6120680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6" y="4611231"/>
            <a:ext cx="9108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C000"/>
                </a:solidFill>
              </a:rPr>
              <a:t>Б. </a:t>
            </a:r>
            <a:r>
              <a:rPr lang="ru-RU" sz="1400" b="1" dirty="0" err="1">
                <a:solidFill>
                  <a:srgbClr val="FFC000"/>
                </a:solidFill>
              </a:rPr>
              <a:t>Эпімах-Шыпіла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сярод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членаў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камісіі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мовы</a:t>
            </a:r>
            <a:r>
              <a:rPr lang="ru-RU" sz="1400" b="1" dirty="0">
                <a:solidFill>
                  <a:srgbClr val="FFC000"/>
                </a:solidFill>
              </a:rPr>
              <a:t> і </a:t>
            </a:r>
            <a:r>
              <a:rPr lang="ru-RU" sz="1400" b="1" dirty="0" err="1">
                <a:solidFill>
                  <a:srgbClr val="FFC000"/>
                </a:solidFill>
              </a:rPr>
              <a:t>літаратуры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Інстытута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культуры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(</a:t>
            </a:r>
            <a:r>
              <a:rPr lang="ru-RU" sz="1400" b="1" dirty="0" err="1">
                <a:solidFill>
                  <a:srgbClr val="FFC000"/>
                </a:solidFill>
              </a:rPr>
              <a:t>злева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направа</a:t>
            </a:r>
            <a:r>
              <a:rPr lang="ru-RU" sz="1400" b="1" dirty="0">
                <a:solidFill>
                  <a:srgbClr val="FFC000"/>
                </a:solidFill>
              </a:rPr>
              <a:t>) </a:t>
            </a:r>
            <a:r>
              <a:rPr lang="ru-RU" sz="1400" b="1" dirty="0" err="1">
                <a:solidFill>
                  <a:srgbClr val="FFC000"/>
                </a:solidFill>
              </a:rPr>
              <a:t>сядзяць</a:t>
            </a:r>
            <a:r>
              <a:rPr lang="ru-RU" sz="1400" b="1" dirty="0">
                <a:solidFill>
                  <a:srgbClr val="FFC000"/>
                </a:solidFill>
              </a:rPr>
              <a:t>: </a:t>
            </a:r>
            <a:r>
              <a:rPr lang="ru-RU" sz="1400" b="1" dirty="0" err="1">
                <a:solidFill>
                  <a:srgbClr val="FFC000"/>
                </a:solidFill>
              </a:rPr>
              <a:t>Уладзіслаў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Чаржынскі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- </a:t>
            </a:r>
            <a:r>
              <a:rPr lang="ru-RU" sz="1400" b="1" dirty="0" err="1">
                <a:solidFill>
                  <a:srgbClr val="FFC000"/>
                </a:solidFill>
              </a:rPr>
              <a:t>беларускі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літаратуразнавец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крытык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перакладчык</a:t>
            </a:r>
            <a:r>
              <a:rPr lang="ru-RU" sz="1400" b="1" dirty="0">
                <a:solidFill>
                  <a:srgbClr val="FFC000"/>
                </a:solidFill>
              </a:rPr>
              <a:t>; Алесь </a:t>
            </a:r>
            <a:r>
              <a:rPr lang="ru-RU" sz="1400" b="1" dirty="0" err="1">
                <a:solidFill>
                  <a:srgbClr val="FFC000"/>
                </a:solidFill>
              </a:rPr>
              <a:t>Гурло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smtClean="0">
                <a:solidFill>
                  <a:srgbClr val="FFC000"/>
                </a:solidFill>
              </a:rPr>
              <a:t> - </a:t>
            </a:r>
            <a:r>
              <a:rPr lang="ru-RU" sz="1400" b="1" dirty="0" err="1" smtClean="0">
                <a:solidFill>
                  <a:srgbClr val="FFC000"/>
                </a:solidFill>
              </a:rPr>
              <a:t>паэт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празаік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перакладчык</a:t>
            </a:r>
            <a:r>
              <a:rPr lang="ru-RU" sz="1400" b="1" dirty="0">
                <a:solidFill>
                  <a:srgbClr val="FFC000"/>
                </a:solidFill>
              </a:rPr>
              <a:t>;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Якуб</a:t>
            </a:r>
            <a:r>
              <a:rPr lang="ru-RU" sz="1400" b="1" dirty="0" smtClean="0">
                <a:solidFill>
                  <a:srgbClr val="FFC000"/>
                </a:solidFill>
              </a:rPr>
              <a:t> Колас </a:t>
            </a:r>
            <a:r>
              <a:rPr lang="ru-RU" sz="1400" b="1" dirty="0">
                <a:solidFill>
                  <a:srgbClr val="FFC000"/>
                </a:solidFill>
              </a:rPr>
              <a:t>- народны </a:t>
            </a:r>
            <a:r>
              <a:rPr lang="ru-RU" sz="1400" b="1" dirty="0" err="1">
                <a:solidFill>
                  <a:srgbClr val="FFC000"/>
                </a:solidFill>
              </a:rPr>
              <a:t>пісьменнік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Беларусі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акадэмік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акадэміі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навук</a:t>
            </a:r>
            <a:r>
              <a:rPr lang="ru-RU" sz="1400" b="1" dirty="0" smtClean="0">
                <a:solidFill>
                  <a:srgbClr val="FFC000"/>
                </a:solidFill>
              </a:rPr>
              <a:t>;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Іван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Замоцін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- </a:t>
            </a:r>
            <a:r>
              <a:rPr lang="ru-RU" sz="1400" b="1" dirty="0" err="1">
                <a:solidFill>
                  <a:srgbClr val="FFC000"/>
                </a:solidFill>
              </a:rPr>
              <a:t>беларускі</a:t>
            </a:r>
            <a:r>
              <a:rPr lang="ru-RU" sz="1400" b="1" dirty="0">
                <a:solidFill>
                  <a:srgbClr val="FFC000"/>
                </a:solidFill>
              </a:rPr>
              <a:t> і </a:t>
            </a:r>
            <a:r>
              <a:rPr lang="ru-RU" sz="1400" b="1" dirty="0" err="1">
                <a:solidFill>
                  <a:srgbClr val="FFC000"/>
                </a:solidFill>
              </a:rPr>
              <a:t>рускі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літаратуразнавец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акадэмік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акадэміі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навук</a:t>
            </a:r>
            <a:r>
              <a:rPr lang="ru-RU" sz="1400" b="1" dirty="0" smtClean="0">
                <a:solidFill>
                  <a:srgbClr val="FFC000"/>
                </a:solidFill>
              </a:rPr>
              <a:t>;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Сцяпан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Некрашэвіч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- </a:t>
            </a:r>
            <a:r>
              <a:rPr lang="ru-RU" sz="1400" b="1" dirty="0" err="1">
                <a:solidFill>
                  <a:srgbClr val="FFC000"/>
                </a:solidFill>
              </a:rPr>
              <a:t>беларускі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мовазнавец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грамадскі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дзеяч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акадэмік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акадэміі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навук</a:t>
            </a:r>
            <a:r>
              <a:rPr lang="ru-RU" sz="1400" b="1" dirty="0">
                <a:solidFill>
                  <a:srgbClr val="FFC000"/>
                </a:solidFill>
              </a:rPr>
              <a:t>; </a:t>
            </a:r>
            <a:r>
              <a:rPr lang="ru-RU" sz="1400" b="1" dirty="0" err="1">
                <a:solidFill>
                  <a:srgbClr val="FFC000"/>
                </a:solidFill>
              </a:rPr>
              <a:t>стаяць</a:t>
            </a:r>
            <a:r>
              <a:rPr lang="ru-RU" sz="1400" b="1" dirty="0">
                <a:solidFill>
                  <a:srgbClr val="FFC000"/>
                </a:solidFill>
              </a:rPr>
              <a:t>: </a:t>
            </a:r>
            <a:r>
              <a:rPr lang="ru-RU" sz="1400" b="1" dirty="0" err="1">
                <a:solidFill>
                  <a:srgbClr val="FFC000"/>
                </a:solidFill>
              </a:rPr>
              <a:t>Мікалай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Байкоў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- </a:t>
            </a:r>
            <a:r>
              <a:rPr lang="ru-RU" sz="1400" b="1" dirty="0" err="1">
                <a:solidFill>
                  <a:srgbClr val="FFC000"/>
                </a:solidFill>
              </a:rPr>
              <a:t>беларускі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мовазнавец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літаратуразнавец</a:t>
            </a:r>
            <a:r>
              <a:rPr lang="ru-RU" sz="1400" b="1" dirty="0">
                <a:solidFill>
                  <a:srgbClr val="FFC000"/>
                </a:solidFill>
              </a:rPr>
              <a:t>, педагог, </a:t>
            </a:r>
            <a:r>
              <a:rPr lang="ru-RU" sz="1400" b="1" dirty="0" err="1">
                <a:solidFill>
                  <a:srgbClr val="FFC000"/>
                </a:solidFill>
              </a:rPr>
              <a:t>вучоны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сакратар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слоўнікавай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камісіі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Інстытута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беларускай</a:t>
            </a:r>
            <a:r>
              <a:rPr lang="ru-RU" sz="1400" b="1" dirty="0">
                <a:solidFill>
                  <a:srgbClr val="FFC000"/>
                </a:solidFill>
              </a:rPr>
              <a:t> культуры;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err="1" smtClean="0">
                <a:solidFill>
                  <a:srgbClr val="FFC000"/>
                </a:solidFill>
              </a:rPr>
              <a:t>Язэп</a:t>
            </a:r>
            <a:r>
              <a:rPr lang="ru-RU" sz="1400" b="1" dirty="0" smtClean="0">
                <a:solidFill>
                  <a:srgbClr val="FFC000"/>
                </a:solidFill>
              </a:rPr>
              <a:t> Пушча </a:t>
            </a:r>
            <a:r>
              <a:rPr lang="ru-RU" sz="1400" b="1" dirty="0">
                <a:solidFill>
                  <a:srgbClr val="FFC000"/>
                </a:solidFill>
              </a:rPr>
              <a:t>- </a:t>
            </a:r>
            <a:r>
              <a:rPr lang="ru-RU" sz="1400" b="1" dirty="0" err="1">
                <a:solidFill>
                  <a:srgbClr val="FFC000"/>
                </a:solidFill>
              </a:rPr>
              <a:t>беларускі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паэт</a:t>
            </a:r>
            <a:r>
              <a:rPr lang="ru-RU" sz="1400" b="1" dirty="0">
                <a:solidFill>
                  <a:srgbClr val="FFC000"/>
                </a:solidFill>
              </a:rPr>
              <a:t>; </a:t>
            </a:r>
            <a:r>
              <a:rPr lang="ru-RU" sz="1400" b="1" dirty="0" err="1">
                <a:solidFill>
                  <a:srgbClr val="FFC000"/>
                </a:solidFill>
              </a:rPr>
              <a:t>Васіль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Мачульскі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- </a:t>
            </a:r>
            <a:r>
              <a:rPr lang="ru-RU" sz="1400" b="1" dirty="0" err="1">
                <a:solidFill>
                  <a:srgbClr val="FFC000"/>
                </a:solidFill>
              </a:rPr>
              <a:t>беларускі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літаратуразнавец</a:t>
            </a:r>
            <a:r>
              <a:rPr lang="ru-RU" sz="1400" b="1" dirty="0">
                <a:solidFill>
                  <a:srgbClr val="FFC000"/>
                </a:solidFill>
              </a:rPr>
              <a:t>.</a:t>
            </a:r>
            <a:br>
              <a:rPr lang="ru-RU" sz="1400" b="1" dirty="0">
                <a:solidFill>
                  <a:srgbClr val="FFC000"/>
                </a:solidFill>
              </a:rPr>
            </a:br>
            <a:r>
              <a:rPr lang="ru-RU" sz="1400" b="1" dirty="0">
                <a:solidFill>
                  <a:srgbClr val="FFC000"/>
                </a:solidFill>
              </a:rPr>
              <a:t>г. </a:t>
            </a:r>
            <a:r>
              <a:rPr lang="ru-RU" sz="1400" b="1" dirty="0" err="1">
                <a:solidFill>
                  <a:srgbClr val="FFC000"/>
                </a:solidFill>
              </a:rPr>
              <a:t>Мінск</a:t>
            </a:r>
            <a:r>
              <a:rPr lang="ru-RU" sz="1400" b="1" dirty="0">
                <a:solidFill>
                  <a:srgbClr val="FFC000"/>
                </a:solidFill>
              </a:rPr>
              <a:t>. 1926 г.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Верш Янкі Купа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3843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981" y="5808036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C000"/>
                </a:solidFill>
              </a:rPr>
              <a:t>Верш </a:t>
            </a:r>
            <a:r>
              <a:rPr lang="ru-RU" sz="1400" b="1" dirty="0" err="1">
                <a:solidFill>
                  <a:srgbClr val="FFC000"/>
                </a:solidFill>
              </a:rPr>
              <a:t>Янкі</a:t>
            </a:r>
            <a:r>
              <a:rPr lang="ru-RU" sz="1400" b="1" dirty="0">
                <a:solidFill>
                  <a:srgbClr val="FFC000"/>
                </a:solidFill>
              </a:rPr>
              <a:t> Купалы "</a:t>
            </a:r>
            <a:r>
              <a:rPr lang="ru-RU" sz="1400" b="1" dirty="0" err="1">
                <a:solidFill>
                  <a:srgbClr val="FFC000"/>
                </a:solidFill>
              </a:rPr>
              <a:t>Прафесару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</a:t>
            </a:r>
            <a:r>
              <a:rPr lang="ru-RU" sz="1400" b="1" dirty="0">
                <a:solidFill>
                  <a:srgbClr val="FFC000"/>
                </a:solidFill>
              </a:rPr>
              <a:t>. Б. </a:t>
            </a:r>
            <a:r>
              <a:rPr lang="ru-RU" sz="1400" b="1" dirty="0" err="1" smtClean="0">
                <a:solidFill>
                  <a:srgbClr val="FFC000"/>
                </a:solidFill>
              </a:rPr>
              <a:t>Эпімах-Шыпілу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>
                <a:solidFill>
                  <a:srgbClr val="FFC000"/>
                </a:solidFill>
              </a:rPr>
              <a:t>(З </a:t>
            </a:r>
            <a:r>
              <a:rPr lang="ru-RU" sz="1400" b="1" dirty="0" err="1">
                <a:solidFill>
                  <a:srgbClr val="FFC000"/>
                </a:solidFill>
              </a:rPr>
              <a:t>прычыны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пажару</a:t>
            </a:r>
            <a:r>
              <a:rPr lang="ru-RU" sz="1400" b="1" dirty="0">
                <a:solidFill>
                  <a:srgbClr val="FFC000"/>
                </a:solidFill>
              </a:rPr>
              <a:t> ў </a:t>
            </a:r>
            <a:r>
              <a:rPr lang="ru-RU" sz="1400" b="1" dirty="0" err="1">
                <a:solidFill>
                  <a:srgbClr val="FFC000"/>
                </a:solidFill>
              </a:rPr>
              <a:t>яго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маёнтку</a:t>
            </a:r>
            <a:r>
              <a:rPr lang="ru-RU" sz="1400" b="1" dirty="0">
                <a:solidFill>
                  <a:srgbClr val="FFC000"/>
                </a:solidFill>
              </a:rPr>
              <a:t>)" </a:t>
            </a:r>
            <a:endParaRPr lang="ru-RU" sz="1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1910 </a:t>
            </a:r>
            <a:r>
              <a:rPr lang="ru-RU" sz="1400" b="1" dirty="0">
                <a:solidFill>
                  <a:srgbClr val="FFC000"/>
                </a:solidFill>
              </a:rPr>
              <a:t>г</a:t>
            </a:r>
            <a:r>
              <a:rPr lang="ru-RU" sz="1400" b="1" dirty="0" smtClean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15364" name="Picture 4" descr="http://archives.gov.by/images/shipilo/muzej/d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26" y="548680"/>
            <a:ext cx="43243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50064" y="4483185"/>
            <a:ext cx="41562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Верш </a:t>
            </a:r>
            <a:r>
              <a:rPr lang="ru-RU" b="1" dirty="0" err="1">
                <a:solidFill>
                  <a:srgbClr val="FFC000"/>
                </a:solidFill>
              </a:rPr>
              <a:t>Янкі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Купалы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"</a:t>
            </a:r>
            <a:r>
              <a:rPr lang="ru-RU" b="1" dirty="0" err="1">
                <a:solidFill>
                  <a:srgbClr val="FFC000"/>
                </a:solidFill>
              </a:rPr>
              <a:t>Паляўнічы</a:t>
            </a:r>
            <a:r>
              <a:rPr lang="ru-RU" b="1" dirty="0">
                <a:solidFill>
                  <a:srgbClr val="FFC000"/>
                </a:solidFill>
              </a:rPr>
              <a:t> і пара </a:t>
            </a:r>
            <a:r>
              <a:rPr lang="ru-RU" b="1" dirty="0" err="1">
                <a:solidFill>
                  <a:srgbClr val="FFC000"/>
                </a:solidFill>
              </a:rPr>
              <a:t>галубкоў</a:t>
            </a:r>
            <a:r>
              <a:rPr lang="ru-RU" b="1" dirty="0">
                <a:solidFill>
                  <a:srgbClr val="FFC000"/>
                </a:solidFill>
              </a:rPr>
              <a:t>" 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(</a:t>
            </a:r>
            <a:r>
              <a:rPr lang="ru-RU" b="1" dirty="0">
                <a:solidFill>
                  <a:srgbClr val="FFC000"/>
                </a:solidFill>
              </a:rPr>
              <a:t>Легенда з </a:t>
            </a:r>
            <a:r>
              <a:rPr lang="ru-RU" b="1" dirty="0" err="1">
                <a:solidFill>
                  <a:srgbClr val="FFC000"/>
                </a:solidFill>
              </a:rPr>
              <a:t>індыйскай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кнігі</a:t>
            </a:r>
            <a:r>
              <a:rPr lang="ru-RU" b="1" dirty="0">
                <a:solidFill>
                  <a:srgbClr val="FFC000"/>
                </a:solidFill>
              </a:rPr>
              <a:t> "</a:t>
            </a:r>
            <a:r>
              <a:rPr lang="ru-RU" b="1" dirty="0" err="1">
                <a:solidFill>
                  <a:srgbClr val="FFC000"/>
                </a:solidFill>
              </a:rPr>
              <a:t>Магабгарата</a:t>
            </a:r>
            <a:r>
              <a:rPr lang="ru-RU" b="1" dirty="0">
                <a:solidFill>
                  <a:srgbClr val="FFC000"/>
                </a:solidFill>
              </a:rPr>
              <a:t>"), </a:t>
            </a:r>
            <a:r>
              <a:rPr lang="ru-RU" b="1" dirty="0" err="1">
                <a:solidFill>
                  <a:srgbClr val="FFC000"/>
                </a:solidFill>
              </a:rPr>
              <a:t>прысвечаны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Б</a:t>
            </a:r>
            <a:r>
              <a:rPr lang="ru-RU" b="1" dirty="0">
                <a:solidFill>
                  <a:srgbClr val="FFC000"/>
                </a:solidFill>
              </a:rPr>
              <a:t>. </a:t>
            </a:r>
            <a:r>
              <a:rPr lang="ru-RU" b="1" dirty="0" err="1" smtClean="0">
                <a:solidFill>
                  <a:srgbClr val="FFC000"/>
                </a:solidFill>
              </a:rPr>
              <a:t>Эпімах-Шыпілу</a:t>
            </a:r>
            <a:r>
              <a:rPr lang="ru-RU" b="1" dirty="0" smtClean="0">
                <a:solidFill>
                  <a:srgbClr val="FFC000"/>
                </a:solidFill>
              </a:rPr>
              <a:t>, 1910 </a:t>
            </a:r>
            <a:r>
              <a:rPr lang="ru-RU" b="1" dirty="0">
                <a:solidFill>
                  <a:srgbClr val="FFC000"/>
                </a:solidFill>
              </a:rPr>
              <a:t>г</a:t>
            </a:r>
            <a:r>
              <a:rPr lang="ru-RU" b="1" dirty="0" smtClean="0">
                <a:solidFill>
                  <a:srgbClr val="FFC000"/>
                </a:solidFill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(</a:t>
            </a:r>
            <a:r>
              <a:rPr lang="ru-RU" b="1" dirty="0" err="1">
                <a:solidFill>
                  <a:srgbClr val="FFC000"/>
                </a:solidFill>
              </a:rPr>
              <a:t>урывак</a:t>
            </a:r>
            <a:r>
              <a:rPr lang="ru-RU" b="1" dirty="0" smtClean="0">
                <a:solidFill>
                  <a:srgbClr val="FFC000"/>
                </a:solidFill>
              </a:rPr>
              <a:t>)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72" y="304270"/>
            <a:ext cx="2714564" cy="3700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95736" y="401436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 smtClean="0">
                <a:solidFill>
                  <a:srgbClr val="FFC000"/>
                </a:solidFill>
              </a:rPr>
              <a:t>Браніслаў Ігнатавіч Эпімах-Шыпіла</a:t>
            </a:r>
          </a:p>
          <a:p>
            <a:pPr algn="ctr"/>
            <a:r>
              <a:rPr lang="ru-RU" b="1" dirty="0">
                <a:solidFill>
                  <a:srgbClr val="FFC000"/>
                </a:solidFill>
              </a:rPr>
              <a:t> (1859-1934)</a:t>
            </a:r>
            <a:r>
              <a:rPr lang="be-BY" b="1" dirty="0" smtClean="0">
                <a:solidFill>
                  <a:srgbClr val="FFC000"/>
                </a:solidFill>
              </a:rPr>
              <a:t> 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3608" y="4813775"/>
            <a:ext cx="4356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C000"/>
                </a:solidFill>
              </a:rPr>
              <a:t>«За </a:t>
            </a:r>
            <a:r>
              <a:rPr lang="ru-RU" b="1" i="1" dirty="0" err="1">
                <a:solidFill>
                  <a:srgbClr val="FFC000"/>
                </a:solidFill>
              </a:rPr>
              <a:t>ўсю</a:t>
            </a:r>
            <a:r>
              <a:rPr lang="ru-RU" b="1" i="1" dirty="0">
                <a:solidFill>
                  <a:srgbClr val="FFC000"/>
                </a:solidFill>
              </a:rPr>
              <a:t> ж </a:t>
            </a:r>
            <a:r>
              <a:rPr lang="ru-RU" b="1" i="1" dirty="0" err="1">
                <a:solidFill>
                  <a:srgbClr val="FFC000"/>
                </a:solidFill>
              </a:rPr>
              <a:t>працу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ні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палацаў</a:t>
            </a:r>
            <a:r>
              <a:rPr lang="ru-RU" b="1" i="1" dirty="0">
                <a:solidFill>
                  <a:srgbClr val="FFC000"/>
                </a:solidFill>
              </a:rPr>
              <a:t>, </a:t>
            </a:r>
            <a:br>
              <a:rPr lang="ru-RU" b="1" i="1" dirty="0">
                <a:solidFill>
                  <a:srgbClr val="FFC000"/>
                </a:solidFill>
              </a:rPr>
            </a:br>
            <a:r>
              <a:rPr lang="ru-RU" b="1" i="1" dirty="0" err="1">
                <a:solidFill>
                  <a:srgbClr val="FFC000"/>
                </a:solidFill>
              </a:rPr>
              <a:t>Ані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скарбаў</a:t>
            </a:r>
            <a:r>
              <a:rPr lang="ru-RU" b="1" i="1" dirty="0">
                <a:solidFill>
                  <a:srgbClr val="FFC000"/>
                </a:solidFill>
              </a:rPr>
              <a:t> не </a:t>
            </a:r>
            <a:r>
              <a:rPr lang="ru-RU" b="1" i="1" dirty="0" err="1">
                <a:solidFill>
                  <a:srgbClr val="FFC000"/>
                </a:solidFill>
              </a:rPr>
              <a:t>чакай</a:t>
            </a:r>
            <a:r>
              <a:rPr lang="ru-RU" b="1" i="1" dirty="0">
                <a:solidFill>
                  <a:srgbClr val="FFC000"/>
                </a:solidFill>
              </a:rPr>
              <a:t>; </a:t>
            </a:r>
            <a:br>
              <a:rPr lang="ru-RU" b="1" i="1" dirty="0">
                <a:solidFill>
                  <a:srgbClr val="FFC000"/>
                </a:solidFill>
              </a:rPr>
            </a:br>
            <a:r>
              <a:rPr lang="ru-RU" b="1" i="1" dirty="0" err="1">
                <a:solidFill>
                  <a:srgbClr val="FFC000"/>
                </a:solidFill>
              </a:rPr>
              <a:t>Толькі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будзе</a:t>
            </a:r>
            <a:r>
              <a:rPr lang="ru-RU" b="1" i="1" dirty="0">
                <a:solidFill>
                  <a:srgbClr val="FFC000"/>
                </a:solidFill>
              </a:rPr>
              <a:t> славы ў </a:t>
            </a:r>
            <a:r>
              <a:rPr lang="ru-RU" b="1" i="1" dirty="0" err="1">
                <a:solidFill>
                  <a:srgbClr val="FFC000"/>
                </a:solidFill>
              </a:rPr>
              <a:t>людзе</a:t>
            </a:r>
            <a:r>
              <a:rPr lang="ru-RU" b="1" i="1" dirty="0">
                <a:solidFill>
                  <a:srgbClr val="FFC000"/>
                </a:solidFill>
              </a:rPr>
              <a:t>, </a:t>
            </a:r>
            <a:br>
              <a:rPr lang="ru-RU" b="1" i="1" dirty="0">
                <a:solidFill>
                  <a:srgbClr val="FFC000"/>
                </a:solidFill>
              </a:rPr>
            </a:br>
            <a:r>
              <a:rPr lang="ru-RU" b="1" i="1" dirty="0" err="1">
                <a:solidFill>
                  <a:srgbClr val="FFC000"/>
                </a:solidFill>
              </a:rPr>
              <a:t>Славіць</a:t>
            </a:r>
            <a:r>
              <a:rPr lang="ru-RU" b="1" i="1" dirty="0">
                <a:solidFill>
                  <a:srgbClr val="FFC000"/>
                </a:solidFill>
              </a:rPr>
              <a:t> </a:t>
            </a:r>
            <a:r>
              <a:rPr lang="ru-RU" b="1" i="1" dirty="0" err="1">
                <a:solidFill>
                  <a:srgbClr val="FFC000"/>
                </a:solidFill>
              </a:rPr>
              <a:t>будзе</a:t>
            </a:r>
            <a:r>
              <a:rPr lang="ru-RU" b="1" i="1" dirty="0">
                <a:solidFill>
                  <a:srgbClr val="FFC000"/>
                </a:solidFill>
              </a:rPr>
              <a:t> родны край</a:t>
            </a:r>
            <a:r>
              <a:rPr lang="ru-RU" b="1" i="1" dirty="0" smtClean="0">
                <a:solidFill>
                  <a:srgbClr val="FFC000"/>
                </a:solidFill>
              </a:rPr>
              <a:t>!»</a:t>
            </a:r>
          </a:p>
          <a:p>
            <a:pPr algn="ctr"/>
            <a:endParaRPr lang="ru-RU" b="1" i="1" dirty="0" smtClean="0">
              <a:solidFill>
                <a:srgbClr val="FFC000"/>
              </a:solidFill>
            </a:endParaRPr>
          </a:p>
          <a:p>
            <a:pPr algn="r"/>
            <a:r>
              <a:rPr lang="be-BY" i="1" dirty="0" smtClean="0">
                <a:solidFill>
                  <a:srgbClr val="FFC000"/>
                </a:solidFill>
              </a:rPr>
              <a:t>(Янка Купала прафесару Б.І.Эпімах-Шыпілу з Новым 1910 годам!)</a:t>
            </a:r>
            <a:endParaRPr lang="ru-RU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572000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5540"/>
            <a:ext cx="4549227" cy="3639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57199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61" y="22843"/>
            <a:ext cx="5351139" cy="400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92861" cy="486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7236"/>
            <a:ext cx="5292080" cy="3520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99" y="4017459"/>
            <a:ext cx="3869401" cy="28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943" cy="3329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1477" y="116632"/>
            <a:ext cx="38310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b="1" u="sng" dirty="0" smtClean="0">
                <a:solidFill>
                  <a:srgbClr val="FFC000"/>
                </a:solidFill>
              </a:rPr>
              <a:t>Мэта</a:t>
            </a:r>
            <a:r>
              <a:rPr lang="be-BY" u="sng" dirty="0">
                <a:solidFill>
                  <a:srgbClr val="FFC000"/>
                </a:solidFill>
              </a:rPr>
              <a:t> </a:t>
            </a:r>
            <a:r>
              <a:rPr lang="be-BY" b="1" u="sng" dirty="0" smtClean="0">
                <a:solidFill>
                  <a:srgbClr val="FFC000"/>
                </a:solidFill>
              </a:rPr>
              <a:t>даследчай </a:t>
            </a:r>
            <a:r>
              <a:rPr lang="be-BY" b="1" u="sng" dirty="0">
                <a:solidFill>
                  <a:srgbClr val="FFC000"/>
                </a:solidFill>
              </a:rPr>
              <a:t>працы </a:t>
            </a:r>
            <a:r>
              <a:rPr lang="be-BY" dirty="0">
                <a:solidFill>
                  <a:srgbClr val="FFC000"/>
                </a:solidFill>
              </a:rPr>
              <a:t>– прааналізаваць жыццёвы і творчы шлях асветника-выдаўца, вызначыць яго ролю ў станаўленні і развіцці беларускай культуры і літаратуры пачатку </a:t>
            </a:r>
            <a:r>
              <a:rPr lang="en-US" dirty="0">
                <a:solidFill>
                  <a:srgbClr val="FFC000"/>
                </a:solidFill>
              </a:rPr>
              <a:t>XX</a:t>
            </a:r>
            <a:r>
              <a:rPr lang="be-BY" dirty="0">
                <a:solidFill>
                  <a:srgbClr val="FFC000"/>
                </a:solidFill>
              </a:rPr>
              <a:t> стагоддзя</a:t>
            </a:r>
            <a:r>
              <a:rPr lang="be-BY" dirty="0" smtClean="0">
                <a:solidFill>
                  <a:srgbClr val="FFC000"/>
                </a:solidFill>
              </a:rPr>
              <a:t>.</a:t>
            </a:r>
          </a:p>
          <a:p>
            <a:endParaRPr lang="ru-RU" dirty="0"/>
          </a:p>
          <a:p>
            <a:pPr algn="just"/>
            <a:r>
              <a:rPr lang="be-BY" b="1" u="sng" dirty="0">
                <a:solidFill>
                  <a:srgbClr val="FFC000"/>
                </a:solidFill>
              </a:rPr>
              <a:t>Задачы: </a:t>
            </a:r>
            <a:endParaRPr lang="be-BY" b="1" u="sng" dirty="0" smtClean="0">
              <a:solidFill>
                <a:srgbClr val="FFC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be-BY" dirty="0" smtClean="0">
                <a:solidFill>
                  <a:srgbClr val="FFC000"/>
                </a:solidFill>
              </a:rPr>
              <a:t>дасканала </a:t>
            </a:r>
            <a:r>
              <a:rPr lang="be-BY" dirty="0">
                <a:solidFill>
                  <a:srgbClr val="FFC000"/>
                </a:solidFill>
              </a:rPr>
              <a:t>прааналізавать творчую біяграфію асветніка, </a:t>
            </a:r>
            <a:endParaRPr lang="be-BY" dirty="0" smtClean="0">
              <a:solidFill>
                <a:srgbClr val="FFC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be-BY" dirty="0" smtClean="0">
                <a:solidFill>
                  <a:srgbClr val="FFC000"/>
                </a:solidFill>
              </a:rPr>
              <a:t>вызначыць </a:t>
            </a:r>
            <a:r>
              <a:rPr lang="be-BY" dirty="0">
                <a:solidFill>
                  <a:srgbClr val="FFC000"/>
                </a:solidFill>
              </a:rPr>
              <a:t>яго карысны ўклад у станаўленне творчай моладзі Беларусі ў пачатку </a:t>
            </a:r>
            <a:r>
              <a:rPr lang="en-US" dirty="0">
                <a:solidFill>
                  <a:srgbClr val="FFC000"/>
                </a:solidFill>
              </a:rPr>
              <a:t>XX</a:t>
            </a:r>
            <a:r>
              <a:rPr lang="be-BY" dirty="0">
                <a:solidFill>
                  <a:srgbClr val="FFC000"/>
                </a:solidFill>
              </a:rPr>
              <a:t> </a:t>
            </a:r>
            <a:r>
              <a:rPr lang="be-BY" dirty="0" smtClean="0">
                <a:solidFill>
                  <a:srgbClr val="FFC000"/>
                </a:solidFill>
              </a:rPr>
              <a:t>стагоддзя,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e-BY" dirty="0" smtClean="0">
                <a:solidFill>
                  <a:srgbClr val="FFC000"/>
                </a:solidFill>
              </a:rPr>
              <a:t>прааналізаваць </a:t>
            </a:r>
            <a:r>
              <a:rPr lang="be-BY" dirty="0">
                <a:solidFill>
                  <a:srgbClr val="FFC000"/>
                </a:solidFill>
              </a:rPr>
              <a:t>успаміны сваякоў, знаёмых і сяброў аб легендарнай асобе Бран</a:t>
            </a:r>
            <a:r>
              <a:rPr lang="en-US" dirty="0">
                <a:solidFill>
                  <a:srgbClr val="FFC000"/>
                </a:solidFill>
              </a:rPr>
              <a:t>i</a:t>
            </a:r>
            <a:r>
              <a:rPr lang="be-BY" dirty="0">
                <a:solidFill>
                  <a:srgbClr val="FFC000"/>
                </a:solidFill>
              </a:rPr>
              <a:t>слава </a:t>
            </a:r>
            <a:r>
              <a:rPr lang="en-US" dirty="0">
                <a:solidFill>
                  <a:srgbClr val="FFC000"/>
                </a:solidFill>
              </a:rPr>
              <a:t>I</a:t>
            </a:r>
            <a:r>
              <a:rPr lang="be-BY" dirty="0">
                <a:solidFill>
                  <a:srgbClr val="FFC000"/>
                </a:solidFill>
              </a:rPr>
              <a:t>гнатав</a:t>
            </a:r>
            <a:r>
              <a:rPr lang="en-US" dirty="0">
                <a:solidFill>
                  <a:srgbClr val="FFC000"/>
                </a:solidFill>
              </a:rPr>
              <a:t>i</a:t>
            </a:r>
            <a:r>
              <a:rPr lang="be-BY" dirty="0">
                <a:solidFill>
                  <a:srgbClr val="FFC000"/>
                </a:solidFill>
              </a:rPr>
              <a:t>ча</a:t>
            </a:r>
            <a:r>
              <a:rPr lang="be-BY" dirty="0" smtClean="0">
                <a:solidFill>
                  <a:srgbClr val="FFC000"/>
                </a:solidFill>
              </a:rPr>
              <a:t>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62628"/>
            <a:ext cx="2502471" cy="1837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620" y="5199669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000" b="1" i="1" dirty="0" smtClean="0">
                <a:solidFill>
                  <a:srgbClr val="FFC000"/>
                </a:solidFill>
              </a:rPr>
              <a:t>Аб'ект даследвання </a:t>
            </a:r>
            <a:r>
              <a:rPr lang="be-BY" sz="2000" i="1" dirty="0" smtClean="0">
                <a:solidFill>
                  <a:srgbClr val="FFC000"/>
                </a:solidFill>
              </a:rPr>
              <a:t>– жыццёвы </a:t>
            </a:r>
            <a:r>
              <a:rPr lang="be-BY" sz="2000" i="1" dirty="0">
                <a:solidFill>
                  <a:srgbClr val="FFC000"/>
                </a:solidFill>
              </a:rPr>
              <a:t>і творчы шлях Эпімаха-Шыпілы. </a:t>
            </a:r>
            <a:endParaRPr lang="be-BY" sz="2000" i="1" dirty="0" smtClean="0">
              <a:solidFill>
                <a:srgbClr val="FFC000"/>
              </a:solidFill>
            </a:endParaRPr>
          </a:p>
          <a:p>
            <a:pPr algn="just"/>
            <a:r>
              <a:rPr lang="be-BY" sz="2000" b="1" i="1" dirty="0" smtClean="0">
                <a:solidFill>
                  <a:srgbClr val="FFC000"/>
                </a:solidFill>
              </a:rPr>
              <a:t>Прадмет </a:t>
            </a:r>
            <a:r>
              <a:rPr lang="be-BY" sz="2000" b="1" i="1" dirty="0">
                <a:solidFill>
                  <a:srgbClr val="FFC000"/>
                </a:solidFill>
              </a:rPr>
              <a:t>вывучэння </a:t>
            </a:r>
            <a:r>
              <a:rPr lang="be-BY" sz="2000" i="1" dirty="0">
                <a:solidFill>
                  <a:srgbClr val="FFC000"/>
                </a:solidFill>
              </a:rPr>
              <a:t>– станаўленне белорускай літаратуры і культуры дадзенага перыяду намаганнямі і дзейнасцю славутага земляка.</a:t>
            </a:r>
            <a:endParaRPr lang="ru-RU" sz="2000" i="1" dirty="0">
              <a:solidFill>
                <a:srgbClr val="FFC000"/>
              </a:solidFill>
            </a:endParaRP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030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114" y="91181"/>
            <a:ext cx="2458616" cy="678904"/>
          </a:xfrm>
        </p:spPr>
        <p:txBody>
          <a:bodyPr>
            <a:normAutofit fontScale="90000"/>
          </a:bodyPr>
          <a:lstStyle/>
          <a:p>
            <a:pPr algn="ctr"/>
            <a:r>
              <a:rPr lang="be-BY" dirty="0" smtClean="0"/>
              <a:t>Крыніцы: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8313"/>
            <a:ext cx="2857500" cy="4419600"/>
          </a:xfrm>
          <a:prstGeom prst="rect">
            <a:avLst/>
          </a:prstGeom>
        </p:spPr>
      </p:pic>
      <p:pic>
        <p:nvPicPr>
          <p:cNvPr id="2052" name="Picture 4" descr="Паведамленне рэктарата Імператарскага Санкт-Пецярбургскага універсітэта Б. Эпімах-Шыпілу аб узнагароджанні яго за выдатную старанную службу і асаблівую працу ордэнам Святой Ганны 2-й ступе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3547276"/>
            <a:ext cx="2880320" cy="33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Артыкул З. Жылуновіча “Прафесар Б. Эпімах-Шыпіла як піянер беларускага рух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085"/>
            <a:ext cx="4427984" cy="61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Артыкул Антона Саросека “Браніслаў Эпімах-Шыпіла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770085"/>
            <a:ext cx="2124553" cy="274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565" b="2600"/>
          <a:stretch/>
        </p:blipFill>
        <p:spPr>
          <a:xfrm>
            <a:off x="3851920" y="28313"/>
            <a:ext cx="2465342" cy="3573174"/>
          </a:xfrm>
          <a:prstGeom prst="rect">
            <a:avLst/>
          </a:prstGeom>
        </p:spPr>
      </p:pic>
      <p:pic>
        <p:nvPicPr>
          <p:cNvPr id="2050" name="Picture 2" descr="http://archives.gov.by/images/shipilo/narb/d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3501008"/>
            <a:ext cx="4552950" cy="33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S50095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324" r="24193" b="1862"/>
          <a:stretch>
            <a:fillRect/>
          </a:stretch>
        </p:blipFill>
        <p:spPr bwMode="auto">
          <a:xfrm>
            <a:off x="539552" y="1828800"/>
            <a:ext cx="2736579" cy="3688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066800" y="228600"/>
            <a:ext cx="7543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 err="1">
                <a:solidFill>
                  <a:srgbClr val="FFC000"/>
                </a:solidFill>
                <a:latin typeface="Palatino Linotype" panose="02040502050505030304" pitchFamily="18" charset="0"/>
              </a:rPr>
              <a:t>Маёнтак</a:t>
            </a:r>
            <a:r>
              <a:rPr lang="ru-RU" altLang="ru-RU" sz="3600" b="1" i="1" dirty="0">
                <a:solidFill>
                  <a:srgbClr val="FFC000"/>
                </a:solidFill>
                <a:latin typeface="Palatino Linotype" panose="02040502050505030304" pitchFamily="18" charset="0"/>
              </a:rPr>
              <a:t> </a:t>
            </a:r>
            <a:r>
              <a:rPr lang="ru-RU" altLang="ru-RU" sz="3600" b="1" i="1" dirty="0" err="1">
                <a:solidFill>
                  <a:srgbClr val="FFC000"/>
                </a:solidFill>
                <a:latin typeface="Palatino Linotype" panose="02040502050505030304" pitchFamily="18" charset="0"/>
              </a:rPr>
              <a:t>Залессе</a:t>
            </a:r>
            <a:endParaRPr lang="ru-RU" altLang="ru-RU" sz="3600" b="1" i="1" dirty="0">
              <a:solidFill>
                <a:srgbClr val="FFC000"/>
              </a:solidFill>
              <a:latin typeface="Palatino Linotype" panose="0204050205050503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C000"/>
                </a:solidFill>
                <a:latin typeface="Palatino Linotype" panose="02040502050505030304" pitchFamily="18" charset="0"/>
              </a:rPr>
              <a:t>Б.Í. </a:t>
            </a:r>
            <a:r>
              <a:rPr lang="ru-RU" altLang="ru-RU" sz="3600" b="1" i="1" dirty="0" err="1">
                <a:solidFill>
                  <a:srgbClr val="FFC000"/>
                </a:solidFill>
                <a:latin typeface="Palatino Linotype" panose="02040502050505030304" pitchFamily="18" charset="0"/>
              </a:rPr>
              <a:t>Эпíмах</a:t>
            </a:r>
            <a:r>
              <a:rPr lang="ru-RU" altLang="ru-RU" sz="3600" b="1" i="1" dirty="0">
                <a:solidFill>
                  <a:srgbClr val="FFC000"/>
                </a:solidFill>
                <a:latin typeface="Palatino Linotype" panose="02040502050505030304" pitchFamily="18" charset="0"/>
              </a:rPr>
              <a:t> - </a:t>
            </a:r>
            <a:r>
              <a:rPr lang="ru-RU" altLang="ru-RU" sz="3600" b="1" i="1" dirty="0" err="1" smtClean="0">
                <a:solidFill>
                  <a:srgbClr val="FFC000"/>
                </a:solidFill>
                <a:latin typeface="Palatino Linotype" panose="02040502050505030304" pitchFamily="18" charset="0"/>
              </a:rPr>
              <a:t>Шыпíлы</a:t>
            </a:r>
            <a:endParaRPr lang="ru-RU" altLang="ru-RU" sz="3600" b="1" i="1" dirty="0">
              <a:solidFill>
                <a:srgbClr val="FFC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7046" name="Picture 6" descr="S50096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8505" r="6877" b="18356"/>
          <a:stretch>
            <a:fillRect/>
          </a:stretch>
        </p:blipFill>
        <p:spPr bwMode="auto">
          <a:xfrm>
            <a:off x="3995936" y="1828800"/>
            <a:ext cx="4524660" cy="3256384"/>
          </a:xfrm>
          <a:prstGeom prst="rect">
            <a:avLst/>
          </a:prstGeom>
          <a:noFill/>
          <a:ln w="22225">
            <a:solidFill>
              <a:srgbClr val="AC5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4425210" y="5229200"/>
            <a:ext cx="3888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solidFill>
                  <a:srgbClr val="FFC000"/>
                </a:solidFill>
              </a:rPr>
              <a:t>Макет </a:t>
            </a:r>
            <a:r>
              <a:rPr lang="ru-RU" altLang="ru-RU" dirty="0" err="1">
                <a:solidFill>
                  <a:srgbClr val="FFC000"/>
                </a:solidFill>
              </a:rPr>
              <a:t>сядз</a:t>
            </a:r>
            <a:r>
              <a:rPr lang="ru-RU" altLang="ru-RU" dirty="0" err="1">
                <a:solidFill>
                  <a:srgbClr val="FFC000"/>
                </a:solidFill>
                <a:cs typeface="Times New Roman" panose="02020603050405020304" pitchFamily="18" charset="0"/>
              </a:rPr>
              <a:t>í</a:t>
            </a:r>
            <a:r>
              <a:rPr lang="ru-RU" altLang="ru-RU" dirty="0" err="1">
                <a:solidFill>
                  <a:srgbClr val="FFC000"/>
                </a:solidFill>
              </a:rPr>
              <a:t>бы</a:t>
            </a:r>
            <a:r>
              <a:rPr lang="ru-RU" altLang="ru-RU" dirty="0">
                <a:solidFill>
                  <a:srgbClr val="FFC000"/>
                </a:solidFill>
              </a:rPr>
              <a:t> </a:t>
            </a:r>
            <a:r>
              <a:rPr lang="ru-RU" altLang="ru-RU" dirty="0" err="1" smtClean="0">
                <a:solidFill>
                  <a:srgbClr val="FFC000"/>
                </a:solidFill>
              </a:rPr>
              <a:t>Залессе</a:t>
            </a:r>
            <a:endParaRPr lang="ru-RU" alt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472"/>
            <a:ext cx="9144000" cy="6334528"/>
          </a:xfrm>
          <a:prstGeom prst="rect">
            <a:avLst/>
          </a:prstGeom>
        </p:spPr>
      </p:pic>
      <p:pic>
        <p:nvPicPr>
          <p:cNvPr id="3074" name="Picture 2" descr="http://archives.gov.by/images/shipilo/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628426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chemeClr val="accent2">
                    <a:lumMod val="75000"/>
                  </a:schemeClr>
                </a:solidFill>
              </a:rPr>
              <a:t>Сядзіба Двор-Залессе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ыпіска з Метрычнай кнігі аб нараджэнні Браніслава Эпімах-Шыпі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9" y="296741"/>
            <a:ext cx="36150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517231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Выпіска</a:t>
            </a:r>
            <a:r>
              <a:rPr lang="ru-RU" sz="1400" b="1" dirty="0">
                <a:solidFill>
                  <a:srgbClr val="FFC000"/>
                </a:solidFill>
              </a:rPr>
              <a:t> з </a:t>
            </a:r>
            <a:r>
              <a:rPr lang="ru-RU" sz="1400" b="1" dirty="0" err="1">
                <a:solidFill>
                  <a:srgbClr val="FFC000"/>
                </a:solidFill>
              </a:rPr>
              <a:t>Метрычнай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кнігі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Палюдавіцкага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рымска-каталіцкага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прыходскага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касцёла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аб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нараджэнні</a:t>
            </a:r>
            <a:r>
              <a:rPr lang="ru-RU" sz="1400" b="1" dirty="0">
                <a:solidFill>
                  <a:srgbClr val="FFC000"/>
                </a:solidFill>
              </a:rPr>
              <a:t> і </a:t>
            </a:r>
            <a:r>
              <a:rPr lang="ru-RU" sz="1400" b="1" dirty="0" err="1">
                <a:solidFill>
                  <a:srgbClr val="FFC000"/>
                </a:solidFill>
              </a:rPr>
              <a:t>хрышчэнні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двараніна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Браніслава</a:t>
            </a:r>
            <a:r>
              <a:rPr lang="ru-RU" sz="1400" b="1" dirty="0">
                <a:solidFill>
                  <a:srgbClr val="FFC000"/>
                </a:solidFill>
              </a:rPr>
              <a:t> сына </a:t>
            </a:r>
            <a:r>
              <a:rPr lang="ru-RU" sz="1400" b="1" dirty="0" err="1">
                <a:solidFill>
                  <a:srgbClr val="FFC000"/>
                </a:solidFill>
              </a:rPr>
              <a:t>Ігнація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Эпімах-Шыпілы</a:t>
            </a:r>
            <a:r>
              <a:rPr lang="ru-RU" sz="1400" b="1" dirty="0">
                <a:solidFill>
                  <a:srgbClr val="FFC000"/>
                </a:solidFill>
              </a:rPr>
              <a:t>. </a:t>
            </a:r>
            <a:br>
              <a:rPr lang="ru-RU" sz="1400" b="1" dirty="0">
                <a:solidFill>
                  <a:srgbClr val="FFC000"/>
                </a:solidFill>
              </a:rPr>
            </a:br>
            <a:r>
              <a:rPr lang="ru-RU" sz="1400" b="1" dirty="0">
                <a:solidFill>
                  <a:srgbClr val="FFC000"/>
                </a:solidFill>
              </a:rPr>
              <a:t>26 </a:t>
            </a:r>
            <a:r>
              <a:rPr lang="ru-RU" sz="1400" b="1" dirty="0" err="1">
                <a:solidFill>
                  <a:srgbClr val="FFC000"/>
                </a:solidFill>
              </a:rPr>
              <a:t>лістапада</a:t>
            </a:r>
            <a:r>
              <a:rPr lang="ru-RU" sz="1400" b="1" dirty="0">
                <a:solidFill>
                  <a:srgbClr val="FFC000"/>
                </a:solidFill>
              </a:rPr>
              <a:t> 1864 г.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4100" name="Picture 4" descr="Пасведчанне Дэпартамента герольдыі Урадавага Сената аб тым, што Б.І. Эпімах-Шыпіла ўнесены ў дваранскую радаводную кніг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847" y="296741"/>
            <a:ext cx="36004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0825" y="5517231"/>
            <a:ext cx="40324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srgbClr val="FFC000"/>
                </a:solidFill>
              </a:rPr>
              <a:t>Пасведчанне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Дэпартамента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герольдыі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Урадавага</a:t>
            </a:r>
            <a:r>
              <a:rPr lang="ru-RU" sz="1400" b="1" dirty="0">
                <a:solidFill>
                  <a:srgbClr val="FFC000"/>
                </a:solidFill>
              </a:rPr>
              <a:t> Сената </a:t>
            </a:r>
            <a:r>
              <a:rPr lang="ru-RU" sz="1400" b="1" dirty="0" err="1">
                <a:solidFill>
                  <a:srgbClr val="FFC000"/>
                </a:solidFill>
              </a:rPr>
              <a:t>аб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тым</a:t>
            </a:r>
            <a:r>
              <a:rPr lang="ru-RU" sz="1400" b="1" dirty="0">
                <a:solidFill>
                  <a:srgbClr val="FFC000"/>
                </a:solidFill>
              </a:rPr>
              <a:t>, </a:t>
            </a:r>
            <a:r>
              <a:rPr lang="ru-RU" sz="1400" b="1" dirty="0" err="1">
                <a:solidFill>
                  <a:srgbClr val="FFC000"/>
                </a:solidFill>
              </a:rPr>
              <a:t>што</a:t>
            </a:r>
            <a:r>
              <a:rPr lang="ru-RU" sz="1400" b="1" dirty="0">
                <a:solidFill>
                  <a:srgbClr val="FFC000"/>
                </a:solidFill>
              </a:rPr>
              <a:t> Б.І. </a:t>
            </a:r>
            <a:r>
              <a:rPr lang="ru-RU" sz="1400" b="1" dirty="0" err="1">
                <a:solidFill>
                  <a:srgbClr val="FFC000"/>
                </a:solidFill>
              </a:rPr>
              <a:t>Эпімах-Шыпіла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ўнесены</a:t>
            </a:r>
            <a:r>
              <a:rPr lang="ru-RU" sz="1400" b="1" dirty="0">
                <a:solidFill>
                  <a:srgbClr val="FFC000"/>
                </a:solidFill>
              </a:rPr>
              <a:t> ў </a:t>
            </a:r>
            <a:r>
              <a:rPr lang="ru-RU" sz="1400" b="1" dirty="0" err="1">
                <a:solidFill>
                  <a:srgbClr val="FFC000"/>
                </a:solidFill>
              </a:rPr>
              <a:t>дваранскую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радаводную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кнігу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пастановай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Віленскага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дваранскага</a:t>
            </a:r>
            <a:r>
              <a:rPr lang="ru-RU" sz="1400" b="1" dirty="0">
                <a:solidFill>
                  <a:srgbClr val="FFC000"/>
                </a:solidFill>
              </a:rPr>
              <a:t> </a:t>
            </a:r>
            <a:r>
              <a:rPr lang="ru-RU" sz="1400" b="1" dirty="0" err="1">
                <a:solidFill>
                  <a:srgbClr val="FFC000"/>
                </a:solidFill>
              </a:rPr>
              <a:t>дэпутацкага</a:t>
            </a:r>
            <a:r>
              <a:rPr lang="ru-RU" sz="1400" b="1" dirty="0">
                <a:solidFill>
                  <a:srgbClr val="FFC000"/>
                </a:solidFill>
              </a:rPr>
              <a:t> сходу ад 12 мая 1865 г. 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піс аб сямействе двараніна Браніслава Ігнатавіча Эпімах-Шыпі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834138" cy="53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піс аб сямействе двараніна Браніслава Ігнатавіча Эпімах-Шыпі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32448" cy="53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5675323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C000"/>
                </a:solidFill>
              </a:rPr>
              <a:t>Спіс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аб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сямействе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двараніна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Лепельскага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павета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Віцебскай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губерні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Браніслава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r>
              <a:rPr lang="ru-RU" sz="1600" b="1" dirty="0" err="1">
                <a:solidFill>
                  <a:srgbClr val="FFC000"/>
                </a:solidFill>
              </a:rPr>
              <a:t>Ігнатавіча</a:t>
            </a:r>
            <a:r>
              <a:rPr lang="ru-RU" sz="1600" b="1" dirty="0">
                <a:solidFill>
                  <a:srgbClr val="FFC000"/>
                </a:solidFill>
              </a:rPr>
              <a:t> </a:t>
            </a:r>
            <a:endParaRPr lang="ru-RU" sz="16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1600" b="1" dirty="0" err="1" smtClean="0">
                <a:solidFill>
                  <a:srgbClr val="FFC000"/>
                </a:solidFill>
              </a:rPr>
              <a:t>Эпімах-Шыпілы</a:t>
            </a:r>
            <a:r>
              <a:rPr lang="ru-RU" sz="1600" b="1" dirty="0">
                <a:solidFill>
                  <a:srgbClr val="FFC000"/>
                </a:solidFill>
              </a:rPr>
              <a:t>. </a:t>
            </a:r>
            <a:br>
              <a:rPr lang="ru-RU" sz="1600" b="1" dirty="0">
                <a:solidFill>
                  <a:srgbClr val="FFC000"/>
                </a:solidFill>
              </a:rPr>
            </a:br>
            <a:r>
              <a:rPr lang="ru-RU" sz="1600" b="1" dirty="0">
                <a:solidFill>
                  <a:srgbClr val="FFC000"/>
                </a:solidFill>
              </a:rPr>
              <a:t>1 </a:t>
            </a:r>
            <a:r>
              <a:rPr lang="ru-RU" sz="1600" b="1" dirty="0" err="1">
                <a:solidFill>
                  <a:srgbClr val="FFC000"/>
                </a:solidFill>
              </a:rPr>
              <a:t>ліпеня</a:t>
            </a:r>
            <a:r>
              <a:rPr lang="ru-RU" sz="1600" b="1" dirty="0">
                <a:solidFill>
                  <a:srgbClr val="FFC000"/>
                </a:solidFill>
              </a:rPr>
              <a:t> 1883 г.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179</TotalTime>
  <Words>572</Words>
  <Application>Microsoft Office PowerPoint</Application>
  <PresentationFormat>Экран (4:3)</PresentationFormat>
  <Paragraphs>85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Дзяржаўная установа адукацыі “Ветрынская сярэдняя школа імя Д.В.Цябута Полацкага раёна”</vt:lpstr>
      <vt:lpstr>Презентация PowerPoint</vt:lpstr>
      <vt:lpstr>Презентация PowerPoint</vt:lpstr>
      <vt:lpstr>Презентация PowerPoint</vt:lpstr>
      <vt:lpstr>Крыніцы: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Дзяржаўная установа адукацыі “Ветрынская сярэдняя школа імя Д.В.Цябута Полацкага раёна”</dc:title>
  <dc:creator>Пользователь</dc:creator>
  <cp:lastModifiedBy>рома</cp:lastModifiedBy>
  <cp:revision>18</cp:revision>
  <dcterms:created xsi:type="dcterms:W3CDTF">2016-03-29T17:40:57Z</dcterms:created>
  <dcterms:modified xsi:type="dcterms:W3CDTF">2016-03-30T05:01:03Z</dcterms:modified>
</cp:coreProperties>
</file>