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C737686-86FD-446E-BA02-887A24E7CD5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>
    <p:extLst>
      <p:ext uri="{19B8F6BF-5375-455C-9EA6-DF929625EA0E}">
        <p15:presenceInfo xmlns:p15="http://schemas.microsoft.com/office/powerpoint/2012/main" userId="Администрато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5" d="100"/>
          <a:sy n="85" d="100"/>
        </p:scale>
        <p:origin x="136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7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ru-RU" b="1" i="1" dirty="0">
                <a:latin typeface="Mistral" panose="03090702030407020403" pitchFamily="66" charset="0"/>
              </a:rPr>
              <a:t>Пётр Христианович </a:t>
            </a:r>
            <a:r>
              <a:rPr lang="ru-RU" b="1" i="1" dirty="0" err="1">
                <a:latin typeface="Mistral" panose="03090702030407020403" pitchFamily="66" charset="0"/>
              </a:rPr>
              <a:t>Витгенштейн</a:t>
            </a:r>
            <a:endParaRPr lang="ru-RU" b="1" i="1" dirty="0">
              <a:latin typeface="Mistral" panose="03090702030407020403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5373225"/>
            <a:ext cx="6400800" cy="1752600"/>
          </a:xfrm>
        </p:spPr>
        <p:txBody>
          <a:bodyPr/>
          <a:lstStyle/>
          <a:p>
            <a:r>
              <a:rPr lang="ru-RU" sz="2800" b="1" dirty="0">
                <a:latin typeface="Monotype Corsiva" panose="03010101010201010101" pitchFamily="66" charset="0"/>
              </a:rPr>
              <a:t>Российский генерал-фельдмаршал (1826)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Граф, с 1836 светлейший князь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196752"/>
            <a:ext cx="3556000" cy="4178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63093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  <a:hlinkClick r:id="rId4" action="ppaction://hlinksldjump"/>
              </a:rPr>
              <a:t>Меню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Monotype Corsiva" panose="03010101010201010101" pitchFamily="66" charset="0"/>
              </a:rPr>
              <a:t>Литература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</a:t>
            </a: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Краско А. В. Забытый герой войны 1812 года генерал-фельдмаршал П. Х. 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М.: 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Центрполиграф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2012. 347 с.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Лазарев С. Е. Сражение под городом 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Лютценом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(1813 год) – забытая победа Наполеона // Военно-исторический архив. 2012. № 6 (150). С. 36–51.</a:t>
            </a:r>
          </a:p>
          <a:p>
            <a:pPr marL="0" indent="0">
              <a:buNone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</a:t>
            </a: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Лазарев С. Е. 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Бауценовское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сражение (200 лет Заграничным походам русской армии) // Военно-исторический архив. 2013. № 9 (165). С. 66–85.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Ковалевский Н.Ф. История государства Российского. Жизнеописания знаменитых военных деятелей XVIII - начала XX века. М. 1997 г.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Военные подвиги и анекдоты графа Петра 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Христиановича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Витгенштейна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выбранные из достоверных источников и иностранных журналов. Москва, 1814.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Глинка В.М., Помарнацкий А.В. Военная галерея Зимнего дворца. Ленинград, 1981. - с.83-86.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Полевой Н.А. Русские полководцы или жизнь и подвиги российских полководцев от времен императора Петра Великого до царствования императора Николая I. СПб., 1845. - с.257-306.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Ушаков С.И. Победы графа Петра 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Христиановича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Витгенштейна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или Жизнь, свойства и военные деяния его... СПб., 1813-1815.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Подмазо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А.А. Российская армия в июне 1812 года // Родина. №8. 2002 (подробный состав 1-го пехотного корпуса генерала 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Витгенштейна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). - с.60-62.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Е.В. Тарле. Нашествие Наполеона на Россию</a:t>
            </a:r>
          </a:p>
          <a:p>
            <a:pPr marL="0" indent="0">
              <a:buNone/>
            </a:pP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М.И.Богданович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История Отечественной войны 1812 года в 3-х томах</a:t>
            </a:r>
          </a:p>
          <a:p>
            <a:pPr marL="0" indent="0">
              <a:buNone/>
            </a:pP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61653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  <a:hlinkClick r:id="rId3" action="ppaction://hlinksldjump"/>
              </a:rPr>
              <a:t>Меню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Спасибо за внимание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2996952"/>
            <a:ext cx="6400800" cy="1752600"/>
          </a:xfrm>
        </p:spPr>
        <p:txBody>
          <a:bodyPr/>
          <a:lstStyle/>
          <a:p>
            <a:pPr algn="r"/>
            <a:r>
              <a:rPr lang="ru-RU" dirty="0">
                <a:latin typeface="Mistral" panose="03090702030407020403" pitchFamily="66" charset="0"/>
              </a:rPr>
              <a:t>Выполнил:</a:t>
            </a:r>
          </a:p>
          <a:p>
            <a:pPr algn="r"/>
            <a:r>
              <a:rPr lang="ru-RU" dirty="0">
                <a:latin typeface="Mistral" panose="03090702030407020403" pitchFamily="66" charset="0"/>
              </a:rPr>
              <a:t>Студент группы К03-14</a:t>
            </a:r>
          </a:p>
          <a:p>
            <a:pPr algn="r"/>
            <a:r>
              <a:rPr lang="ru-RU" dirty="0" err="1">
                <a:latin typeface="Mistral" panose="03090702030407020403" pitchFamily="66" charset="0"/>
              </a:rPr>
              <a:t>Кандрина</a:t>
            </a:r>
            <a:r>
              <a:rPr lang="ru-RU" dirty="0">
                <a:latin typeface="Mistral" panose="03090702030407020403" pitchFamily="66" charset="0"/>
              </a:rPr>
              <a:t> АС</a:t>
            </a:r>
          </a:p>
        </p:txBody>
      </p:sp>
    </p:spTree>
    <p:extLst>
      <p:ext uri="{BB962C8B-B14F-4D97-AF65-F5344CB8AC3E}">
        <p14:creationId xmlns:p14="http://schemas.microsoft.com/office/powerpoint/2010/main" val="23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Monotype Corsiva" panose="03010101010201010101" pitchFamily="66" charset="0"/>
              </a:rPr>
              <a:t>Меню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3" action="ppaction://hlinksldjump"/>
              </a:rPr>
              <a:t>Би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3" action="ppaction://hlinksldjump"/>
              </a:rPr>
              <a:t>ография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4" action="ppaction://hlinksldjump"/>
              </a:rPr>
              <a:t>Семья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5" action="ppaction://hlinksldjump"/>
              </a:rPr>
              <a:t>Награды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6" action="ppaction://hlinksldjump"/>
              </a:rPr>
              <a:t>Память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7" action="ppaction://hlinksldjump"/>
              </a:rPr>
              <a:t>Литература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8" action="ppaction://hlinksldjump"/>
              </a:rPr>
              <a:t>Спасибо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Monotype Corsiva" panose="03010101010201010101" pitchFamily="66" charset="0"/>
              </a:rPr>
              <a:t>Биография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2346"/>
            <a:ext cx="8229600" cy="49251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0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	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Принадлежал к древнему германскому роду Спонхеймов. Отец его, происходя из семейства правителей графства Сайн-Виттгенштейн, вступил на русскую службу в царствование Елизаветы Петровны. 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родился 5 января 1769 года в Малороссии в Переяславле. Его мать была дочерью графа Финкенштейна; мачеха — урождённая княжна Долгорукова</a:t>
            </a:r>
          </a:p>
          <a:p>
            <a:pPr marL="0" indent="0" algn="just">
              <a:buNone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	В 1781 году в 12 лет по обычаям времени зачислен сержантом в лейб-гвардии Семёновский полк, чтобы начать требуемую выслугу лет. Действительную службу начал с 1789 года вахмистром гвардии.</a:t>
            </a:r>
          </a:p>
          <a:p>
            <a:pPr marL="0" indent="0" algn="just">
              <a:buNone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	 В 1790 году получил первый офицерский чин корнета в Конно-гвардейском полку, а уже в 1794 году стал подполковником.</a:t>
            </a:r>
          </a:p>
          <a:p>
            <a:pPr marL="0" indent="0" algn="just">
              <a:buNone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	 В том же году во время подавления восстания Костюшко 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состоял волонтёром при корпусе Дерфельдена в Литве; участвовал в штурме Праги. </a:t>
            </a:r>
          </a:p>
          <a:p>
            <a:pPr marL="0" indent="0" algn="just">
              <a:buNone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В 1798 году стал полковником, через год — генерал-майором. При Павле I 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вызвал «высочайший гнев» и был уволен в отставку в 1801 году, но вновь вернулся на службу в том же году при новом царе Александре I.</a:t>
            </a:r>
          </a:p>
          <a:p>
            <a:pPr marL="0" indent="0" algn="just">
              <a:buNone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Назначенный в том же году командиром Елисаветградского гусарского полка, 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принимал деятельное участие в кампании 1805 года против Наполеона, 1806 году — против турок и 1807 году — снова против Наполеона.</a:t>
            </a:r>
          </a:p>
          <a:p>
            <a:pPr marL="0" indent="0" algn="just">
              <a:buNone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В декабре 1807 года произведён в генерал-лейтенанты.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6154836"/>
            <a:ext cx="2373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otype Corsiva" panose="03010101010201010101" pitchFamily="66" charset="0"/>
                <a:hlinkClick r:id="rId3" action="ppaction://hlinksldjump"/>
              </a:rPr>
              <a:t>Отечественная война 1812 года</a:t>
            </a:r>
            <a:endParaRPr lang="ru-RU" sz="14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613353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otype Corsiva" panose="03010101010201010101" pitchFamily="66" charset="0"/>
                <a:hlinkClick r:id="rId4" action="ppaction://hlinksldjump"/>
              </a:rPr>
              <a:t>Заграничный поход 1813 года</a:t>
            </a:r>
            <a:endParaRPr lang="ru-RU" sz="1400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82" y="4630908"/>
            <a:ext cx="1993673" cy="1495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30908"/>
            <a:ext cx="2448272" cy="14952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61653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  <a:hlinkClick r:id="rId7" action="ppaction://hlinksldjump"/>
              </a:rPr>
              <a:t>Меню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1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Monotype Corsiva" panose="03010101010201010101" pitchFamily="66" charset="0"/>
              </a:rPr>
              <a:t>Отечественная война 1812 года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3578" y="89140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	В Отечественную войну 1812 года командовал 1-м пехотным корпусом и уже 27 июня сразился с французами под Вилькомиром. При отступлении русской армии из лагеря под Дриссой на </a:t>
            </a:r>
            <a:r>
              <a:rPr lang="ru-RU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Витгенштейна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имевшего под начальством 20 тыс. солдат, было возложено прикрытие путей к Петербургу против французских корпусов Макдональда и Удино (на берегах Двины).</a:t>
            </a:r>
          </a:p>
          <a:p>
            <a:pPr marL="0" indent="0" algn="just">
              <a:buNone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	 Остановив наступление Удино в бою под </a:t>
            </a:r>
            <a:r>
              <a:rPr lang="ru-RU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Клястицами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блистательно выполнил свою задачу, причём два раза — в сражениях под Головчицами и Полоцком — был ранен. </a:t>
            </a:r>
          </a:p>
          <a:p>
            <a:pPr marL="0" indent="0" algn="just">
              <a:buNone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	 </a:t>
            </a:r>
            <a:r>
              <a:rPr lang="ru-RU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Витгенштейна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провозгласили «спасителем Петербурга», Александр I наградил его за </a:t>
            </a:r>
            <a:r>
              <a:rPr lang="ru-RU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Клястицы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орденом Св. Георгия 2-й степени. Появилось множество его гравированных изображений.</a:t>
            </a:r>
          </a:p>
          <a:p>
            <a:pPr marL="0" indent="0" algn="just">
              <a:buNone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	После падения Москвы </a:t>
            </a:r>
            <a:r>
              <a:rPr lang="ru-RU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усилил свой корпус ратниками петербургского ополчения до 40 тысяч и 19 октября принудил маршала Сен-Сира отступить от Полоцка, который взял приступом. За эту победу сразу же, ещё до освобождения Полоцка, произведен в генералы-от-кавалерии.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2808312" cy="18971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34" y="3717030"/>
            <a:ext cx="2472605" cy="18971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38" y="3717031"/>
            <a:ext cx="2487504" cy="18971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14" y="61653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  <a:hlinkClick r:id="rId6" action="ppaction://hlinksldjump"/>
              </a:rPr>
              <a:t>Меню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613353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otype Corsiva" panose="03010101010201010101" pitchFamily="66" charset="0"/>
                <a:hlinkClick r:id="rId7" action="ppaction://hlinksldjump"/>
              </a:rPr>
              <a:t>Заграничный поход 1813 года</a:t>
            </a:r>
            <a:endParaRPr lang="ru-RU" sz="1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7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Monotype Corsiva" panose="03010101010201010101" pitchFamily="66" charset="0"/>
              </a:rPr>
              <a:t>Заграничный поход 1813 года</a:t>
            </a:r>
            <a:endParaRPr lang="ru-RU" b="1" i="1" dirty="0">
              <a:latin typeface="Monotype Corsiva" panose="03010101010201010101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	  По смерти Кутузова в конце апреля 1813 года </a:t>
            </a:r>
            <a:r>
              <a:rPr lang="ru-RU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</a:t>
            </a: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был назначен главнокомандующим русскими и прусскими войсками благодаря признанию его побед над маршалами Наполеона в Отечественной войне.</a:t>
            </a:r>
          </a:p>
          <a:p>
            <a:pPr marL="0" indent="0">
              <a:buNone/>
            </a:pP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После неудачных сражений с Наполеоном при Лютцене и Бауцене, где </a:t>
            </a:r>
            <a:r>
              <a:rPr lang="ru-RU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</a:t>
            </a: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возглавлял русско-прусские войска, в армии возникло неверие в силы командующего. Хотя итог сражений нельзя назвать разгромным для союзников, особенно учитывая большое численное превосходство армии Наполеона, в конечном итоге союзники отступили за Эльбу. В сражении при Лютцене </a:t>
            </a:r>
            <a:r>
              <a:rPr lang="ru-RU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</a:t>
            </a: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пытался разгромить превосходящие силы Наполеона, атакуя его корпуса по одному во время их марша к Лейпцигу. Именно так ему удалось одержать победу над маршалом Удино в сражении под </a:t>
            </a:r>
            <a:r>
              <a:rPr lang="ru-RU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Клястицами</a:t>
            </a: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 год назад. Но теперь в боевые действия были вовлечены гораздо большие силы, противником </a:t>
            </a:r>
            <a:r>
              <a:rPr lang="ru-RU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Витгенштейна</a:t>
            </a: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был сам Наполеон, а присутствие русского и прусского монархов при коалиционной армии связывало руки. Тем не менее, хотя русская армия не увенчала себя лаврами победы, при Лютцене и Бауцене французы понесли гораздо более тяжёлые потери, чем союзники.</a:t>
            </a:r>
          </a:p>
          <a:p>
            <a:pPr marL="0" indent="0">
              <a:buNone/>
            </a:pP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	Генерал Милорадович, одного звания с </a:t>
            </a:r>
            <a:r>
              <a:rPr lang="ru-RU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Витгенштейном</a:t>
            </a: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но будучи старше по выслуге лет в чине генерала-от-инфантерии, обратился к </a:t>
            </a:r>
            <a:r>
              <a:rPr lang="ru-RU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Витгенштейну</a:t>
            </a: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с просьбой отставки от звания главнокомандующего. </a:t>
            </a:r>
            <a:r>
              <a:rPr lang="ru-RU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</a:t>
            </a: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вышел к царю с просьбой увольнения, и новым командующим 25 мая 1813 года стал Барклай-де-Толли. Затем, командуя частью русских войск, </a:t>
            </a:r>
            <a:r>
              <a:rPr lang="ru-RU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</a:t>
            </a: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участвовал в боях под Дрезденом и битве под Лейпцигом. В сражении при Бар-</a:t>
            </a:r>
            <a:r>
              <a:rPr lang="ru-RU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сюр</a:t>
            </a: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-Обе 27 февраля 1814 был тяжело ранен пулей в ногу и сдал командование русским корпусом.</a:t>
            </a:r>
          </a:p>
          <a:p>
            <a:pPr marL="0" indent="0">
              <a:buNone/>
            </a:pP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29006"/>
            <a:ext cx="3600400" cy="18971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29005"/>
            <a:ext cx="3665984" cy="1897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61653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  <a:hlinkClick r:id="rId5" action="ppaction://hlinksldjump"/>
              </a:rPr>
              <a:t>Меню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ru-RU" b="1" i="1" dirty="0">
                <a:latin typeface="Monotype Corsiva" panose="03010101010201010101" pitchFamily="66" charset="0"/>
              </a:rPr>
              <a:t>Семья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525658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Был женат на </a:t>
            </a:r>
            <a:r>
              <a:rPr lang="ru-RU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Антуанетте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Станиславовне (Антония—</a:t>
            </a:r>
            <a:r>
              <a:rPr lang="ru-RU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Сесилия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 </a:t>
            </a:r>
            <a:r>
              <a:rPr lang="ru-RU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Снарской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 (1779—1855), дочери маршала Полоцкого наместничества Станислава 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Снарского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от брака его с 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Казимирой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Сволынской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Свадьба была в Полоцке 27 июня 1798 года, 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Витгенштейн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женился по любви, потому что невеста его была не знатна и не богата. В июле 1812 года </a:t>
            </a:r>
            <a:r>
              <a:rPr lang="ru-RU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Антуанетта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Станиславовна получила Орден св. Екатерины 2 степени; в январе 1820 года была пожалована в статс-дамы. Скончалась 15 июля 1855 года. </a:t>
            </a:r>
          </a:p>
          <a:p>
            <a:pPr marL="0" indent="0">
              <a:buNone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В браке имели детей:</a:t>
            </a:r>
          </a:p>
          <a:p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Лев Петрович (1799—1866), ротмистр лейб-гвардии Кавалергардского полка.</a:t>
            </a:r>
          </a:p>
          <a:p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Станислав Петрович (1800—1820), служил в Кавалергардском полку, поручик, скончался вследствие падения с лошади.</a:t>
            </a:r>
          </a:p>
          <a:p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Эмилия Петровна (1801—1869), замужем за генералом князем Петром Ивановичем Трубецким (1798—1871).</a:t>
            </a:r>
          </a:p>
          <a:p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Александр Петрович (1803—1858)</a:t>
            </a:r>
          </a:p>
          <a:p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Георгий Петрович (1807—1857), корнет Кавалергардского полка, с 1830 года поручик, с 1849 года подполковник.</a:t>
            </a:r>
          </a:p>
          <a:p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Алексей Петрович (1810—1842)</a:t>
            </a:r>
          </a:p>
          <a:p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Николай Петрович (1812—1864), выпускник Дерптского университета, корнет Кавалергардского полка, подполковник. Первым браком c 1836 года был женат на Каролине Ивановской (1819—1879), дочери богатого киевского помещика, известной своим романом с композитором Листом. После развода в 1855 году, женился вторым браком в 1857 году на Марии Михайловне Михайловой служившей гувернанткой в доме князя Суворова.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00808"/>
            <a:ext cx="2520280" cy="3143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184" y="4941168"/>
            <a:ext cx="2448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latin typeface="Segoe Print" panose="02000600000000000000" pitchFamily="2" charset="0"/>
              </a:rPr>
              <a:t>Антуанетта</a:t>
            </a:r>
            <a:r>
              <a:rPr lang="ru-RU" sz="800" b="1" dirty="0">
                <a:latin typeface="Segoe Print" panose="02000600000000000000" pitchFamily="2" charset="0"/>
              </a:rPr>
              <a:t> Станиславовна </a:t>
            </a:r>
            <a:r>
              <a:rPr lang="ru-RU" sz="800" b="1" dirty="0" err="1">
                <a:latin typeface="Segoe Print" panose="02000600000000000000" pitchFamily="2" charset="0"/>
              </a:rPr>
              <a:t>Снарская</a:t>
            </a:r>
            <a:endParaRPr lang="ru-RU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61653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  <a:hlinkClick r:id="rId4" action="ppaction://hlinksldjump"/>
              </a:rPr>
              <a:t>Меню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Monotype Corsiva" panose="03010101010201010101" pitchFamily="66" charset="0"/>
              </a:rPr>
              <a:t>Награды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3" action="ppaction://hlinksldjump"/>
              </a:rPr>
              <a:t>Орден Святого апостола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Андрея Первозванного (20.05.1813, за отличие при Лютцене) с алмазами (09.06.1828, за победы над турками);</a:t>
            </a:r>
          </a:p>
          <a:p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3" action="ppaction://hlinksldjump"/>
              </a:rPr>
              <a:t>Орден Святого Георгия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 2-го </a:t>
            </a:r>
            <a:r>
              <a:rPr lang="ru-RU" sz="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кл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бол. </a:t>
            </a:r>
            <a:r>
              <a:rPr lang="ru-RU" sz="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кр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(25.07.1812, № 42) — «за поражение французов в сражении при </a:t>
            </a:r>
            <a:r>
              <a:rPr lang="ru-RU" sz="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Клястицах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19-го июля 1812 года»;</a:t>
            </a:r>
          </a:p>
          <a:p>
            <a:pPr marL="457200" lvl="1" indent="0">
              <a:buNone/>
            </a:pP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Орден Святого Георгия 3-го </a:t>
            </a:r>
            <a:r>
              <a:rPr lang="ru-RU" sz="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кл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(12.01.1806, № 125) — «В воздаяние </a:t>
            </a:r>
            <a:r>
              <a:rPr lang="ru-RU" sz="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отличнаго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мужества и храбрости, оказанных в бывшем против французских войск сражении 24-го октября при м. </a:t>
            </a:r>
            <a:r>
              <a:rPr lang="ru-RU" sz="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Этинген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»;</a:t>
            </a:r>
          </a:p>
          <a:p>
            <a:pPr marL="457200" lvl="1" indent="0">
              <a:buNone/>
            </a:pP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Орден Святого Георгия 4-го </a:t>
            </a:r>
            <a:r>
              <a:rPr lang="ru-RU" sz="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кл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(01.01.1795, № 602) — «За отличное мужество, оказанное 18 октября при атаке польских мятежников при м. </a:t>
            </a:r>
            <a:r>
              <a:rPr lang="ru-RU" sz="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Остроленке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где он ударил с эскадроном на батарею и взял пушку»;</a:t>
            </a:r>
          </a:p>
          <a:p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3" action="ppaction://hlinksldjump"/>
              </a:rPr>
              <a:t>Орден Святого Владимира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 1-й ст. (16.11.1812), 3-й ст. (29.09.1807);</a:t>
            </a:r>
          </a:p>
          <a:p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3" action="ppaction://hlinksldjump"/>
              </a:rPr>
              <a:t>Орден Святого Александра Невского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 (29.07.1812) с алмазами (1812);</a:t>
            </a:r>
          </a:p>
          <a:p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3" action="ppaction://hlinksldjump"/>
              </a:rPr>
              <a:t>Орден Святой Анны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 1-й ст. (12.01.1806, за Аустерлиц), 3-й ст. (07.02.1798);</a:t>
            </a:r>
          </a:p>
          <a:p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Золотая шпага с алмазами и лаврами (1813, за отличие при Лейпциге);</a:t>
            </a:r>
          </a:p>
          <a:p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Золотая сабля «за храбрость» с алмазами (19.09.1807);</a:t>
            </a:r>
          </a:p>
          <a:p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3" action="ppaction://hlinksldjump"/>
              </a:rPr>
              <a:t>Золотой крест за взятие Праги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 (1794);</a:t>
            </a:r>
          </a:p>
          <a:p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Знак отличия «за XXXV лет беспорочной службы» (1828);</a:t>
            </a:r>
          </a:p>
          <a:p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3" action="ppaction://hlinksldjump"/>
              </a:rPr>
              <a:t>Прусский орден Красного орла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 1-й ст. (1813);</a:t>
            </a:r>
          </a:p>
          <a:p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3" action="ppaction://hlinksldjump"/>
              </a:rPr>
              <a:t>Прусский орден Чёрного Орла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 (1813);</a:t>
            </a:r>
          </a:p>
          <a:p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3" action="ppaction://hlinksldjump"/>
              </a:rPr>
              <a:t>Австрийский Военный орден Марии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Терезии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 ком. крест (1813);</a:t>
            </a:r>
          </a:p>
          <a:p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3" action="ppaction://hlinksldjump"/>
              </a:rPr>
              <a:t>Баденский орден Верности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 (1813)</a:t>
            </a:r>
          </a:p>
          <a:p>
            <a:pPr marL="0" indent="0">
              <a:buNone/>
            </a:pP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1653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  <a:hlinkClick r:id="rId4" action="ppaction://hlinksldjump"/>
              </a:rPr>
              <a:t>Меню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0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Monotype Corsiva" panose="03010101010201010101" pitchFamily="66" charset="0"/>
              </a:rPr>
              <a:t>Ордена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1119010" cy="1417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191" y="2686173"/>
            <a:ext cx="1143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onotype Corsiva" panose="03010101010201010101" pitchFamily="66" charset="0"/>
              </a:rPr>
              <a:t>Орден Святого апостола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61" y="1272499"/>
            <a:ext cx="1152128" cy="1417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7369" y="2686173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onotype Corsiva" panose="03010101010201010101" pitchFamily="66" charset="0"/>
              </a:rPr>
              <a:t>Орден Святого Георгия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20" y="1264710"/>
            <a:ext cx="1032685" cy="1421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5152" y="2686173"/>
            <a:ext cx="1248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onotype Corsiva" panose="03010101010201010101" pitchFamily="66" charset="0"/>
              </a:rPr>
              <a:t>Орден Святого Владимира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37" y="1264709"/>
            <a:ext cx="1092601" cy="1421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41249" y="2686167"/>
            <a:ext cx="1092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onotype Corsiva" panose="03010101010201010101" pitchFamily="66" charset="0"/>
              </a:rPr>
              <a:t>Орден Святого Александра Невского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516" y="1264708"/>
            <a:ext cx="1082231" cy="14214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11515" y="2686173"/>
            <a:ext cx="10822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onotype Corsiva" panose="03010101010201010101" pitchFamily="66" charset="0"/>
              </a:rPr>
              <a:t>Орден Святой Анны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4" y="3142778"/>
            <a:ext cx="1096984" cy="13663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4512143"/>
            <a:ext cx="109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onotype Corsiva" panose="03010101010201010101" pitchFamily="66" charset="0"/>
              </a:rPr>
              <a:t>Золотой крест за взятие Праги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69" y="3142779"/>
            <a:ext cx="1140120" cy="13663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35197" y="45091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onotype Corsiva" panose="03010101010201010101" pitchFamily="66" charset="0"/>
              </a:rPr>
              <a:t>Прусский орден Красного орла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20" y="3142778"/>
            <a:ext cx="1032686" cy="13663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21346" y="4509120"/>
            <a:ext cx="1032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onotype Corsiva" panose="03010101010201010101" pitchFamily="66" charset="0"/>
              </a:rPr>
              <a:t>Прусский орден Чёрного Орла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98" y="3142779"/>
            <a:ext cx="1094940" cy="13663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45023" y="4509120"/>
            <a:ext cx="1094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onotype Corsiva" panose="03010101010201010101" pitchFamily="66" charset="0"/>
              </a:rPr>
              <a:t>Австрийский Военный орден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77" y="3142778"/>
            <a:ext cx="1067269" cy="136634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46802" y="4509120"/>
            <a:ext cx="1067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onotype Corsiva" panose="03010101010201010101" pitchFamily="66" charset="0"/>
              </a:rPr>
              <a:t>Баденский орден Верности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24" y="613525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  <a:hlinkClick r:id="rId13" action="ppaction://hlinksldjump"/>
              </a:rPr>
              <a:t>Награды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8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Monotype Corsiva" panose="03010101010201010101" pitchFamily="66" charset="0"/>
              </a:rPr>
              <a:t>Память</a:t>
            </a:r>
          </a:p>
        </p:txBody>
      </p:sp>
      <p:sp>
        <p:nvSpPr>
          <p:cNvPr id="24" name="Объект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 конце 19 века дочь в память отца возвела беседку Башня ветров (</a:t>
            </a:r>
            <a:r>
              <a:rPr lang="ru-RU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Строенцы</a:t>
            </a:r>
            <a:r>
              <a:rPr lang="ru-RU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 октября 2011 года в Бендерах на территории Бендерской крепости открыт памятник-бюст князю.</a:t>
            </a:r>
          </a:p>
          <a:p>
            <a:pPr marL="0" indent="0">
              <a:buNone/>
            </a:pP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17 октября 2011 года в приднестровском городе Каменка был открыт бронзовый бюст российскому полководцу.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1638829" cy="245824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93431" y="525802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Башня ветров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08920"/>
            <a:ext cx="1800200" cy="24582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61910" y="5277332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в Бендерах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79" y="2708920"/>
            <a:ext cx="1800200" cy="246444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57607" y="52580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Каменка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504" y="61653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  <a:hlinkClick r:id="rId6" action="ppaction://hlinksldjump"/>
              </a:rPr>
              <a:t>Меню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908127"/>
      </p:ext>
    </p:extLst>
  </p:cSld>
  <p:clrMapOvr>
    <a:masterClrMapping/>
  </p:clrMapOvr>
</p:sld>
</file>

<file path=ppt/theme/theme1.xml><?xml version="1.0" encoding="utf-8"?>
<a:theme xmlns:a="http://schemas.openxmlformats.org/drawingml/2006/main" name="коричневое дрожа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5E2C9D-40B8-4EF1-88BE-D2DBCE4F76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Состаренная бумага</Template>
  <TotalTime>179</TotalTime>
  <Words>1553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Mistral</vt:lpstr>
      <vt:lpstr>Monotype Corsiva</vt:lpstr>
      <vt:lpstr>Segoe Print</vt:lpstr>
      <vt:lpstr>коричневое дрожание</vt:lpstr>
      <vt:lpstr>Пётр Христианович Витгенштейн</vt:lpstr>
      <vt:lpstr>Меню</vt:lpstr>
      <vt:lpstr>Биография</vt:lpstr>
      <vt:lpstr>Отечественная война 1812 года </vt:lpstr>
      <vt:lpstr>Заграничный поход 1813 года</vt:lpstr>
      <vt:lpstr>Семья</vt:lpstr>
      <vt:lpstr>Награды</vt:lpstr>
      <vt:lpstr>Ордена</vt:lpstr>
      <vt:lpstr>Память</vt:lpstr>
      <vt:lpstr>Литература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Пётр Христианович Витгенштейн</dc:title>
  <dc:creator>Администратор</dc:creator>
  <cp:keywords/>
  <cp:lastModifiedBy>Ирина Недокунева</cp:lastModifiedBy>
  <cp:revision>18</cp:revision>
  <dcterms:created xsi:type="dcterms:W3CDTF">2014-05-25T08:46:58Z</dcterms:created>
  <dcterms:modified xsi:type="dcterms:W3CDTF">2024-03-06T17:08:49Z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TC300090679990</vt:lpwstr>
  </property>
</Properties>
</file>