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62" r:id="rId5"/>
    <p:sldId id="263" r:id="rId6"/>
    <p:sldId id="264" r:id="rId7"/>
    <p:sldId id="265" r:id="rId8"/>
    <p:sldId id="267" r:id="rId9"/>
    <p:sldId id="269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5494-40BF-406A-A797-E45FEDBEA487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8915-3B6D-4FDB-8797-C7958FD1BE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5494-40BF-406A-A797-E45FEDBEA487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8915-3B6D-4FDB-8797-C7958FD1B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5494-40BF-406A-A797-E45FEDBEA487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8915-3B6D-4FDB-8797-C7958FD1B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5494-40BF-406A-A797-E45FEDBEA487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8915-3B6D-4FDB-8797-C7958FD1B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5494-40BF-406A-A797-E45FEDBEA487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36D8915-3B6D-4FDB-8797-C7958FD1B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5494-40BF-406A-A797-E45FEDBEA487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8915-3B6D-4FDB-8797-C7958FD1B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5494-40BF-406A-A797-E45FEDBEA487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8915-3B6D-4FDB-8797-C7958FD1B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5494-40BF-406A-A797-E45FEDBEA487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8915-3B6D-4FDB-8797-C7958FD1B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5494-40BF-406A-A797-E45FEDBEA487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8915-3B6D-4FDB-8797-C7958FD1B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5494-40BF-406A-A797-E45FEDBEA487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8915-3B6D-4FDB-8797-C7958FD1B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B5494-40BF-406A-A797-E45FEDBEA487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D8915-3B6D-4FDB-8797-C7958FD1B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CB5494-40BF-406A-A797-E45FEDBEA487}" type="datetimeFigureOut">
              <a:rPr lang="ru-RU" smtClean="0"/>
              <a:pPr/>
              <a:t>04.03.2024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6D8915-3B6D-4FDB-8797-C7958FD1B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8229600" cy="1828800"/>
          </a:xfrm>
        </p:spPr>
        <p:txBody>
          <a:bodyPr/>
          <a:lstStyle/>
          <a:p>
            <a:r>
              <a:rPr lang="ru-RU" dirty="0"/>
              <a:t>Жизнь и деятельность </a:t>
            </a:r>
            <a:br>
              <a:rPr lang="ru-RU" dirty="0"/>
            </a:br>
            <a:r>
              <a:rPr lang="ru-RU" dirty="0"/>
              <a:t>Петра Скарги</a:t>
            </a: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3707904" y="3743054"/>
            <a:ext cx="5133256" cy="1143000"/>
          </a:xfrm>
          <a:prstGeom prst="rect">
            <a:avLst/>
          </a:prstGeom>
        </p:spPr>
        <p:txBody>
          <a:bodyPr vert="horz" lIns="45720" tIns="0" rIns="45720" bIns="0" anchor="b">
            <a:normAutofit fontScale="97500"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 </a:t>
            </a:r>
            <a:r>
              <a:rPr lang="ru-RU" sz="3600" dirty="0"/>
              <a:t>Настоящее имя-</a:t>
            </a:r>
          </a:p>
          <a:p>
            <a:r>
              <a:rPr lang="ru-RU" sz="3600" dirty="0"/>
              <a:t> Пётр </a:t>
            </a:r>
            <a:r>
              <a:rPr lang="ru-RU" sz="3600" dirty="0" err="1"/>
              <a:t>Повенский</a:t>
            </a:r>
            <a:endParaRPr lang="ru-RU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3143272" cy="422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B8972F-801F-A97E-E480-C08974BD08D8}"/>
              </a:ext>
            </a:extLst>
          </p:cNvPr>
          <p:cNvSpPr txBox="1"/>
          <p:nvPr/>
        </p:nvSpPr>
        <p:spPr>
          <a:xfrm>
            <a:off x="4932040" y="5805264"/>
            <a:ext cx="3031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Родился 2 февраля 1536 г. </a:t>
            </a:r>
            <a:endParaRPr lang="ru-BY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F58BA5-0CDD-A16E-42C1-1EB4C35B8908}"/>
              </a:ext>
            </a:extLst>
          </p:cNvPr>
          <p:cNvSpPr txBox="1"/>
          <p:nvPr/>
        </p:nvSpPr>
        <p:spPr>
          <a:xfrm>
            <a:off x="4269160" y="625162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Умер 27 сентября 1612 (76 лет) в Кракове.</a:t>
            </a:r>
            <a:endParaRPr lang="ru-BY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9924" y="551723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/>
              <a:t>«Произнесение Скарги»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017" y="1485789"/>
            <a:ext cx="749141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36698E-3ED4-18EB-6265-1DEC88E252EC}"/>
              </a:ext>
            </a:extLst>
          </p:cNvPr>
          <p:cNvSpPr txBox="1"/>
          <p:nvPr/>
        </p:nvSpPr>
        <p:spPr>
          <a:xfrm>
            <a:off x="827584" y="260648"/>
            <a:ext cx="76328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К образу Скарги как вдохновенного национального пророка обращались поэты романтики Адам Мицкевич и </a:t>
            </a:r>
            <a:r>
              <a:rPr lang="ru-RU" sz="2400" dirty="0" err="1"/>
              <a:t>Норвид</a:t>
            </a:r>
            <a:r>
              <a:rPr lang="ru-RU" sz="2400" dirty="0"/>
              <a:t>, а также художник Ян Матейко.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884858"/>
            <a:ext cx="4680520" cy="470916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Пётр </a:t>
            </a:r>
            <a:r>
              <a:rPr lang="ru-RU" dirty="0" err="1"/>
              <a:t>Ска́рга</a:t>
            </a:r>
            <a:r>
              <a:rPr lang="ru-RU" dirty="0"/>
              <a:t> (польск. </a:t>
            </a:r>
            <a:r>
              <a:rPr lang="ru-RU" dirty="0" err="1"/>
              <a:t>Piotr</a:t>
            </a:r>
            <a:r>
              <a:rPr lang="ru-RU" dirty="0"/>
              <a:t> </a:t>
            </a:r>
            <a:r>
              <a:rPr lang="ru-RU" dirty="0" err="1"/>
              <a:t>Skarga</a:t>
            </a:r>
            <a:r>
              <a:rPr lang="ru-RU" dirty="0"/>
              <a:t>; 2 февраля 1536, </a:t>
            </a:r>
            <a:r>
              <a:rPr lang="ru-RU" dirty="0" err="1"/>
              <a:t>Груец</a:t>
            </a:r>
            <a:r>
              <a:rPr lang="ru-RU" dirty="0"/>
              <a:t> в </a:t>
            </a:r>
            <a:r>
              <a:rPr lang="ru-RU" dirty="0" err="1"/>
              <a:t>Мазовше</a:t>
            </a:r>
            <a:r>
              <a:rPr lang="ru-RU" dirty="0"/>
              <a:t>, Польша — 27 сентября 1612, Краков) — католический теолог, писатель, деятель контрреформации в Речи </a:t>
            </a:r>
            <a:r>
              <a:rPr lang="ru-RU" dirty="0" err="1"/>
              <a:t>Посполитой</a:t>
            </a:r>
            <a:r>
              <a:rPr lang="ru-RU" dirty="0"/>
              <a:t>, первый ректор </a:t>
            </a:r>
            <a:r>
              <a:rPr lang="ru-RU" dirty="0" err="1"/>
              <a:t>Виленского</a:t>
            </a:r>
            <a:r>
              <a:rPr lang="ru-RU" dirty="0"/>
              <a:t> университета.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D0ACF5E-C808-FEFB-5D6A-4985ADBBB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620688"/>
            <a:ext cx="3612923" cy="5375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0867"/>
            <a:ext cx="8229600" cy="4709160"/>
          </a:xfrm>
        </p:spPr>
        <p:txBody>
          <a:bodyPr/>
          <a:lstStyle/>
          <a:p>
            <a:r>
              <a:rPr lang="ru-RU" dirty="0"/>
              <a:t>В 1552—1555 году учился в Краковской академии, затем в Вене и Риме, где в 1564 году вступил в орден иезуитов. По возвращении (1571) занимался проповедничеством, учреждением благотворительных заведений и новых иезуитский коллегий в Полоцке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140968"/>
            <a:ext cx="5029257" cy="356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9083352" cy="1858218"/>
          </a:xfrm>
        </p:spPr>
        <p:txBody>
          <a:bodyPr>
            <a:normAutofit fontScale="90000"/>
          </a:bodyPr>
          <a:lstStyle/>
          <a:p>
            <a:r>
              <a:rPr lang="ru-RU" dirty="0"/>
              <a:t>Учреждение благотворительных заведений и новых иезуитский коллегий в Риге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174855"/>
            <a:ext cx="6567736" cy="4408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498178"/>
          </a:xfrm>
        </p:spPr>
        <p:txBody>
          <a:bodyPr>
            <a:normAutofit fontScale="90000"/>
          </a:bodyPr>
          <a:lstStyle/>
          <a:p>
            <a:r>
              <a:rPr lang="ru-RU" dirty="0"/>
              <a:t>Учреждение благотворительных заведений и новых иезуитский коллегий в Дерпте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037286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709160"/>
          </a:xfrm>
        </p:spPr>
        <p:txBody>
          <a:bodyPr/>
          <a:lstStyle/>
          <a:p>
            <a:r>
              <a:rPr lang="ru-RU" dirty="0"/>
              <a:t>В 1573—1584 годах жил в </a:t>
            </a:r>
            <a:r>
              <a:rPr lang="ru-RU" dirty="0" err="1"/>
              <a:t>Вильне</a:t>
            </a:r>
            <a:r>
              <a:rPr lang="ru-RU" dirty="0"/>
              <a:t>. В 1574—1579 годах возглавлял </a:t>
            </a:r>
            <a:r>
              <a:rPr lang="ru-RU" dirty="0" err="1"/>
              <a:t>виленскую</a:t>
            </a:r>
            <a:r>
              <a:rPr lang="ru-RU" dirty="0"/>
              <a:t> иезуитскую коллегию. В 1579—1584 годах был первым ректором </a:t>
            </a:r>
            <a:r>
              <a:rPr lang="ru-RU" dirty="0" err="1"/>
              <a:t>виленской</a:t>
            </a:r>
            <a:r>
              <a:rPr lang="ru-RU" dirty="0"/>
              <a:t> Академии и университета (</a:t>
            </a:r>
            <a:r>
              <a:rPr lang="ru-RU" dirty="0" err="1"/>
              <a:t>Almae</a:t>
            </a:r>
            <a:r>
              <a:rPr lang="ru-RU" dirty="0"/>
              <a:t> </a:t>
            </a:r>
            <a:r>
              <a:rPr lang="ru-RU" dirty="0" err="1"/>
              <a:t>Academia</a:t>
            </a:r>
            <a:r>
              <a:rPr lang="ru-RU" dirty="0"/>
              <a:t> </a:t>
            </a:r>
            <a:r>
              <a:rPr lang="ru-RU" dirty="0" err="1"/>
              <a:t>et</a:t>
            </a:r>
            <a:r>
              <a:rPr lang="ru-RU" dirty="0"/>
              <a:t> </a:t>
            </a:r>
            <a:r>
              <a:rPr lang="ru-RU" dirty="0" err="1"/>
              <a:t>Universitas</a:t>
            </a:r>
            <a:r>
              <a:rPr lang="ru-RU" dirty="0"/>
              <a:t> </a:t>
            </a:r>
            <a:r>
              <a:rPr lang="ru-RU" dirty="0" err="1"/>
              <a:t>Vilnensis</a:t>
            </a:r>
            <a:r>
              <a:rPr lang="ru-RU" dirty="0"/>
              <a:t> </a:t>
            </a:r>
            <a:r>
              <a:rPr lang="ru-RU" dirty="0" err="1"/>
              <a:t>Societatis</a:t>
            </a:r>
            <a:r>
              <a:rPr lang="ru-RU" dirty="0"/>
              <a:t> </a:t>
            </a:r>
            <a:r>
              <a:rPr lang="ru-RU" dirty="0" err="1"/>
              <a:t>Jesu</a:t>
            </a:r>
            <a:r>
              <a:rPr lang="ru-RU" dirty="0"/>
              <a:t>), из которой впоследствии вырос Вильнюсский университет.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756" y="3717032"/>
            <a:ext cx="8964488" cy="235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484784"/>
            <a:ext cx="4824536" cy="3705228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Ви́льнюсский</a:t>
            </a:r>
            <a:r>
              <a:rPr lang="ru-RU" dirty="0"/>
              <a:t> </a:t>
            </a:r>
            <a:r>
              <a:rPr lang="ru-RU" dirty="0" err="1"/>
              <a:t>университе́т</a:t>
            </a:r>
            <a:r>
              <a:rPr lang="ru-RU" dirty="0"/>
              <a:t> — древнейшее и крупнейшее высшее учебное заведение Литвы в Вильнюсе, крупный научный центр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20072" y="188640"/>
            <a:ext cx="368834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2"/>
          <p:cNvSpPr txBox="1">
            <a:spLocks/>
          </p:cNvSpPr>
          <p:nvPr/>
        </p:nvSpPr>
        <p:spPr>
          <a:xfrm>
            <a:off x="5364088" y="4897165"/>
            <a:ext cx="3456426" cy="1143000"/>
          </a:xfrm>
          <a:prstGeom prst="rect">
            <a:avLst/>
          </a:prstGeom>
        </p:spPr>
        <p:txBody>
          <a:bodyPr vert="horz" anchor="ctr">
            <a:normAutofit fontScale="67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     Большой двор университета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90131" y="786388"/>
            <a:ext cx="5338936" cy="5285224"/>
          </a:xfrm>
        </p:spPr>
        <p:txBody>
          <a:bodyPr>
            <a:noAutofit/>
          </a:bodyPr>
          <a:lstStyle/>
          <a:p>
            <a:r>
              <a:rPr lang="ru-RU" sz="2000" dirty="0"/>
              <a:t>С 1588 года был придворным проповедником короля Сигизмунда III Ваза, который ценил его за выдающийся дар красноречия. Стал сторонником ограничения власти Сейма и расширения властных полномочий короля. В речах и текстах клеймил пороки шляхты. Выступал против принятия Сигизмундом III короны Швеции.</a:t>
            </a:r>
          </a:p>
          <a:p>
            <a:r>
              <a:rPr lang="ru-RU" sz="2000" dirty="0"/>
              <a:t>Полагая, что религиозный союз устранит обособленность и враждебность между православными и католиками, создаст условия для развития науки и народного просвещения и укрепит внутреннее единство и политическое могущество Речи Посполитой, стал одним из инициаторов Брестской церковной унии.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99823" y="404664"/>
            <a:ext cx="2895361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5652120" y="4221088"/>
            <a:ext cx="3322712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        Сигизмунд </a:t>
            </a:r>
            <a:r>
              <a:rPr lang="de-DE" dirty="0"/>
              <a:t>III </a:t>
            </a:r>
            <a:r>
              <a:rPr lang="ru-RU" dirty="0"/>
              <a:t>Ваза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4709160"/>
          </a:xfrm>
        </p:spPr>
        <p:txBody>
          <a:bodyPr>
            <a:normAutofit/>
          </a:bodyPr>
          <a:lstStyle/>
          <a:p>
            <a:r>
              <a:rPr lang="ru-RU" dirty="0"/>
              <a:t>Стиль </a:t>
            </a:r>
            <a:r>
              <a:rPr lang="ru-RU" dirty="0" err="1"/>
              <a:t>Скарги</a:t>
            </a:r>
            <a:r>
              <a:rPr lang="ru-RU" dirty="0"/>
              <a:t> характеризуют как ораторский и богато орнаментированный, с изысканной конструкцией и вплетением польских </a:t>
            </a:r>
            <a:r>
              <a:rPr lang="ru-RU" dirty="0" err="1"/>
              <a:t>актуалий</a:t>
            </a:r>
            <a:r>
              <a:rPr lang="ru-RU" dirty="0"/>
              <a:t> в прозу, подражающую библейским книгам пророков. Повествователь выступает в его текстах провидцем и пророком, стоящим на страже традиционных и национальных ценностей.</a:t>
            </a:r>
          </a:p>
          <a:p>
            <a:endParaRPr lang="ru-RU" dirty="0"/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2555776" y="4509120"/>
            <a:ext cx="6131024" cy="21888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Произведения:</a:t>
            </a:r>
          </a:p>
          <a:p>
            <a:r>
              <a:rPr lang="ru-RU"/>
              <a:t>1579 «Жития святых»,</a:t>
            </a:r>
          </a:p>
          <a:p>
            <a:r>
              <a:rPr lang="ru-RU"/>
              <a:t>1597 «Сеймовые речи»</a:t>
            </a:r>
          </a:p>
          <a:p>
            <a:r>
              <a:rPr lang="ru-RU"/>
              <a:t>1864 «Произнесение Скарги» и др.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</TotalTime>
  <Words>366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Жизнь и деятельность  Петра Скарги</vt:lpstr>
      <vt:lpstr>Презентация PowerPoint</vt:lpstr>
      <vt:lpstr>Презентация PowerPoint</vt:lpstr>
      <vt:lpstr>Учреждение благотворительных заведений и новых иезуитский коллегий в Риге</vt:lpstr>
      <vt:lpstr>Учреждение благотворительных заведений и новых иезуитский коллегий в Дерпте</vt:lpstr>
      <vt:lpstr>Презентация PowerPoint</vt:lpstr>
      <vt:lpstr>Ви́льнюсский университе́т — древнейшее и крупнейшее высшее учебное заведение Литвы в Вильнюсе, крупный научный центр</vt:lpstr>
      <vt:lpstr>              Сигизмунд III Ваза</vt:lpstr>
      <vt:lpstr>Презентация PowerPoint</vt:lpstr>
      <vt:lpstr>«Произнесение Скарги»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и творчество П. Скарги</dc:title>
  <dc:creator>р</dc:creator>
  <cp:lastModifiedBy>Ирина Недокунева</cp:lastModifiedBy>
  <cp:revision>9</cp:revision>
  <dcterms:created xsi:type="dcterms:W3CDTF">2012-11-14T14:54:31Z</dcterms:created>
  <dcterms:modified xsi:type="dcterms:W3CDTF">2024-03-04T16:45:28Z</dcterms:modified>
</cp:coreProperties>
</file>