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62" r:id="rId6"/>
    <p:sldId id="259" r:id="rId7"/>
    <p:sldId id="263" r:id="rId8"/>
    <p:sldId id="264" r:id="rId9"/>
    <p:sldId id="260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3178E99-5C2F-413E-9136-B91F1AED432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A28B24-C02D-4909-B28D-2474BE935CD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15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8E99-5C2F-413E-9136-B91F1AED432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8B24-C02D-4909-B28D-2474BE935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5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8E99-5C2F-413E-9136-B91F1AED432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8B24-C02D-4909-B28D-2474BE935CD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8E99-5C2F-413E-9136-B91F1AED432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8B24-C02D-4909-B28D-2474BE935CD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104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8E99-5C2F-413E-9136-B91F1AED432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8B24-C02D-4909-B28D-2474BE935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577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8E99-5C2F-413E-9136-B91F1AED432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8B24-C02D-4909-B28D-2474BE935CD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940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8E99-5C2F-413E-9136-B91F1AED432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8B24-C02D-4909-B28D-2474BE935CD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169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8E99-5C2F-413E-9136-B91F1AED432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8B24-C02D-4909-B28D-2474BE935CD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059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8E99-5C2F-413E-9136-B91F1AED432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8B24-C02D-4909-B28D-2474BE935CD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51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8E99-5C2F-413E-9136-B91F1AED432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8B24-C02D-4909-B28D-2474BE935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8E99-5C2F-413E-9136-B91F1AED432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8B24-C02D-4909-B28D-2474BE935CD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53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8E99-5C2F-413E-9136-B91F1AED432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8B24-C02D-4909-B28D-2474BE935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8E99-5C2F-413E-9136-B91F1AED432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8B24-C02D-4909-B28D-2474BE935CD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09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8E99-5C2F-413E-9136-B91F1AED432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8B24-C02D-4909-B28D-2474BE935CD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3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8E99-5C2F-413E-9136-B91F1AED432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8B24-C02D-4909-B28D-2474BE935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9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8E99-5C2F-413E-9136-B91F1AED432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8B24-C02D-4909-B28D-2474BE935CD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19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8E99-5C2F-413E-9136-B91F1AED432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8B24-C02D-4909-B28D-2474BE935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0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178E99-5C2F-413E-9136-B91F1AED432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A28B24-C02D-4909-B28D-2474BE935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1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натюрморт, Натуральные продукты, производить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FC60DC0-4379-4731-B1DB-FC07072F8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D5FA9-A2CC-48C7-AC18-717174A0C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0453"/>
            <a:ext cx="9024594" cy="21195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Иван </a:t>
            </a:r>
            <a:r>
              <a:rPr lang="ru-RU" dirty="0" err="1">
                <a:solidFill>
                  <a:schemeClr val="bg1"/>
                </a:solidFill>
              </a:rPr>
              <a:t>Хруцкий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24055"/>
      </p:ext>
    </p:extLst>
  </p:cSld>
  <p:clrMapOvr>
    <a:masterClrMapping/>
  </p:clrMapOvr>
  <p:transition spd="slow" advTm="304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5" name="Group 9224">
            <a:extLst>
              <a:ext uri="{FF2B5EF4-FFF2-40B4-BE49-F238E27FC236}">
                <a16:creationId xmlns:a16="http://schemas.microsoft.com/office/drawing/2014/main" id="{68D3EAE6-5AC4-4EF7-BA5E-FF047F057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226" name="Picture 9225">
              <a:extLst>
                <a:ext uri="{FF2B5EF4-FFF2-40B4-BE49-F238E27FC236}">
                  <a16:creationId xmlns:a16="http://schemas.microsoft.com/office/drawing/2014/main" id="{25223CC4-CEF2-43BE-A268-7574A7F57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227" name="Rectangle 9226">
              <a:extLst>
                <a:ext uri="{FF2B5EF4-FFF2-40B4-BE49-F238E27FC236}">
                  <a16:creationId xmlns:a16="http://schemas.microsoft.com/office/drawing/2014/main" id="{0AD518D9-DA34-42A4-AE7C-2449A29A2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pic>
          <p:nvPicPr>
            <p:cNvPr id="9228" name="Picture 9227">
              <a:extLst>
                <a:ext uri="{FF2B5EF4-FFF2-40B4-BE49-F238E27FC236}">
                  <a16:creationId xmlns:a16="http://schemas.microsoft.com/office/drawing/2014/main" id="{F57E9183-A8C2-4E29-854A-122252F8C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9229" name="Picture 9228">
              <a:extLst>
                <a:ext uri="{FF2B5EF4-FFF2-40B4-BE49-F238E27FC236}">
                  <a16:creationId xmlns:a16="http://schemas.microsoft.com/office/drawing/2014/main" id="{427F9D8B-907D-42F0-8748-A986C12C5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9231" name="Straight Connector 9230">
            <a:extLst>
              <a:ext uri="{FF2B5EF4-FFF2-40B4-BE49-F238E27FC236}">
                <a16:creationId xmlns:a16="http://schemas.microsoft.com/office/drawing/2014/main" id="{2127D324-ED99-4DAD-96B2-75E77B6EE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9233" name="Rectangle 9232">
            <a:extLst>
              <a:ext uri="{FF2B5EF4-FFF2-40B4-BE49-F238E27FC236}">
                <a16:creationId xmlns:a16="http://schemas.microsoft.com/office/drawing/2014/main" id="{A337249F-C4EB-4A52-BDE3-F18428B6F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35" name="Group 9234">
            <a:extLst>
              <a:ext uri="{FF2B5EF4-FFF2-40B4-BE49-F238E27FC236}">
                <a16:creationId xmlns:a16="http://schemas.microsoft.com/office/drawing/2014/main" id="{49A468AB-6529-4F96-AEFC-6AD6595A6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236" name="Picture 9235">
              <a:extLst>
                <a:ext uri="{FF2B5EF4-FFF2-40B4-BE49-F238E27FC236}">
                  <a16:creationId xmlns:a16="http://schemas.microsoft.com/office/drawing/2014/main" id="{0089A79C-A8AE-442E-815D-D80E125F0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237" name="Rectangle 9236">
              <a:extLst>
                <a:ext uri="{FF2B5EF4-FFF2-40B4-BE49-F238E27FC236}">
                  <a16:creationId xmlns:a16="http://schemas.microsoft.com/office/drawing/2014/main" id="{890B674B-E10A-4763-8BFE-1786B1FAA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pic>
          <p:nvPicPr>
            <p:cNvPr id="9238" name="Picture 9237">
              <a:extLst>
                <a:ext uri="{FF2B5EF4-FFF2-40B4-BE49-F238E27FC236}">
                  <a16:creationId xmlns:a16="http://schemas.microsoft.com/office/drawing/2014/main" id="{673A63F5-7024-4E54-BD0F-915548E06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239" name="Picture 9238">
              <a:extLst>
                <a:ext uri="{FF2B5EF4-FFF2-40B4-BE49-F238E27FC236}">
                  <a16:creationId xmlns:a16="http://schemas.microsoft.com/office/drawing/2014/main" id="{33196DA7-E2F9-4856-9E0A-8C0429A3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289F8-9CAD-4F3E-9BA4-DF7D23F31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i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Место бывшей усадьбы Хруцких в Захарничах, Полоцкого района, Витебской обл.</a:t>
            </a:r>
            <a:endParaRPr lang="en-US" sz="2600" b="1" kern="1200" cap="none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9241" name="Rectangle 9240">
            <a:extLst>
              <a:ext uri="{FF2B5EF4-FFF2-40B4-BE49-F238E27FC236}">
                <a16:creationId xmlns:a16="http://schemas.microsoft.com/office/drawing/2014/main" id="{409C719A-3811-4E19-B117-AE520049C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70509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Хруцкий Иван Фомич | Художественная галерея">
            <a:extLst>
              <a:ext uri="{FF2B5EF4-FFF2-40B4-BE49-F238E27FC236}">
                <a16:creationId xmlns:a16="http://schemas.microsoft.com/office/drawing/2014/main" id="{FA478BF3-0A80-4F39-AC8B-3D45EF2F4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3" r="2" b="19849"/>
          <a:stretch/>
        </p:blipFill>
        <p:spPr bwMode="auto">
          <a:xfrm>
            <a:off x="1297312" y="1539145"/>
            <a:ext cx="6026679" cy="365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43" name="Straight Connector 9242">
            <a:extLst>
              <a:ext uri="{FF2B5EF4-FFF2-40B4-BE49-F238E27FC236}">
                <a16:creationId xmlns:a16="http://schemas.microsoft.com/office/drawing/2014/main" id="{2CD6C93C-4E39-45E2-8C6B-9AA31159F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239613"/>
      </p:ext>
    </p:extLst>
  </p:cSld>
  <p:clrMapOvr>
    <a:masterClrMapping/>
  </p:clrMapOvr>
  <p:transition spd="slow" advTm="428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9" name="Group 10248">
            <a:extLst>
              <a:ext uri="{FF2B5EF4-FFF2-40B4-BE49-F238E27FC236}">
                <a16:creationId xmlns:a16="http://schemas.microsoft.com/office/drawing/2014/main" id="{6BD642B1-E8A0-4B5B-8E4A-D8EF15A0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250" name="Picture 10249">
              <a:extLst>
                <a:ext uri="{FF2B5EF4-FFF2-40B4-BE49-F238E27FC236}">
                  <a16:creationId xmlns:a16="http://schemas.microsoft.com/office/drawing/2014/main" id="{241D71B9-BFD9-40DE-BC3B-E64BA2895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251" name="Rectangle 10250">
              <a:extLst>
                <a:ext uri="{FF2B5EF4-FFF2-40B4-BE49-F238E27FC236}">
                  <a16:creationId xmlns:a16="http://schemas.microsoft.com/office/drawing/2014/main" id="{D2504B9E-D812-4C78-9981-5F48C1288A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pic>
          <p:nvPicPr>
            <p:cNvPr id="10252" name="Picture 10251">
              <a:extLst>
                <a:ext uri="{FF2B5EF4-FFF2-40B4-BE49-F238E27FC236}">
                  <a16:creationId xmlns:a16="http://schemas.microsoft.com/office/drawing/2014/main" id="{2F886AB1-61BE-4427-BED7-571CF1EF1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0253" name="Picture 10252">
              <a:extLst>
                <a:ext uri="{FF2B5EF4-FFF2-40B4-BE49-F238E27FC236}">
                  <a16:creationId xmlns:a16="http://schemas.microsoft.com/office/drawing/2014/main" id="{E912E8F6-1094-49C1-B7CD-CC46B33D6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0255" name="Straight Connector 10254">
            <a:extLst>
              <a:ext uri="{FF2B5EF4-FFF2-40B4-BE49-F238E27FC236}">
                <a16:creationId xmlns:a16="http://schemas.microsoft.com/office/drawing/2014/main" id="{1870FE29-3AF7-4226-8303-7C1B0B8E1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257" name="Rectangle 10256">
            <a:extLst>
              <a:ext uri="{FF2B5EF4-FFF2-40B4-BE49-F238E27FC236}">
                <a16:creationId xmlns:a16="http://schemas.microsoft.com/office/drawing/2014/main" id="{8B226A40-22CC-40E5-9EC4-5163536C6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59" name="Group 10258">
            <a:extLst>
              <a:ext uri="{FF2B5EF4-FFF2-40B4-BE49-F238E27FC236}">
                <a16:creationId xmlns:a16="http://schemas.microsoft.com/office/drawing/2014/main" id="{6BB9B7D3-101C-4F55-A956-62DA4AAD4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0260" name="Picture 10259">
              <a:extLst>
                <a:ext uri="{FF2B5EF4-FFF2-40B4-BE49-F238E27FC236}">
                  <a16:creationId xmlns:a16="http://schemas.microsoft.com/office/drawing/2014/main" id="{53BD5441-821C-4091-8DDD-A4A56A6FC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261" name="Rectangle 10260">
              <a:extLst>
                <a:ext uri="{FF2B5EF4-FFF2-40B4-BE49-F238E27FC236}">
                  <a16:creationId xmlns:a16="http://schemas.microsoft.com/office/drawing/2014/main" id="{AFC6E877-1BD2-4856-8FFD-250D27C15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pic>
          <p:nvPicPr>
            <p:cNvPr id="10262" name="Picture 10261">
              <a:extLst>
                <a:ext uri="{FF2B5EF4-FFF2-40B4-BE49-F238E27FC236}">
                  <a16:creationId xmlns:a16="http://schemas.microsoft.com/office/drawing/2014/main" id="{F64C008A-2A32-4626-A83A-16A984F88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263" name="Picture 10262">
              <a:extLst>
                <a:ext uri="{FF2B5EF4-FFF2-40B4-BE49-F238E27FC236}">
                  <a16:creationId xmlns:a16="http://schemas.microsoft.com/office/drawing/2014/main" id="{875D67EF-62E2-43F5-8005-7A7A319D0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447A3-2DF4-4C0A-AEB8-5909A5A4A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i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Умер Иван Фомич 13 января 1885 года. Был похоронен в фамильном склепе в имении Захарничи.</a:t>
            </a:r>
            <a:endParaRPr lang="en-US" sz="3000" b="1" kern="1200" cap="none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265" name="Rectangle 10264">
            <a:extLst>
              <a:ext uri="{FF2B5EF4-FFF2-40B4-BE49-F238E27FC236}">
                <a16:creationId xmlns:a16="http://schemas.microsoft.com/office/drawing/2014/main" id="{9D2CA3DB-2141-4DE2-9F8A-9E5561DDF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Хруцкий Иван Фомич | Художественная галерея">
            <a:extLst>
              <a:ext uri="{FF2B5EF4-FFF2-40B4-BE49-F238E27FC236}">
                <a16:creationId xmlns:a16="http://schemas.microsoft.com/office/drawing/2014/main" id="{32496EE0-6348-44E3-B635-1CD6C9160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3546" y="1257341"/>
            <a:ext cx="3622089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67" name="Straight Connector 10266">
            <a:extLst>
              <a:ext uri="{FF2B5EF4-FFF2-40B4-BE49-F238E27FC236}">
                <a16:creationId xmlns:a16="http://schemas.microsoft.com/office/drawing/2014/main" id="{1214B64F-D291-4308-B071-A2678ED78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Хруцкий Иван Фомич | Художественная галерея">
            <a:extLst>
              <a:ext uri="{FF2B5EF4-FFF2-40B4-BE49-F238E27FC236}">
                <a16:creationId xmlns:a16="http://schemas.microsoft.com/office/drawing/2014/main" id="{EED06D80-5AEC-1089-D81C-1A797D8EE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48" y="1268769"/>
            <a:ext cx="3759842" cy="28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85532"/>
      </p:ext>
    </p:extLst>
  </p:cSld>
  <p:clrMapOvr>
    <a:masterClrMapping/>
  </p:clrMapOvr>
  <p:transition spd="slow" advTm="3707"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6" name="Rectangle 11275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78" name="Group 11277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279" name="Picture 11278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280" name="Rectangle 11279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pic>
          <p:nvPicPr>
            <p:cNvPr id="11281" name="Picture 11280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282" name="Picture 11281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BB5DB-F0AC-498F-92BF-14395359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ru-RU" b="1" dirty="0"/>
              <a:t>Память</a:t>
            </a:r>
            <a:r>
              <a:rPr lang="ru-RU" dirty="0"/>
              <a:t> </a:t>
            </a:r>
          </a:p>
        </p:txBody>
      </p:sp>
      <p:sp>
        <p:nvSpPr>
          <p:cNvPr id="11284" name="Rectangle 11283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86" name="Straight Connector 11285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A410F4-64C8-477C-82E7-7AAFF2D14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500" b="1"/>
              <a:t>Имя Ивана Хруцкого носят улицы в Полоцке и в посёлке Улла, детская художественная школа в городе Новополоцке.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500" b="1"/>
              <a:t>В деревне Полота Полоцкого района Витебской области открыт школьный музей «Жизнь и творчество династии </a:t>
            </a:r>
            <a:r>
              <a:rPr lang="ru-RU" sz="1500" b="1" err="1"/>
              <a:t>Хруцких</a:t>
            </a:r>
            <a:r>
              <a:rPr lang="ru-RU" sz="1500" b="1"/>
              <a:t>».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500" b="1"/>
              <a:t>В рамках чествования 200-летия со дня рождения Ивана </a:t>
            </a:r>
            <a:r>
              <a:rPr lang="ru-RU" sz="1500" b="1" err="1"/>
              <a:t>Хруцкого</a:t>
            </a:r>
            <a:r>
              <a:rPr lang="ru-RU" sz="1500" b="1"/>
              <a:t> его имя внесено в Перечень памятных дат ЮНЕСКО 2010 года.</a:t>
            </a:r>
          </a:p>
          <a:p>
            <a:pPr>
              <a:lnSpc>
                <a:spcPct val="90000"/>
              </a:lnSpc>
            </a:pPr>
            <a:endParaRPr lang="ru-RU" sz="1500"/>
          </a:p>
        </p:txBody>
      </p:sp>
      <p:pic>
        <p:nvPicPr>
          <p:cNvPr id="4" name="Рисунок 3" descr="Изображение выглядит как Человеческое лицо, портрет,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49E54B9-2342-D7E2-FD57-DE6DBD6AE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56" y="1208909"/>
            <a:ext cx="3938260" cy="428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91025"/>
      </p:ext>
    </p:extLst>
  </p:cSld>
  <p:clrMapOvr>
    <a:masterClrMapping/>
  </p:clrMapOvr>
  <p:transition spd="slow" advTm="7573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Золотой фон: векторные изображения и иллюстрации, которые ...">
            <a:extLst>
              <a:ext uri="{FF2B5EF4-FFF2-40B4-BE49-F238E27FC236}">
                <a16:creationId xmlns:a16="http://schemas.microsoft.com/office/drawing/2014/main" id="{4956EE88-450B-4E46-A3AF-260CF3542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17"/>
            <a:ext cx="12194165" cy="68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8BF19-A181-4693-921F-E4E117E1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FFFFFF"/>
                </a:solidFill>
              </a:rPr>
              <a:t>Кто это?</a:t>
            </a:r>
          </a:p>
        </p:txBody>
      </p:sp>
      <p:cxnSp>
        <p:nvCxnSpPr>
          <p:cNvPr id="12297" name="Straight Connector 12296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FC8A41-5A6B-47CC-8AEC-83F961C73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ru-RU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Иван Трофимович Хруцкий (1810—1885) — </a:t>
            </a:r>
            <a:r>
              <a:rPr lang="ru-RU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белорусский</a:t>
            </a:r>
            <a:r>
              <a:rPr lang="ru-RU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и русский живописец, родился и вырос в местечке Улла, в семье </a:t>
            </a:r>
            <a:r>
              <a:rPr lang="ru-RU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греко-католического </a:t>
            </a:r>
            <a:r>
              <a:rPr lang="ru-RU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священника, шляхтича Томаша Хруцкого.Хруцкий был академик </a:t>
            </a:r>
            <a:r>
              <a:rPr lang="ru-RU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Императорской Академии художеств </a:t>
            </a:r>
            <a:r>
              <a:rPr lang="ru-RU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Известен своими </a:t>
            </a:r>
            <a:r>
              <a:rPr lang="ru-RU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натюрмортами</a:t>
            </a:r>
            <a:r>
              <a:rPr lang="ru-RU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и групповыми портретами.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94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656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7" name="Rectangle 1076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Rectangle 1078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032" name="Picture 8" descr="Полоцкое высшее пиарское училище — Википедия">
            <a:extLst>
              <a:ext uri="{FF2B5EF4-FFF2-40B4-BE49-F238E27FC236}">
                <a16:creationId xmlns:a16="http://schemas.microsoft.com/office/drawing/2014/main" id="{ABD58AF2-3EA3-4C03-8FF8-92454D05B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8" r="1" b="10765"/>
          <a:stretch/>
        </p:blipFill>
        <p:spPr bwMode="auto">
          <a:xfrm>
            <a:off x="486138" y="486568"/>
            <a:ext cx="11227442" cy="58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1" name="Rectangle 1080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297E16A-C1C2-15C2-4201-AD66B75A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Какое было его первое образование?</a:t>
            </a:r>
          </a:p>
        </p:txBody>
      </p:sp>
      <p:cxnSp>
        <p:nvCxnSpPr>
          <p:cNvPr id="1083" name="Straight Connector 1082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85" name="Group 1084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1086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087" name="Picture 1086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088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089" name="Picture 1088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42" name="Объект 41">
            <a:extLst>
              <a:ext uri="{FF2B5EF4-FFF2-40B4-BE49-F238E27FC236}">
                <a16:creationId xmlns:a16="http://schemas.microsoft.com/office/drawing/2014/main" id="{5971C4D8-55F3-48A8-B98E-738EB77CA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Среднее художественное образование Иван Хруцкий получил в  Полоцком высшем </a:t>
            </a:r>
            <a:r>
              <a:rPr lang="ru-RU">
                <a:solidFill>
                  <a:schemeClr val="tx1"/>
                </a:solidFill>
              </a:rPr>
              <a:t>пиарском</a:t>
            </a:r>
            <a:r>
              <a:rPr lang="ru-RU" dirty="0">
                <a:solidFill>
                  <a:schemeClr val="tx1"/>
                </a:solidFill>
              </a:rPr>
              <a:t> училище. </a:t>
            </a:r>
          </a:p>
        </p:txBody>
      </p:sp>
    </p:spTree>
    <p:extLst>
      <p:ext uri="{BB962C8B-B14F-4D97-AF65-F5344CB8AC3E}">
        <p14:creationId xmlns:p14="http://schemas.microsoft.com/office/powerpoint/2010/main" val="90594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75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56">
            <a:extLst>
              <a:ext uri="{FF2B5EF4-FFF2-40B4-BE49-F238E27FC236}">
                <a16:creationId xmlns:a16="http://schemas.microsoft.com/office/drawing/2014/main" id="{6A9BC876-571A-45A6-93A3-FB2839CE6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8" name="Group 2058">
            <a:extLst>
              <a:ext uri="{FF2B5EF4-FFF2-40B4-BE49-F238E27FC236}">
                <a16:creationId xmlns:a16="http://schemas.microsoft.com/office/drawing/2014/main" id="{F484B2EA-E61C-489C-A595-160191247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060" name="Picture 2059">
              <a:extLst>
                <a:ext uri="{FF2B5EF4-FFF2-40B4-BE49-F238E27FC236}">
                  <a16:creationId xmlns:a16="http://schemas.microsoft.com/office/drawing/2014/main" id="{9E987F02-C120-4654-AD1E-98AF4B643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69" name="Rectangle 2060">
              <a:extLst>
                <a:ext uri="{FF2B5EF4-FFF2-40B4-BE49-F238E27FC236}">
                  <a16:creationId xmlns:a16="http://schemas.microsoft.com/office/drawing/2014/main" id="{64E470B5-B546-4390-9A0D-408D49895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pic>
          <p:nvPicPr>
            <p:cNvPr id="2062" name="Picture 2061">
              <a:extLst>
                <a:ext uri="{FF2B5EF4-FFF2-40B4-BE49-F238E27FC236}">
                  <a16:creationId xmlns:a16="http://schemas.microsoft.com/office/drawing/2014/main" id="{D061B9CE-C400-4868-9385-01A0BBB98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63" name="Picture 2062">
              <a:extLst>
                <a:ext uri="{FF2B5EF4-FFF2-40B4-BE49-F238E27FC236}">
                  <a16:creationId xmlns:a16="http://schemas.microsoft.com/office/drawing/2014/main" id="{40C49D50-A49B-4F80-81C4-05BBCF4B5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2C4F1-3F3F-4A46-9C5F-F57EB6872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r>
              <a:rPr lang="ru-RU" sz="4100" b="1"/>
              <a:t>Творческая деятельность</a:t>
            </a:r>
            <a:r>
              <a:rPr lang="en-US" sz="4100" b="1"/>
              <a:t>:</a:t>
            </a:r>
            <a:endParaRPr lang="ru-RU" sz="4100" b="1"/>
          </a:p>
        </p:txBody>
      </p:sp>
      <p:cxnSp>
        <p:nvCxnSpPr>
          <p:cNvPr id="2070" name="Straight Connector 2064">
            <a:extLst>
              <a:ext uri="{FF2B5EF4-FFF2-40B4-BE49-F238E27FC236}">
                <a16:creationId xmlns:a16="http://schemas.microsoft.com/office/drawing/2014/main" id="{1124B3AE-D38B-4A63-B422-F9792E745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2AE7A9-1598-4DB6-A748-F9F9BDEA1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i="0">
                <a:effectLst/>
                <a:latin typeface="Arial" panose="020B0604020202020204" pitchFamily="34" charset="0"/>
              </a:rPr>
              <a:t>И. Ф. </a:t>
            </a:r>
            <a:r>
              <a:rPr lang="ru-RU" b="1" i="0" err="1">
                <a:effectLst/>
                <a:latin typeface="Arial" panose="020B0604020202020204" pitchFamily="34" charset="0"/>
              </a:rPr>
              <a:t>Хруцкий</a:t>
            </a:r>
            <a:r>
              <a:rPr lang="ru-RU" b="1" i="0">
                <a:effectLst/>
                <a:latin typeface="Arial" panose="020B0604020202020204" pitchFamily="34" charset="0"/>
              </a:rPr>
              <a:t> прибыл в Санкт-Петербург в 1827 году. Здесь до 1829 года он брал уроки у английского живописца Джорджа Доу и одновременно занимался в Императорской Академии художеств как вольноприходящий ученик. Иван Фомич рисовал копии картин великих художников в Эрмитаже.</a:t>
            </a:r>
            <a:endParaRPr lang="ru-RU" b="1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DABFC56-DBB1-408A-A1FD-65F94EA0C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0880" y="656752"/>
            <a:ext cx="2266501" cy="2522931"/>
          </a:xfrm>
          <a:prstGeom prst="rect">
            <a:avLst/>
          </a:prstGeom>
          <a:noFill/>
          <a:ln w="57150" cmpd="thickThin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Человеческое лицо, портрет,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321ABFB7-A36E-A6FC-041F-A1773CA59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80" y="3392553"/>
            <a:ext cx="2266500" cy="265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5525"/>
      </p:ext>
    </p:extLst>
  </p:cSld>
  <p:clrMapOvr>
    <a:masterClrMapping/>
  </p:clrMapOvr>
  <p:transition spd="slow" advTm="15598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68D3EAE6-5AC4-4EF7-BA5E-FF047F057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6154" name="Picture 6153">
              <a:extLst>
                <a:ext uri="{FF2B5EF4-FFF2-40B4-BE49-F238E27FC236}">
                  <a16:creationId xmlns:a16="http://schemas.microsoft.com/office/drawing/2014/main" id="{25223CC4-CEF2-43BE-A268-7574A7F57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155" name="Rectangle 6154">
              <a:extLst>
                <a:ext uri="{FF2B5EF4-FFF2-40B4-BE49-F238E27FC236}">
                  <a16:creationId xmlns:a16="http://schemas.microsoft.com/office/drawing/2014/main" id="{0AD518D9-DA34-42A4-AE7C-2449A29A2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pic>
          <p:nvPicPr>
            <p:cNvPr id="6156" name="Picture 6155">
              <a:extLst>
                <a:ext uri="{FF2B5EF4-FFF2-40B4-BE49-F238E27FC236}">
                  <a16:creationId xmlns:a16="http://schemas.microsoft.com/office/drawing/2014/main" id="{F57E9183-A8C2-4E29-854A-122252F8C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6157" name="Picture 6156">
              <a:extLst>
                <a:ext uri="{FF2B5EF4-FFF2-40B4-BE49-F238E27FC236}">
                  <a16:creationId xmlns:a16="http://schemas.microsoft.com/office/drawing/2014/main" id="{427F9D8B-907D-42F0-8748-A986C12C5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6159" name="Straight Connector 6158">
            <a:extLst>
              <a:ext uri="{FF2B5EF4-FFF2-40B4-BE49-F238E27FC236}">
                <a16:creationId xmlns:a16="http://schemas.microsoft.com/office/drawing/2014/main" id="{2127D324-ED99-4DAD-96B2-75E77B6EE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61" name="Rectangle 6160">
            <a:extLst>
              <a:ext uri="{FF2B5EF4-FFF2-40B4-BE49-F238E27FC236}">
                <a16:creationId xmlns:a16="http://schemas.microsoft.com/office/drawing/2014/main" id="{C458EB8A-C7C5-4211-9687-A5EE0C6DD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63" name="Group 6162">
            <a:extLst>
              <a:ext uri="{FF2B5EF4-FFF2-40B4-BE49-F238E27FC236}">
                <a16:creationId xmlns:a16="http://schemas.microsoft.com/office/drawing/2014/main" id="{65D94D4E-6D90-4017-88B5-20FB90038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6164" name="Picture 6163">
              <a:extLst>
                <a:ext uri="{FF2B5EF4-FFF2-40B4-BE49-F238E27FC236}">
                  <a16:creationId xmlns:a16="http://schemas.microsoft.com/office/drawing/2014/main" id="{55383EC4-D6DD-4C5A-913E-9FBB97309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165" name="Rectangle 6164">
              <a:extLst>
                <a:ext uri="{FF2B5EF4-FFF2-40B4-BE49-F238E27FC236}">
                  <a16:creationId xmlns:a16="http://schemas.microsoft.com/office/drawing/2014/main" id="{C9779F7A-4308-4A06-9EE1-97A003037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pic>
          <p:nvPicPr>
            <p:cNvPr id="6166" name="Picture 6165">
              <a:extLst>
                <a:ext uri="{FF2B5EF4-FFF2-40B4-BE49-F238E27FC236}">
                  <a16:creationId xmlns:a16="http://schemas.microsoft.com/office/drawing/2014/main" id="{A0F2FC2F-2244-4240-94B0-9D51B33BA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167" name="Picture 6166">
              <a:extLst>
                <a:ext uri="{FF2B5EF4-FFF2-40B4-BE49-F238E27FC236}">
                  <a16:creationId xmlns:a16="http://schemas.microsoft.com/office/drawing/2014/main" id="{03307054-69F1-41D9-993D-AE5A21F86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F6A19-37B3-4D94-ABB9-F762466C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i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В 1830 году юный живописец поступил в Академию Художеств</a:t>
            </a:r>
            <a:r>
              <a:rPr lang="en-US" sz="3400" b="0" i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.</a:t>
            </a:r>
            <a:endParaRPr lang="en-US" sz="3400" kern="1200" cap="none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169" name="Rectangle 6168">
            <a:extLst>
              <a:ext uri="{FF2B5EF4-FFF2-40B4-BE49-F238E27FC236}">
                <a16:creationId xmlns:a16="http://schemas.microsoft.com/office/drawing/2014/main" id="{B6E7B777-18B2-4C35-B506-702DC68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Академия художеств | Сеть отелей Демократ">
            <a:extLst>
              <a:ext uri="{FF2B5EF4-FFF2-40B4-BE49-F238E27FC236}">
                <a16:creationId xmlns:a16="http://schemas.microsoft.com/office/drawing/2014/main" id="{A73D76C9-F798-4D2D-8DAE-38E82B424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6" r="10168" b="-1"/>
          <a:stretch/>
        </p:blipFill>
        <p:spPr bwMode="auto">
          <a:xfrm>
            <a:off x="1776502" y="1539145"/>
            <a:ext cx="4243375" cy="244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71" name="Straight Connector 6170">
            <a:extLst>
              <a:ext uri="{FF2B5EF4-FFF2-40B4-BE49-F238E27FC236}">
                <a16:creationId xmlns:a16="http://schemas.microsoft.com/office/drawing/2014/main" id="{ADF7A100-AC98-48E5-8ADC-222C893FB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Архитектурные обмеры: Академия Художеств » Лазерное сканирование и  архитектурные обмеры в Санкт-Петербурге | Архитектурная Фотограмметрия">
            <a:extLst>
              <a:ext uri="{FF2B5EF4-FFF2-40B4-BE49-F238E27FC236}">
                <a16:creationId xmlns:a16="http://schemas.microsoft.com/office/drawing/2014/main" id="{6015F54A-A39C-CE04-1992-84B8F1D94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13" y="1571102"/>
            <a:ext cx="4553977" cy="24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197950"/>
      </p:ext>
    </p:extLst>
  </p:cSld>
  <p:clrMapOvr>
    <a:masterClrMapping/>
  </p:clrMapOvr>
  <p:transition spd="slow" advTm="338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1D39ECD8-0E3E-43C1-9E56-3604E9A15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5" name="Group 3084">
            <a:extLst>
              <a:ext uri="{FF2B5EF4-FFF2-40B4-BE49-F238E27FC236}">
                <a16:creationId xmlns:a16="http://schemas.microsoft.com/office/drawing/2014/main" id="{1B592F0F-402B-4FF5-BC6B-00A02465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086" name="Picture 3085">
              <a:extLst>
                <a:ext uri="{FF2B5EF4-FFF2-40B4-BE49-F238E27FC236}">
                  <a16:creationId xmlns:a16="http://schemas.microsoft.com/office/drawing/2014/main" id="{8EF0DA20-3B85-45BF-BA3A-BFB1E8447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87" name="Rectangle 3086">
              <a:extLst>
                <a:ext uri="{FF2B5EF4-FFF2-40B4-BE49-F238E27FC236}">
                  <a16:creationId xmlns:a16="http://schemas.microsoft.com/office/drawing/2014/main" id="{8777C3F1-A465-43B3-85B0-DD54F9F15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pic>
          <p:nvPicPr>
            <p:cNvPr id="3088" name="Picture 3087">
              <a:extLst>
                <a:ext uri="{FF2B5EF4-FFF2-40B4-BE49-F238E27FC236}">
                  <a16:creationId xmlns:a16="http://schemas.microsoft.com/office/drawing/2014/main" id="{1DB29FDA-E291-482E-AAF5-3E0C5C321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089" name="Picture 3088">
              <a:extLst>
                <a:ext uri="{FF2B5EF4-FFF2-40B4-BE49-F238E27FC236}">
                  <a16:creationId xmlns:a16="http://schemas.microsoft.com/office/drawing/2014/main" id="{00024A88-E45C-43D3-B94F-346AF518B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C39B1-85FD-4BCD-B55F-8C69BC1C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/>
              <a:t>Его творения</a:t>
            </a:r>
            <a:r>
              <a:rPr lang="en-US" sz="3400"/>
              <a:t>:</a:t>
            </a:r>
            <a:r>
              <a:rPr lang="ru-RU" sz="3400"/>
              <a:t>и это лишь часть его картин</a:t>
            </a:r>
          </a:p>
        </p:txBody>
      </p:sp>
      <p:cxnSp>
        <p:nvCxnSpPr>
          <p:cNvPr id="3091" name="Straight Connector 3090">
            <a:extLst>
              <a:ext uri="{FF2B5EF4-FFF2-40B4-BE49-F238E27FC236}">
                <a16:creationId xmlns:a16="http://schemas.microsoft.com/office/drawing/2014/main" id="{DFBD34B5-7777-4A8A-8ED2-97A4A3C27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254933DE-B83A-4FA9-8D93-1A2AA04FC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4567427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b="0" i="0">
                <a:effectLst/>
                <a:latin typeface="Arial" panose="020B0604020202020204" pitchFamily="34" charset="0"/>
              </a:rPr>
              <a:t>«Натюрморт с вазой» (1832) это его первое творение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b="0" i="0">
                <a:effectLst/>
                <a:latin typeface="Arial" panose="020B0604020202020204" pitchFamily="34" charset="0"/>
              </a:rPr>
              <a:t>«Натюрморт с птичкой» (1832) это его первое творение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b="0" i="0">
                <a:effectLst/>
                <a:latin typeface="Arial" panose="020B0604020202020204" pitchFamily="34" charset="0"/>
              </a:rPr>
              <a:t>«Плоды и птичка» (1833)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b="0" i="0">
                <a:effectLst/>
                <a:latin typeface="Arial" panose="020B0604020202020204" pitchFamily="34" charset="0"/>
              </a:rPr>
              <a:t>«Фрукты» (1834)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b="0" i="0">
                <a:effectLst/>
                <a:latin typeface="Arial" panose="020B0604020202020204" pitchFamily="34" charset="0"/>
              </a:rPr>
              <a:t>«Виноград и фрукты»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b="0" i="0">
                <a:effectLst/>
                <a:latin typeface="Arial" panose="020B0604020202020204" pitchFamily="34" charset="0"/>
              </a:rPr>
              <a:t>«Натюрморт с яблоками, виноградом и лимоном»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b="0" i="0">
                <a:effectLst/>
                <a:latin typeface="Arial" panose="020B0604020202020204" pitchFamily="34" charset="0"/>
              </a:rPr>
              <a:t>«Портрет мальчика» (1834)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b="0" i="0">
                <a:effectLst/>
                <a:latin typeface="Arial" panose="020B0604020202020204" pitchFamily="34" charset="0"/>
              </a:rPr>
              <a:t>«Портрет молодой женщины с корзиной» (1835)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b="0" i="0">
                <a:effectLst/>
                <a:latin typeface="Arial" panose="020B0604020202020204" pitchFamily="34" charset="0"/>
              </a:rPr>
              <a:t>«Цветы и плоды» (1838)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b="0" i="0">
                <a:effectLst/>
                <a:latin typeface="Arial" panose="020B0604020202020204" pitchFamily="34" charset="0"/>
              </a:rPr>
              <a:t>«Натюрморт со свечой» (1830-е)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b="0" i="0">
                <a:effectLst/>
                <a:latin typeface="Arial" panose="020B0604020202020204" pitchFamily="34" charset="0"/>
              </a:rPr>
              <a:t>«Цветы и фрукты» (1830-е)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b="0" i="0">
                <a:effectLst/>
                <a:latin typeface="Arial" panose="020B0604020202020204" pitchFamily="34" charset="0"/>
              </a:rPr>
              <a:t>«Плоды, фрукты, битая дичь» (1830-е)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b="0" i="0">
                <a:effectLst/>
                <a:latin typeface="Arial" panose="020B0604020202020204" pitchFamily="34" charset="0"/>
              </a:rPr>
              <a:t>«Портрет жены с цветами и фруктами» (1838)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900" b="0" i="0">
                <a:effectLst/>
                <a:latin typeface="Arial" panose="020B0604020202020204" pitchFamily="34" charset="0"/>
              </a:rPr>
              <a:t>«Старуха, вяжущая чулок» (1838) </a:t>
            </a:r>
          </a:p>
          <a:p>
            <a:pPr marL="0" indent="0">
              <a:lnSpc>
                <a:spcPct val="90000"/>
              </a:lnSpc>
              <a:buNone/>
            </a:pPr>
            <a:endParaRPr lang="ru-RU" sz="90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9E565B5-D267-45F9-BBB5-1046DB2C0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8" r="-4" b="21719"/>
          <a:stretch/>
        </p:blipFill>
        <p:spPr bwMode="auto">
          <a:xfrm>
            <a:off x="6093447" y="821175"/>
            <a:ext cx="2584054" cy="24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3" name="Rectangle 3092">
            <a:extLst>
              <a:ext uri="{FF2B5EF4-FFF2-40B4-BE49-F238E27FC236}">
                <a16:creationId xmlns:a16="http://schemas.microsoft.com/office/drawing/2014/main" id="{018F8D27-BFDB-4BF9-A512-FF930275B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ABB70DD-4F60-4B77-99DD-DD0EBB65A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2" r="-1" b="18570"/>
          <a:stretch/>
        </p:blipFill>
        <p:spPr bwMode="auto">
          <a:xfrm>
            <a:off x="6093448" y="3453833"/>
            <a:ext cx="5264080" cy="24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5812E03-3F43-89CE-28F3-212D8799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359" y="819389"/>
            <a:ext cx="2510350" cy="249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255469"/>
      </p:ext>
    </p:extLst>
  </p:cSld>
  <p:clrMapOvr>
    <a:masterClrMapping/>
  </p:clrMapOvr>
  <p:transition spd="slow" advTm="3644"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3" name="Rectangle 7176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94" name="Group 7178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180" name="Picture 7179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181" name="Rectangle 7180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pic>
          <p:nvPicPr>
            <p:cNvPr id="7182" name="Picture 7181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183" name="Picture 7182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7195" name="Straight Connector 7184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DB683-701A-433E-90B5-EE3210B6C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r>
              <a:rPr lang="ru-RU" b="1" i="0">
                <a:effectLst/>
                <a:latin typeface="Arial" panose="020B0604020202020204" pitchFamily="34" charset="0"/>
              </a:rPr>
              <a:t>На протяжении всего своего творчества Иван </a:t>
            </a:r>
            <a:r>
              <a:rPr lang="ru-RU" b="1" i="0" err="1">
                <a:effectLst/>
                <a:latin typeface="Arial" panose="020B0604020202020204" pitchFamily="34" charset="0"/>
              </a:rPr>
              <a:t>Хруцкий</a:t>
            </a:r>
            <a:r>
              <a:rPr lang="ru-RU" b="1" i="0">
                <a:effectLst/>
                <a:latin typeface="Arial" panose="020B0604020202020204" pitchFamily="34" charset="0"/>
              </a:rPr>
              <a:t> занимался также пейзажной живописью. Наиболее известные пейзажи художника - «Вид на Елагином острове в Петербурге» (1839)</a:t>
            </a:r>
            <a:endParaRPr lang="ru-RU" b="1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680E757-FDBF-4556-9A1D-8F8EA8AB3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" r="6" b="6"/>
          <a:stretch/>
        </p:blipFill>
        <p:spPr bwMode="auto">
          <a:xfrm>
            <a:off x="7237777" y="1345931"/>
            <a:ext cx="4051522" cy="3200399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252173"/>
      </p:ext>
    </p:extLst>
  </p:cSld>
  <p:clrMapOvr>
    <a:masterClrMapping/>
  </p:clrMapOvr>
  <p:transition spd="slow" advTm="5848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3" name="Rectangle 8202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05" name="Group 8204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206" name="Picture 8205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207" name="Rectangle 8206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pic>
          <p:nvPicPr>
            <p:cNvPr id="8208" name="Picture 8207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209" name="Picture 8208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8211" name="Straight Connector 8210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73E3BA-B3E4-40E7-9964-92824DA33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r>
              <a:rPr lang="ru-RU" b="1" i="0">
                <a:effectLst/>
                <a:latin typeface="Arial" panose="020B0604020202020204" pitchFamily="34" charset="0"/>
              </a:rPr>
              <a:t>В комнатах усадьбы художника И. Ф. </a:t>
            </a:r>
            <a:r>
              <a:rPr lang="ru-RU" b="1" i="0" err="1">
                <a:effectLst/>
                <a:latin typeface="Arial" panose="020B0604020202020204" pitchFamily="34" charset="0"/>
              </a:rPr>
              <a:t>Хруцкого</a:t>
            </a:r>
            <a:endParaRPr lang="ru-RU" b="1" dirty="0"/>
          </a:p>
        </p:txBody>
      </p:sp>
      <p:pic>
        <p:nvPicPr>
          <p:cNvPr id="8198" name="Picture 6" descr="Иван Фомич (Трофимович) Хруцкий - В комнатах усадьбы художника И.Ф. Хруцкого  &quot;Захареничи&quot;, 1855, 84×67 см: Описание произведения | Артхив">
            <a:extLst>
              <a:ext uri="{FF2B5EF4-FFF2-40B4-BE49-F238E27FC236}">
                <a16:creationId xmlns:a16="http://schemas.microsoft.com/office/drawing/2014/main" id="{FF16226A-F6C2-4A12-87D7-50BB4F793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2" r="6" b="362"/>
          <a:stretch/>
        </p:blipFill>
        <p:spPr bwMode="auto">
          <a:xfrm>
            <a:off x="7712302" y="1796143"/>
            <a:ext cx="3415011" cy="2282103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014380"/>
      </p:ext>
    </p:extLst>
  </p:cSld>
  <p:clrMapOvr>
    <a:masterClrMapping/>
  </p:clrMapOvr>
  <p:transition spd="slow" advTm="3932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5" name="Rectangle 4132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на открытом воздухе, небо, дерев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6A5FA698-3A2E-4761-E826-543065A84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5" b="132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03E24-382D-4642-9B86-1F2DAB14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FFFFFF"/>
                </a:solidFill>
              </a:rPr>
              <a:t>Что стало с его домом?</a:t>
            </a:r>
          </a:p>
        </p:txBody>
      </p:sp>
      <p:cxnSp>
        <p:nvCxnSpPr>
          <p:cNvPr id="4135" name="Straight Connector 4134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Объект 6">
            <a:extLst>
              <a:ext uri="{FF2B5EF4-FFF2-40B4-BE49-F238E27FC236}">
                <a16:creationId xmlns:a16="http://schemas.microsoft.com/office/drawing/2014/main" id="{CFDD6607-EC76-411E-B0A2-5A13D6C9D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ru-RU" b="1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В 1839 году, после смерти отца, Иван Фомич уезжает из Санкт-Петербурга. В 1844 году он приобрёл имение Захарничи в </a:t>
            </a:r>
            <a:r>
              <a:rPr lang="ru-RU" b="1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Полоцком уезде </a:t>
            </a:r>
            <a:r>
              <a:rPr lang="ru-RU" b="1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(в 10 км от Полоцка), где по собственному проекту построил дом и заложил сад. С 1845 года И. Хруцкий постоянно жил там.</a:t>
            </a:r>
            <a:endParaRPr lang="ru-RU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02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1084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</TotalTime>
  <Words>436</Words>
  <Application>Microsoft Office PowerPoint</Application>
  <PresentationFormat>Широкоэкранный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Натуральные материалы</vt:lpstr>
      <vt:lpstr>Иван Хруцкий</vt:lpstr>
      <vt:lpstr>Кто это?</vt:lpstr>
      <vt:lpstr>Какое было его первое образование?</vt:lpstr>
      <vt:lpstr>Творческая деятельность:</vt:lpstr>
      <vt:lpstr>В 1830 году юный живописец поступил в Академию Художеств.</vt:lpstr>
      <vt:lpstr>Его творения:и это лишь часть его картин</vt:lpstr>
      <vt:lpstr>Презентация PowerPoint</vt:lpstr>
      <vt:lpstr>Презентация PowerPoint</vt:lpstr>
      <vt:lpstr>Что стало с его домом?</vt:lpstr>
      <vt:lpstr>Место бывшей усадьбы Хруцких в Захарничах, Полоцкого района, Витебской обл.</vt:lpstr>
      <vt:lpstr>Умер Иван Фомич 13 января 1885 года. Был похоронен в фамильном склепе в имении Захарничи.</vt:lpstr>
      <vt:lpstr>Память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Хруцкий</dc:title>
  <dc:creator>Андрей Бузо</dc:creator>
  <cp:lastModifiedBy>Андрей Бузо</cp:lastModifiedBy>
  <cp:revision>5</cp:revision>
  <dcterms:created xsi:type="dcterms:W3CDTF">2024-02-29T12:13:26Z</dcterms:created>
  <dcterms:modified xsi:type="dcterms:W3CDTF">2024-02-29T16:25:19Z</dcterms:modified>
</cp:coreProperties>
</file>