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98" r:id="rId3"/>
    <p:sldId id="302" r:id="rId4"/>
    <p:sldId id="304" r:id="rId5"/>
    <p:sldId id="305" r:id="rId6"/>
    <p:sldId id="311" r:id="rId7"/>
    <p:sldId id="291" r:id="rId8"/>
    <p:sldId id="296" r:id="rId9"/>
    <p:sldId id="316" r:id="rId10"/>
    <p:sldId id="312" r:id="rId11"/>
    <p:sldId id="313" r:id="rId12"/>
    <p:sldId id="314" r:id="rId13"/>
    <p:sldId id="307" r:id="rId14"/>
    <p:sldId id="317" r:id="rId15"/>
    <p:sldId id="301" r:id="rId16"/>
    <p:sldId id="309" r:id="rId17"/>
    <p:sldId id="336" r:id="rId18"/>
    <p:sldId id="318" r:id="rId19"/>
    <p:sldId id="319" r:id="rId20"/>
    <p:sldId id="320" r:id="rId21"/>
    <p:sldId id="321" r:id="rId22"/>
    <p:sldId id="322" r:id="rId23"/>
    <p:sldId id="323" r:id="rId24"/>
    <p:sldId id="335" r:id="rId25"/>
    <p:sldId id="308" r:id="rId26"/>
    <p:sldId id="306" r:id="rId27"/>
    <p:sldId id="315" r:id="rId28"/>
    <p:sldId id="334" r:id="rId29"/>
    <p:sldId id="331" r:id="rId30"/>
    <p:sldId id="310" r:id="rId31"/>
    <p:sldId id="324" r:id="rId32"/>
    <p:sldId id="328" r:id="rId33"/>
    <p:sldId id="330" r:id="rId34"/>
    <p:sldId id="325" r:id="rId35"/>
    <p:sldId id="329" r:id="rId36"/>
    <p:sldId id="326" r:id="rId37"/>
    <p:sldId id="327" r:id="rId38"/>
    <p:sldId id="290"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1440" y="-91"/>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16.11.2017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4544" y="-4059832"/>
            <a:ext cx="9721080" cy="12392369"/>
          </a:xfrm>
        </p:spPr>
      </p:pic>
      <p:sp>
        <p:nvSpPr>
          <p:cNvPr id="5" name="TextBox 4"/>
          <p:cNvSpPr txBox="1"/>
          <p:nvPr/>
        </p:nvSpPr>
        <p:spPr>
          <a:xfrm>
            <a:off x="1259632" y="1340768"/>
            <a:ext cx="6766069" cy="4154984"/>
          </a:xfrm>
          <a:prstGeom prst="rect">
            <a:avLst/>
          </a:prstGeom>
          <a:noFill/>
        </p:spPr>
        <p:txBody>
          <a:bodyPr wrap="square" rtlCol="0">
            <a:spAutoFit/>
          </a:bodyPr>
          <a:lstStyle/>
          <a:p>
            <a:pPr algn="ctr"/>
            <a:r>
              <a:rPr lang="ru-RU" sz="6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Введение в историю искусства</a:t>
            </a:r>
            <a:br>
              <a:rPr lang="ru-RU" sz="6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endParaRPr lang="ru-RU" sz="6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4250212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260648"/>
            <a:ext cx="8064896" cy="6586418"/>
          </a:xfrm>
          <a:prstGeom prst="rect">
            <a:avLst/>
          </a:prstGeom>
          <a:noFill/>
        </p:spPr>
        <p:txBody>
          <a:bodyPr wrap="square" rtlCol="0">
            <a:spAutoFit/>
          </a:bodyPr>
          <a:lstStyle/>
          <a:p>
            <a:r>
              <a:rPr lang="ru-RU" sz="2000" dirty="0" smtClean="0">
                <a:latin typeface="Times New Roman" pitchFamily="18" charset="0"/>
                <a:cs typeface="Times New Roman" pitchFamily="18" charset="0"/>
              </a:rPr>
              <a:t>                     </a:t>
            </a:r>
            <a:r>
              <a:rPr lang="ru-RU" sz="2000" u="sng" dirty="0" smtClean="0">
                <a:latin typeface="Times New Roman" pitchFamily="18" charset="0"/>
                <a:cs typeface="Times New Roman" pitchFamily="18" charset="0"/>
              </a:rPr>
              <a:t>Первоначальный период </a:t>
            </a:r>
            <a:r>
              <a:rPr lang="ru-RU" sz="2000" u="sng" dirty="0">
                <a:latin typeface="Times New Roman" pitchFamily="18" charset="0"/>
                <a:cs typeface="Times New Roman" pitchFamily="18" charset="0"/>
              </a:rPr>
              <a:t>(</a:t>
            </a:r>
            <a:r>
              <a:rPr lang="ru-RU" sz="2000" u="sng" dirty="0" smtClean="0">
                <a:latin typeface="Times New Roman" pitchFamily="18" charset="0"/>
                <a:cs typeface="Times New Roman" pitchFamily="18" charset="0"/>
              </a:rPr>
              <a:t>Античность и Средние века)</a:t>
            </a:r>
            <a:endParaRPr lang="ru-RU" sz="2000" u="sng" dirty="0">
              <a:latin typeface="Times New Roman" pitchFamily="18" charset="0"/>
              <a:cs typeface="Times New Roman" pitchFamily="18" charset="0"/>
            </a:endParaRPr>
          </a:p>
          <a:p>
            <a:pPr marL="285750" indent="-285750">
              <a:buFont typeface="Arial" pitchFamily="34" charset="0"/>
              <a:buChar char="•"/>
            </a:pPr>
            <a:r>
              <a:rPr lang="ru-RU" dirty="0" smtClean="0">
                <a:latin typeface="Times New Roman" pitchFamily="18" charset="0"/>
                <a:cs typeface="Times New Roman" pitchFamily="18" charset="0"/>
              </a:rPr>
              <a:t>Античный </a:t>
            </a:r>
            <a:r>
              <a:rPr lang="ru-RU" dirty="0" err="1" smtClean="0">
                <a:latin typeface="Times New Roman" pitchFamily="18" charset="0"/>
                <a:cs typeface="Times New Roman" pitchFamily="18" charset="0"/>
              </a:rPr>
              <a:t>экфрасис</a:t>
            </a:r>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Ксенократ</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Афинский (4 в. до н.э.) – </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отец </a:t>
            </a:r>
            <a:r>
              <a:rPr lang="ru-RU" dirty="0">
                <a:latin typeface="Times New Roman" pitchFamily="18" charset="0"/>
                <a:cs typeface="Times New Roman" pitchFamily="18" charset="0"/>
              </a:rPr>
              <a:t>истории искусства</a:t>
            </a:r>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Калистрат</a:t>
            </a:r>
            <a:r>
              <a:rPr lang="ru-RU" dirty="0" smtClean="0">
                <a:latin typeface="Times New Roman" pitchFamily="18" charset="0"/>
                <a:cs typeface="Times New Roman" pitchFamily="18" charset="0"/>
              </a:rPr>
              <a:t> «Описание статуй»</a:t>
            </a:r>
          </a:p>
          <a:p>
            <a:pPr marL="285750" indent="-285750">
              <a:buFont typeface="Arial" pitchFamily="34" charset="0"/>
              <a:buChar char="•"/>
            </a:pPr>
            <a:r>
              <a:rPr lang="ru-RU" dirty="0" err="1" smtClean="0">
                <a:latin typeface="Times New Roman" pitchFamily="18" charset="0"/>
                <a:cs typeface="Times New Roman" pitchFamily="18" charset="0"/>
              </a:rPr>
              <a:t>Экфрасис</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в Средние </a:t>
            </a:r>
            <a:r>
              <a:rPr lang="ru-RU" dirty="0" smtClean="0">
                <a:latin typeface="Times New Roman" pitchFamily="18" charset="0"/>
                <a:cs typeface="Times New Roman" pitchFamily="18" charset="0"/>
              </a:rPr>
              <a:t>века. Монах  </a:t>
            </a:r>
            <a:r>
              <a:rPr lang="ru-RU" dirty="0" err="1">
                <a:latin typeface="Times New Roman" pitchFamily="18" charset="0"/>
                <a:cs typeface="Times New Roman" pitchFamily="18" charset="0"/>
              </a:rPr>
              <a:t>Теофил</a:t>
            </a:r>
            <a:r>
              <a:rPr lang="ru-RU"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О </a:t>
            </a:r>
            <a:r>
              <a:rPr lang="ru-RU" dirty="0" smtClean="0">
                <a:latin typeface="Times New Roman" pitchFamily="18" charset="0"/>
                <a:cs typeface="Times New Roman" pitchFamily="18" charset="0"/>
              </a:rPr>
              <a:t>различных искусствах») . Фома Аквинский</a:t>
            </a:r>
          </a:p>
          <a:p>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Критерии </a:t>
            </a:r>
            <a:r>
              <a:rPr lang="ru-RU" dirty="0" smtClean="0">
                <a:latin typeface="Times New Roman" pitchFamily="18" charset="0"/>
                <a:cs typeface="Times New Roman" pitchFamily="18" charset="0"/>
              </a:rPr>
              <a:t>красоты-завершенность</a:t>
            </a:r>
            <a:r>
              <a:rPr lang="ru-RU" dirty="0">
                <a:latin typeface="Times New Roman" pitchFamily="18" charset="0"/>
                <a:cs typeface="Times New Roman" pitchFamily="18" charset="0"/>
              </a:rPr>
              <a:t>, гармония</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ясность</a:t>
            </a:r>
            <a:r>
              <a:rPr lang="ru-RU" dirty="0" smtClean="0">
                <a:latin typeface="Times New Roman" pitchFamily="18" charset="0"/>
                <a:cs typeface="Times New Roman" pitchFamily="18" charset="0"/>
              </a:rPr>
              <a:t>).</a:t>
            </a:r>
          </a:p>
          <a:p>
            <a:endParaRPr lang="ru-RU" sz="2000"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a:p>
            <a:pPr algn="ctr"/>
            <a:r>
              <a:rPr lang="ru-RU" sz="2000" u="sng" dirty="0" smtClean="0">
                <a:latin typeface="Times New Roman" pitchFamily="18" charset="0"/>
                <a:cs typeface="Times New Roman" pitchFamily="18" charset="0"/>
              </a:rPr>
              <a:t> Эпоха Возрождения</a:t>
            </a:r>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a:p>
            <a:pPr marL="285750" indent="-285750">
              <a:buFont typeface="Arial" pitchFamily="34" charset="0"/>
              <a:buChar char="•"/>
            </a:pPr>
            <a:r>
              <a:rPr lang="ru-RU" dirty="0">
                <a:latin typeface="Times New Roman" pitchFamily="18" charset="0"/>
                <a:cs typeface="Times New Roman" pitchFamily="18" charset="0"/>
              </a:rPr>
              <a:t>Начало науки об искусстве в эпоху Возрождения</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     Жизнеописания Вазари</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Бокаччо</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о </a:t>
            </a:r>
            <a:r>
              <a:rPr lang="ru-RU" dirty="0" err="1">
                <a:latin typeface="Times New Roman" pitchFamily="18" charset="0"/>
                <a:cs typeface="Times New Roman" pitchFamily="18" charset="0"/>
              </a:rPr>
              <a:t>Джотто</a:t>
            </a:r>
            <a:r>
              <a:rPr lang="ru-RU"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Леон </a:t>
            </a:r>
            <a:r>
              <a:rPr lang="ru-RU" dirty="0" err="1">
                <a:latin typeface="Times New Roman" pitchFamily="18" charset="0"/>
                <a:cs typeface="Times New Roman" pitchFamily="18" charset="0"/>
              </a:rPr>
              <a:t>Баттиста</a:t>
            </a:r>
            <a:r>
              <a:rPr lang="ru-RU" dirty="0">
                <a:latin typeface="Times New Roman" pitchFamily="18" charset="0"/>
                <a:cs typeface="Times New Roman" pitchFamily="18" charset="0"/>
              </a:rPr>
              <a:t> Альберти </a:t>
            </a:r>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О </a:t>
            </a:r>
            <a:r>
              <a:rPr lang="ru-RU" dirty="0" smtClean="0">
                <a:latin typeface="Times New Roman" pitchFamily="18" charset="0"/>
                <a:cs typeface="Times New Roman" pitchFamily="18" charset="0"/>
              </a:rPr>
              <a:t>живописи» и </a:t>
            </a:r>
            <a:r>
              <a:rPr lang="ru-RU" dirty="0">
                <a:latin typeface="Times New Roman" pitchFamily="18" charset="0"/>
                <a:cs typeface="Times New Roman" pitchFamily="18" charset="0"/>
              </a:rPr>
              <a:t>«Об </a:t>
            </a:r>
            <a:r>
              <a:rPr lang="ru-RU" dirty="0" smtClean="0">
                <a:latin typeface="Times New Roman" pitchFamily="18" charset="0"/>
                <a:cs typeface="Times New Roman" pitchFamily="18" charset="0"/>
              </a:rPr>
              <a:t>искусстве</a:t>
            </a:r>
          </a:p>
          <a:p>
            <a:r>
              <a:rPr lang="ru-RU" dirty="0" smtClean="0">
                <a:latin typeface="Times New Roman" pitchFamily="18" charset="0"/>
                <a:cs typeface="Times New Roman" pitchFamily="18" charset="0"/>
              </a:rPr>
              <a:t>     зодчества»).</a:t>
            </a:r>
            <a:endParaRPr lang="ru-RU" dirty="0">
              <a:latin typeface="Times New Roman" pitchFamily="18" charset="0"/>
              <a:cs typeface="Times New Roman" pitchFamily="18" charset="0"/>
            </a:endParaRPr>
          </a:p>
          <a:p>
            <a:r>
              <a:rPr lang="ru-RU" dirty="0" smtClean="0">
                <a:latin typeface="Times New Roman" pitchFamily="18" charset="0"/>
                <a:cs typeface="Times New Roman" pitchFamily="18" charset="0"/>
              </a:rPr>
              <a:t>     Леонардо </a:t>
            </a:r>
            <a:r>
              <a:rPr lang="ru-RU" dirty="0">
                <a:latin typeface="Times New Roman" pitchFamily="18" charset="0"/>
                <a:cs typeface="Times New Roman" pitchFamily="18" charset="0"/>
              </a:rPr>
              <a:t>да Винчи </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и его </a:t>
            </a:r>
            <a:r>
              <a:rPr lang="ru-RU" dirty="0" smtClean="0">
                <a:latin typeface="Times New Roman" pitchFamily="18" charset="0"/>
                <a:cs typeface="Times New Roman" pitchFamily="18" charset="0"/>
              </a:rPr>
              <a:t>концепция истории</a:t>
            </a:r>
          </a:p>
          <a:p>
            <a:r>
              <a:rPr lang="ru-RU" dirty="0" smtClean="0">
                <a:latin typeface="Times New Roman" pitchFamily="18" charset="0"/>
                <a:cs typeface="Times New Roman" pitchFamily="18" charset="0"/>
              </a:rPr>
              <a:t>     искусства.</a:t>
            </a:r>
          </a:p>
          <a:p>
            <a:r>
              <a:rPr lang="ru-RU" dirty="0" smtClean="0">
                <a:latin typeface="Times New Roman" pitchFamily="18" charset="0"/>
                <a:cs typeface="Times New Roman" pitchFamily="18" charset="0"/>
              </a:rPr>
              <a:t>     Рафаэль Санти  </a:t>
            </a:r>
            <a:r>
              <a:rPr lang="ru-RU" dirty="0">
                <a:latin typeface="Times New Roman" pitchFamily="18" charset="0"/>
                <a:cs typeface="Times New Roman" pitchFamily="18" charset="0"/>
              </a:rPr>
              <a:t>и начало </a:t>
            </a:r>
            <a:r>
              <a:rPr lang="ru-RU" dirty="0" smtClean="0">
                <a:latin typeface="Times New Roman" pitchFamily="18" charset="0"/>
                <a:cs typeface="Times New Roman" pitchFamily="18" charset="0"/>
              </a:rPr>
              <a:t>классической археологии </a:t>
            </a:r>
          </a:p>
          <a:p>
            <a:r>
              <a:rPr lang="ru-RU" dirty="0" smtClean="0">
                <a:latin typeface="Times New Roman" pitchFamily="18" charset="0"/>
                <a:cs typeface="Times New Roman" pitchFamily="18" charset="0"/>
              </a:rPr>
              <a:t>     Карел </a:t>
            </a:r>
            <a:r>
              <a:rPr lang="ru-RU" dirty="0" err="1">
                <a:latin typeface="Times New Roman" pitchFamily="18" charset="0"/>
                <a:cs typeface="Times New Roman" pitchFamily="18" charset="0"/>
              </a:rPr>
              <a:t>ван</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Мандер</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Книга о художниках</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     взгляд </a:t>
            </a:r>
            <a:r>
              <a:rPr lang="ru-RU" dirty="0">
                <a:latin typeface="Times New Roman" pitchFamily="18" charset="0"/>
                <a:cs typeface="Times New Roman" pitchFamily="18" charset="0"/>
              </a:rPr>
              <a:t>на историю искусства </a:t>
            </a:r>
            <a:r>
              <a:rPr lang="ru-RU" dirty="0" smtClean="0">
                <a:latin typeface="Times New Roman" pitchFamily="18" charset="0"/>
                <a:cs typeface="Times New Roman" pitchFamily="18" charset="0"/>
              </a:rPr>
              <a:t>и </a:t>
            </a:r>
            <a:r>
              <a:rPr lang="ru-RU" dirty="0">
                <a:latin typeface="Times New Roman" pitchFamily="18" charset="0"/>
                <a:cs typeface="Times New Roman" pitchFamily="18" charset="0"/>
              </a:rPr>
              <a:t>на </a:t>
            </a:r>
            <a:r>
              <a:rPr lang="ru-RU" dirty="0" smtClean="0">
                <a:latin typeface="Times New Roman" pitchFamily="18" charset="0"/>
                <a:cs typeface="Times New Roman" pitchFamily="18" charset="0"/>
              </a:rPr>
              <a:t>место</a:t>
            </a:r>
          </a:p>
          <a:p>
            <a:r>
              <a:rPr lang="ru-RU" dirty="0" smtClean="0">
                <a:latin typeface="Times New Roman" pitchFamily="18" charset="0"/>
                <a:cs typeface="Times New Roman" pitchFamily="18" charset="0"/>
              </a:rPr>
              <a:t>     художников.</a:t>
            </a:r>
            <a:endParaRPr lang="ru-RU" dirty="0">
              <a:latin typeface="Times New Roman" pitchFamily="18" charset="0"/>
              <a:cs typeface="Times New Roman"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36096" y="764704"/>
            <a:ext cx="3415468" cy="244427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56176" y="3356992"/>
            <a:ext cx="3059832" cy="3283082"/>
          </a:xfrm>
          <a:prstGeom prst="rect">
            <a:avLst/>
          </a:prstGeom>
        </p:spPr>
      </p:pic>
      <p:sp>
        <p:nvSpPr>
          <p:cNvPr id="5" name="Прямоугольник 4"/>
          <p:cNvSpPr/>
          <p:nvPr/>
        </p:nvSpPr>
        <p:spPr>
          <a:xfrm>
            <a:off x="7380312" y="6525344"/>
            <a:ext cx="72008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42615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683568" y="188640"/>
            <a:ext cx="7772400" cy="6048672"/>
          </a:xfrm>
        </p:spPr>
        <p:txBody>
          <a:bodyPr>
            <a:normAutofit fontScale="92500" lnSpcReduction="20000"/>
          </a:bodyPr>
          <a:lstStyle/>
          <a:p>
            <a:pPr algn="ctr"/>
            <a:r>
              <a:rPr lang="ru-RU" sz="2200" u="sng" dirty="0" smtClean="0">
                <a:solidFill>
                  <a:schemeClr val="tx1"/>
                </a:solidFill>
                <a:latin typeface="Times New Roman" pitchFamily="18" charset="0"/>
                <a:cs typeface="Times New Roman" pitchFamily="18" charset="0"/>
              </a:rPr>
              <a:t>Барокко и Классицизм</a:t>
            </a:r>
            <a:endParaRPr lang="ru-RU" sz="2200" u="sng" dirty="0">
              <a:solidFill>
                <a:schemeClr val="tx1"/>
              </a:solidFill>
              <a:latin typeface="Times New Roman" pitchFamily="18" charset="0"/>
              <a:cs typeface="Times New Roman" pitchFamily="18" charset="0"/>
            </a:endParaRPr>
          </a:p>
          <a:p>
            <a:pPr marL="285750" indent="-285750">
              <a:buFont typeface="Arial" pitchFamily="34" charset="0"/>
              <a:buChar char="•"/>
            </a:pPr>
            <a:r>
              <a:rPr lang="ru-RU" sz="1900" dirty="0">
                <a:solidFill>
                  <a:schemeClr val="tx1"/>
                </a:solidFill>
                <a:latin typeface="Times New Roman" pitchFamily="18" charset="0"/>
                <a:cs typeface="Times New Roman" pitchFamily="18" charset="0"/>
              </a:rPr>
              <a:t>История и теория искусства в </a:t>
            </a:r>
            <a:r>
              <a:rPr lang="ru-RU" sz="1900" dirty="0" err="1">
                <a:solidFill>
                  <a:schemeClr val="tx1"/>
                </a:solidFill>
                <a:latin typeface="Times New Roman" pitchFamily="18" charset="0"/>
                <a:cs typeface="Times New Roman" pitchFamily="18" charset="0"/>
              </a:rPr>
              <a:t>маньеристическом</a:t>
            </a:r>
            <a:r>
              <a:rPr lang="ru-RU" sz="1900" dirty="0">
                <a:solidFill>
                  <a:schemeClr val="tx1"/>
                </a:solidFill>
                <a:latin typeface="Times New Roman" pitchFamily="18" charset="0"/>
                <a:cs typeface="Times New Roman" pitchFamily="18" charset="0"/>
              </a:rPr>
              <a:t> ключе</a:t>
            </a:r>
            <a:r>
              <a:rPr lang="ru-RU" sz="1900" dirty="0" smtClean="0">
                <a:solidFill>
                  <a:schemeClr val="tx1"/>
                </a:solidFill>
                <a:latin typeface="Times New Roman" pitchFamily="18" charset="0"/>
                <a:cs typeface="Times New Roman" pitchFamily="18" charset="0"/>
              </a:rPr>
              <a:t>.</a:t>
            </a:r>
          </a:p>
          <a:p>
            <a:r>
              <a:rPr lang="ru-RU" sz="1900" dirty="0" err="1" smtClean="0">
                <a:solidFill>
                  <a:schemeClr val="tx1"/>
                </a:solidFill>
                <a:latin typeface="Times New Roman" pitchFamily="18" charset="0"/>
                <a:cs typeface="Times New Roman" pitchFamily="18" charset="0"/>
              </a:rPr>
              <a:t>Джан</a:t>
            </a:r>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Паоло </a:t>
            </a:r>
            <a:r>
              <a:rPr lang="ru-RU" sz="1900" dirty="0" err="1">
                <a:solidFill>
                  <a:schemeClr val="tx1"/>
                </a:solidFill>
                <a:latin typeface="Times New Roman" pitchFamily="18" charset="0"/>
                <a:cs typeface="Times New Roman" pitchFamily="18" charset="0"/>
              </a:rPr>
              <a:t>Ломаццо</a:t>
            </a:r>
            <a:r>
              <a:rPr lang="ru-RU" sz="1900" dirty="0">
                <a:solidFill>
                  <a:schemeClr val="tx1"/>
                </a:solidFill>
                <a:latin typeface="Times New Roman" pitchFamily="18" charset="0"/>
                <a:cs typeface="Times New Roman" pitchFamily="18" charset="0"/>
              </a:rPr>
              <a:t> </a:t>
            </a:r>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«Идея Храма живописи» </a:t>
            </a:r>
            <a:endParaRPr lang="ru-RU" sz="1900" dirty="0" smtClean="0">
              <a:solidFill>
                <a:schemeClr val="tx1"/>
              </a:solidFill>
              <a:latin typeface="Times New Roman" pitchFamily="18" charset="0"/>
              <a:cs typeface="Times New Roman" pitchFamily="18" charset="0"/>
            </a:endParaRPr>
          </a:p>
          <a:p>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астрология как парадигма истории искусства</a:t>
            </a:r>
            <a:r>
              <a:rPr lang="ru-RU" sz="1900" dirty="0" smtClean="0">
                <a:solidFill>
                  <a:schemeClr val="tx1"/>
                </a:solidFill>
                <a:latin typeface="Times New Roman" pitchFamily="18" charset="0"/>
                <a:cs typeface="Times New Roman" pitchFamily="18" charset="0"/>
              </a:rPr>
              <a:t>.</a:t>
            </a:r>
          </a:p>
          <a:p>
            <a:r>
              <a:rPr lang="ru-RU" sz="1900" dirty="0">
                <a:solidFill>
                  <a:schemeClr val="tx1"/>
                </a:solidFill>
                <a:latin typeface="Times New Roman" pitchFamily="18" charset="0"/>
                <a:cs typeface="Times New Roman" pitchFamily="18" charset="0"/>
              </a:rPr>
              <a:t> Художественные личности как космические светила </a:t>
            </a:r>
            <a:endParaRPr lang="ru-RU" sz="1900" dirty="0" smtClean="0">
              <a:solidFill>
                <a:schemeClr val="tx1"/>
              </a:solidFill>
              <a:latin typeface="Times New Roman" pitchFamily="18" charset="0"/>
              <a:cs typeface="Times New Roman" pitchFamily="18" charset="0"/>
            </a:endParaRPr>
          </a:p>
          <a:p>
            <a:r>
              <a:rPr lang="ru-RU" sz="1900" dirty="0" smtClean="0">
                <a:solidFill>
                  <a:schemeClr val="tx1"/>
                </a:solidFill>
                <a:latin typeface="Times New Roman" pitchFamily="18" charset="0"/>
                <a:cs typeface="Times New Roman" pitchFamily="18" charset="0"/>
              </a:rPr>
              <a:t>в </a:t>
            </a:r>
            <a:r>
              <a:rPr lang="ru-RU" sz="1900" dirty="0">
                <a:solidFill>
                  <a:schemeClr val="tx1"/>
                </a:solidFill>
                <a:latin typeface="Times New Roman" pitchFamily="18" charset="0"/>
                <a:cs typeface="Times New Roman" pitchFamily="18" charset="0"/>
              </a:rPr>
              <a:t>космосе </a:t>
            </a:r>
            <a:r>
              <a:rPr lang="ru-RU" sz="1900" dirty="0" smtClean="0">
                <a:solidFill>
                  <a:schemeClr val="tx1"/>
                </a:solidFill>
                <a:latin typeface="Times New Roman" pitchFamily="18" charset="0"/>
                <a:cs typeface="Times New Roman" pitchFamily="18" charset="0"/>
              </a:rPr>
              <a:t>искусства).</a:t>
            </a:r>
            <a:endParaRPr lang="ru-RU" sz="1900" dirty="0">
              <a:solidFill>
                <a:schemeClr val="tx1"/>
              </a:solidFill>
              <a:latin typeface="Times New Roman" pitchFamily="18" charset="0"/>
              <a:cs typeface="Times New Roman" pitchFamily="18" charset="0"/>
            </a:endParaRPr>
          </a:p>
          <a:p>
            <a:r>
              <a:rPr lang="ru-RU" sz="1900" dirty="0">
                <a:solidFill>
                  <a:schemeClr val="tx1"/>
                </a:solidFill>
                <a:latin typeface="Times New Roman" pitchFamily="18" charset="0"/>
                <a:cs typeface="Times New Roman" pitchFamily="18" charset="0"/>
              </a:rPr>
              <a:t> </a:t>
            </a:r>
            <a:r>
              <a:rPr lang="ru-RU" sz="1900" dirty="0" smtClean="0">
                <a:solidFill>
                  <a:schemeClr val="tx1"/>
                </a:solidFill>
                <a:latin typeface="Times New Roman" pitchFamily="18" charset="0"/>
                <a:cs typeface="Times New Roman" pitchFamily="18" charset="0"/>
              </a:rPr>
              <a:t>Роже </a:t>
            </a:r>
            <a:r>
              <a:rPr lang="ru-RU" sz="1900" dirty="0">
                <a:solidFill>
                  <a:schemeClr val="tx1"/>
                </a:solidFill>
                <a:latin typeface="Times New Roman" pitchFamily="18" charset="0"/>
                <a:cs typeface="Times New Roman" pitchFamily="18" charset="0"/>
              </a:rPr>
              <a:t>де Пиль </a:t>
            </a:r>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«Краткое жизнеописание </a:t>
            </a:r>
            <a:r>
              <a:rPr lang="ru-RU" sz="1900" dirty="0" smtClean="0">
                <a:solidFill>
                  <a:schemeClr val="tx1"/>
                </a:solidFill>
                <a:latin typeface="Times New Roman" pitchFamily="18" charset="0"/>
                <a:cs typeface="Times New Roman" pitchFamily="18" charset="0"/>
              </a:rPr>
              <a:t>живописцев</a:t>
            </a:r>
          </a:p>
          <a:p>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с рассуждениями об их творениях</a:t>
            </a:r>
            <a:r>
              <a:rPr lang="ru-RU" sz="1900" dirty="0" smtClean="0">
                <a:solidFill>
                  <a:schemeClr val="tx1"/>
                </a:solidFill>
                <a:latin typeface="Times New Roman" pitchFamily="18" charset="0"/>
                <a:cs typeface="Times New Roman" pitchFamily="18" charset="0"/>
              </a:rPr>
              <a:t>». Категории оценки</a:t>
            </a:r>
          </a:p>
          <a:p>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живописцев (рисунок, колорит, композиция, </a:t>
            </a:r>
            <a:endParaRPr lang="ru-RU" sz="1900" dirty="0" smtClean="0">
              <a:solidFill>
                <a:schemeClr val="tx1"/>
              </a:solidFill>
              <a:latin typeface="Times New Roman" pitchFamily="18" charset="0"/>
              <a:cs typeface="Times New Roman" pitchFamily="18" charset="0"/>
            </a:endParaRPr>
          </a:p>
          <a:p>
            <a:r>
              <a:rPr lang="ru-RU" sz="1900" dirty="0" smtClean="0">
                <a:solidFill>
                  <a:schemeClr val="tx1"/>
                </a:solidFill>
                <a:latin typeface="Times New Roman" pitchFamily="18" charset="0"/>
                <a:cs typeface="Times New Roman" pitchFamily="18" charset="0"/>
              </a:rPr>
              <a:t>экспрессия</a:t>
            </a:r>
            <a:r>
              <a:rPr lang="ru-RU" sz="1900" dirty="0">
                <a:solidFill>
                  <a:schemeClr val="tx1"/>
                </a:solidFill>
                <a:latin typeface="Times New Roman" pitchFamily="18" charset="0"/>
                <a:cs typeface="Times New Roman" pitchFamily="18" charset="0"/>
              </a:rPr>
              <a:t>) и </a:t>
            </a:r>
            <a:r>
              <a:rPr lang="ru-RU" sz="1900" dirty="0" err="1">
                <a:solidFill>
                  <a:schemeClr val="tx1"/>
                </a:solidFill>
                <a:latin typeface="Times New Roman" pitchFamily="18" charset="0"/>
                <a:cs typeface="Times New Roman" pitchFamily="18" charset="0"/>
              </a:rPr>
              <a:t>иерарархия</a:t>
            </a:r>
            <a:r>
              <a:rPr lang="ru-RU" sz="1900" dirty="0">
                <a:solidFill>
                  <a:schemeClr val="tx1"/>
                </a:solidFill>
                <a:latin typeface="Times New Roman" pitchFamily="18" charset="0"/>
                <a:cs typeface="Times New Roman" pitchFamily="18" charset="0"/>
              </a:rPr>
              <a:t> основных мастеров. </a:t>
            </a:r>
            <a:endParaRPr lang="ru-RU" sz="1900" dirty="0" smtClean="0">
              <a:solidFill>
                <a:schemeClr val="tx1"/>
              </a:solidFill>
              <a:latin typeface="Times New Roman" pitchFamily="18" charset="0"/>
              <a:cs typeface="Times New Roman" pitchFamily="18" charset="0"/>
            </a:endParaRPr>
          </a:p>
          <a:p>
            <a:endParaRPr lang="ru-RU" sz="1800" dirty="0">
              <a:solidFill>
                <a:schemeClr val="tx1"/>
              </a:solidFill>
              <a:latin typeface="Times New Roman" pitchFamily="18" charset="0"/>
              <a:cs typeface="Times New Roman" pitchFamily="18" charset="0"/>
            </a:endParaRPr>
          </a:p>
          <a:p>
            <a:endParaRPr lang="ru-RU" sz="1800" dirty="0" smtClean="0">
              <a:solidFill>
                <a:schemeClr val="tx1"/>
              </a:solidFill>
              <a:latin typeface="Times New Roman" pitchFamily="18" charset="0"/>
              <a:cs typeface="Times New Roman" pitchFamily="18" charset="0"/>
            </a:endParaRPr>
          </a:p>
          <a:p>
            <a:r>
              <a:rPr lang="ru-RU" dirty="0" smtClean="0">
                <a:solidFill>
                  <a:schemeClr val="tx1"/>
                </a:solidFill>
                <a:latin typeface="Times New Roman" pitchFamily="18" charset="0"/>
                <a:cs typeface="Times New Roman" pitchFamily="18" charset="0"/>
              </a:rPr>
              <a:t>                               </a:t>
            </a:r>
            <a:r>
              <a:rPr lang="ru-RU" sz="2200" u="sng" dirty="0" smtClean="0">
                <a:solidFill>
                  <a:schemeClr val="tx1"/>
                </a:solidFill>
                <a:latin typeface="Times New Roman" pitchFamily="18" charset="0"/>
                <a:cs typeface="Times New Roman" pitchFamily="18" charset="0"/>
              </a:rPr>
              <a:t>Начало истории искусства как науки</a:t>
            </a:r>
            <a:endParaRPr lang="ru-RU" sz="2200" u="sng" dirty="0">
              <a:solidFill>
                <a:schemeClr val="tx1"/>
              </a:solidFill>
              <a:latin typeface="Times New Roman" pitchFamily="18" charset="0"/>
              <a:cs typeface="Times New Roman" pitchFamily="18" charset="0"/>
            </a:endParaRPr>
          </a:p>
          <a:p>
            <a:pPr marL="285750" indent="-285750">
              <a:buFont typeface="Arial" pitchFamily="34" charset="0"/>
              <a:buChar char="•"/>
            </a:pPr>
            <a:r>
              <a:rPr lang="ru-RU" sz="1900" dirty="0" smtClean="0">
                <a:solidFill>
                  <a:schemeClr val="tx1"/>
                </a:solidFill>
                <a:latin typeface="Times New Roman" pitchFamily="18" charset="0"/>
                <a:cs typeface="Times New Roman" pitchFamily="18" charset="0"/>
              </a:rPr>
              <a:t>Возникновение </a:t>
            </a:r>
            <a:r>
              <a:rPr lang="ru-RU" sz="1900" dirty="0">
                <a:solidFill>
                  <a:schemeClr val="tx1"/>
                </a:solidFill>
                <a:latin typeface="Times New Roman" pitchFamily="18" charset="0"/>
                <a:cs typeface="Times New Roman" pitchFamily="18" charset="0"/>
              </a:rPr>
              <a:t>истории искусства как науки. </a:t>
            </a:r>
            <a:br>
              <a:rPr lang="ru-RU" sz="1900" dirty="0">
                <a:solidFill>
                  <a:schemeClr val="tx1"/>
                </a:solidFill>
                <a:latin typeface="Times New Roman" pitchFamily="18" charset="0"/>
                <a:cs typeface="Times New Roman" pitchFamily="18" charset="0"/>
              </a:rPr>
            </a:br>
            <a:r>
              <a:rPr lang="ru-RU" sz="1900" dirty="0" smtClean="0">
                <a:solidFill>
                  <a:schemeClr val="tx1"/>
                </a:solidFill>
                <a:latin typeface="Times New Roman" pitchFamily="18" charset="0"/>
                <a:cs typeface="Times New Roman" pitchFamily="18" charset="0"/>
              </a:rPr>
              <a:t>Эстетика </a:t>
            </a:r>
            <a:r>
              <a:rPr lang="ru-RU" sz="1900" dirty="0">
                <a:solidFill>
                  <a:schemeClr val="tx1"/>
                </a:solidFill>
                <a:latin typeface="Times New Roman" pitchFamily="18" charset="0"/>
                <a:cs typeface="Times New Roman" pitchFamily="18" charset="0"/>
              </a:rPr>
              <a:t>И. Канта как исток </a:t>
            </a:r>
            <a:r>
              <a:rPr lang="ru-RU" sz="1900" dirty="0" smtClean="0">
                <a:solidFill>
                  <a:schemeClr val="tx1"/>
                </a:solidFill>
                <a:latin typeface="Times New Roman" pitchFamily="18" charset="0"/>
                <a:cs typeface="Times New Roman" pitchFamily="18" charset="0"/>
              </a:rPr>
              <a:t>формально-</a:t>
            </a:r>
          </a:p>
          <a:p>
            <a:r>
              <a:rPr lang="ru-RU" sz="1900" dirty="0" smtClean="0">
                <a:solidFill>
                  <a:schemeClr val="tx1"/>
                </a:solidFill>
                <a:latin typeface="Times New Roman" pitchFamily="18" charset="0"/>
                <a:cs typeface="Times New Roman" pitchFamily="18" charset="0"/>
              </a:rPr>
              <a:t>     эстетического </a:t>
            </a:r>
            <a:r>
              <a:rPr lang="ru-RU" sz="1900" dirty="0">
                <a:solidFill>
                  <a:schemeClr val="tx1"/>
                </a:solidFill>
                <a:latin typeface="Times New Roman" pitchFamily="18" charset="0"/>
                <a:cs typeface="Times New Roman" pitchFamily="18" charset="0"/>
              </a:rPr>
              <a:t>взгляда на искусство</a:t>
            </a:r>
            <a:r>
              <a:rPr lang="ru-RU" sz="1900" dirty="0" smtClean="0">
                <a:solidFill>
                  <a:schemeClr val="tx1"/>
                </a:solidFill>
                <a:latin typeface="Times New Roman" pitchFamily="18" charset="0"/>
                <a:cs typeface="Times New Roman" pitchFamily="18" charset="0"/>
              </a:rPr>
              <a:t>.</a:t>
            </a:r>
          </a:p>
          <a:p>
            <a:r>
              <a:rPr lang="ru-RU" sz="1900" dirty="0" smtClean="0">
                <a:solidFill>
                  <a:schemeClr val="tx1"/>
                </a:solidFill>
                <a:latin typeface="Times New Roman" pitchFamily="18" charset="0"/>
                <a:cs typeface="Times New Roman" pitchFamily="18" charset="0"/>
              </a:rPr>
              <a:t>    «Критика </a:t>
            </a:r>
            <a:r>
              <a:rPr lang="ru-RU" sz="1900" dirty="0">
                <a:solidFill>
                  <a:schemeClr val="tx1"/>
                </a:solidFill>
                <a:latin typeface="Times New Roman" pitchFamily="18" charset="0"/>
                <a:cs typeface="Times New Roman" pitchFamily="18" charset="0"/>
              </a:rPr>
              <a:t>способности суждения» </a:t>
            </a:r>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понятие </a:t>
            </a:r>
            <a:endParaRPr lang="ru-RU" sz="1900" dirty="0" smtClean="0">
              <a:solidFill>
                <a:schemeClr val="tx1"/>
              </a:solidFill>
              <a:latin typeface="Times New Roman" pitchFamily="18" charset="0"/>
              <a:cs typeface="Times New Roman" pitchFamily="18" charset="0"/>
            </a:endParaRPr>
          </a:p>
          <a:p>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незаинтересованного удовольствия», </a:t>
            </a:r>
            <a:r>
              <a:rPr lang="ru-RU" sz="1900" dirty="0" smtClean="0">
                <a:solidFill>
                  <a:schemeClr val="tx1"/>
                </a:solidFill>
                <a:latin typeface="Times New Roman" pitchFamily="18" charset="0"/>
                <a:cs typeface="Times New Roman" pitchFamily="18" charset="0"/>
              </a:rPr>
              <a:t>учение</a:t>
            </a:r>
          </a:p>
          <a:p>
            <a:r>
              <a:rPr lang="ru-RU" sz="1900" dirty="0" smtClean="0">
                <a:solidFill>
                  <a:schemeClr val="tx1"/>
                </a:solidFill>
                <a:latin typeface="Times New Roman" pitchFamily="18" charset="0"/>
                <a:cs typeface="Times New Roman" pitchFamily="18" charset="0"/>
              </a:rPr>
              <a:t>    </a:t>
            </a:r>
            <a:r>
              <a:rPr lang="ru-RU" sz="1900" dirty="0">
                <a:solidFill>
                  <a:schemeClr val="tx1"/>
                </a:solidFill>
                <a:latin typeface="Times New Roman" pitchFamily="18" charset="0"/>
                <a:cs typeface="Times New Roman" pitchFamily="18" charset="0"/>
              </a:rPr>
              <a:t>о гении (независимость от природы) и </a:t>
            </a:r>
            <a:endParaRPr lang="ru-RU" sz="1900" dirty="0" smtClean="0">
              <a:solidFill>
                <a:schemeClr val="tx1"/>
              </a:solidFill>
              <a:latin typeface="Times New Roman" pitchFamily="18" charset="0"/>
              <a:cs typeface="Times New Roman" pitchFamily="18" charset="0"/>
            </a:endParaRPr>
          </a:p>
          <a:p>
            <a:r>
              <a:rPr lang="ru-RU" sz="1900" dirty="0" smtClean="0">
                <a:solidFill>
                  <a:schemeClr val="tx1"/>
                </a:solidFill>
                <a:latin typeface="Times New Roman" pitchFamily="18" charset="0"/>
                <a:cs typeface="Times New Roman" pitchFamily="18" charset="0"/>
              </a:rPr>
              <a:t>    представление </a:t>
            </a:r>
            <a:r>
              <a:rPr lang="ru-RU" sz="1900" dirty="0">
                <a:solidFill>
                  <a:schemeClr val="tx1"/>
                </a:solidFill>
                <a:latin typeface="Times New Roman" pitchFamily="18" charset="0"/>
                <a:cs typeface="Times New Roman" pitchFamily="18" charset="0"/>
              </a:rPr>
              <a:t>о границах и способах </a:t>
            </a:r>
            <a:r>
              <a:rPr lang="ru-RU" sz="1900" dirty="0" smtClean="0">
                <a:solidFill>
                  <a:schemeClr val="tx1"/>
                </a:solidFill>
                <a:latin typeface="Times New Roman" pitchFamily="18" charset="0"/>
                <a:cs typeface="Times New Roman" pitchFamily="18" charset="0"/>
              </a:rPr>
              <a:t>изучения</a:t>
            </a:r>
          </a:p>
          <a:p>
            <a:r>
              <a:rPr lang="ru-RU" sz="1900" dirty="0" smtClean="0">
                <a:solidFill>
                  <a:schemeClr val="tx1"/>
                </a:solidFill>
                <a:latin typeface="Times New Roman" pitchFamily="18" charset="0"/>
                <a:cs typeface="Times New Roman" pitchFamily="18" charset="0"/>
              </a:rPr>
              <a:t>    искусства </a:t>
            </a:r>
            <a:r>
              <a:rPr lang="ru-RU" sz="1900" dirty="0">
                <a:solidFill>
                  <a:schemeClr val="tx1"/>
                </a:solidFill>
                <a:latin typeface="Times New Roman" pitchFamily="18" charset="0"/>
                <a:cs typeface="Times New Roman" pitchFamily="18" charset="0"/>
              </a:rPr>
              <a:t>(не наука, а всего лишь критика вкуса).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16216" y="733511"/>
            <a:ext cx="2088232" cy="2929407"/>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17458" y="4239947"/>
            <a:ext cx="3323218" cy="1925357"/>
          </a:xfrm>
          <a:prstGeom prst="rect">
            <a:avLst/>
          </a:prstGeom>
        </p:spPr>
      </p:pic>
      <p:sp>
        <p:nvSpPr>
          <p:cNvPr id="6" name="TextBox 5"/>
          <p:cNvSpPr txBox="1"/>
          <p:nvPr/>
        </p:nvSpPr>
        <p:spPr>
          <a:xfrm>
            <a:off x="6948264" y="3662918"/>
            <a:ext cx="2088232" cy="338554"/>
          </a:xfrm>
          <a:prstGeom prst="rect">
            <a:avLst/>
          </a:prstGeom>
          <a:noFill/>
        </p:spPr>
        <p:txBody>
          <a:bodyPr wrap="square" rtlCol="0">
            <a:spAutoFit/>
          </a:bodyPr>
          <a:lstStyle/>
          <a:p>
            <a:r>
              <a:rPr lang="ru-RU" sz="1600" dirty="0">
                <a:latin typeface="Times New Roman" pitchFamily="18" charset="0"/>
                <a:cs typeface="Times New Roman" pitchFamily="18" charset="0"/>
              </a:rPr>
              <a:t>Роже де Пиль</a:t>
            </a:r>
            <a:endParaRPr lang="ru-RU" sz="1600" dirty="0"/>
          </a:p>
        </p:txBody>
      </p:sp>
    </p:spTree>
    <p:extLst>
      <p:ext uri="{BB962C8B-B14F-4D97-AF65-F5344CB8AC3E}">
        <p14:creationId xmlns:p14="http://schemas.microsoft.com/office/powerpoint/2010/main" xmlns="" val="4072257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11560" y="404664"/>
            <a:ext cx="8064896" cy="5234136"/>
          </a:xfrm>
        </p:spPr>
        <p:txBody>
          <a:bodyPr>
            <a:normAutofit/>
          </a:bodyPr>
          <a:lstStyle/>
          <a:p>
            <a:pPr marL="342900" indent="-342900" algn="l">
              <a:buFont typeface="Arial" pitchFamily="34" charset="0"/>
              <a:buChar char="•"/>
            </a:pPr>
            <a:r>
              <a:rPr lang="ru-RU" sz="2000" u="sng" dirty="0" smtClean="0">
                <a:solidFill>
                  <a:schemeClr val="tx1"/>
                </a:solidFill>
                <a:latin typeface="Times New Roman" pitchFamily="18" charset="0"/>
                <a:cs typeface="Times New Roman" pitchFamily="18" charset="0"/>
              </a:rPr>
              <a:t>Методология </a:t>
            </a:r>
            <a:r>
              <a:rPr lang="ru-RU" sz="2000" u="sng" dirty="0">
                <a:solidFill>
                  <a:schemeClr val="tx1"/>
                </a:solidFill>
                <a:latin typeface="Times New Roman" pitchFamily="18" charset="0"/>
                <a:cs typeface="Times New Roman" pitchFamily="18" charset="0"/>
              </a:rPr>
              <a:t>позитивизма </a:t>
            </a:r>
            <a:r>
              <a:rPr lang="ru-RU" sz="2000" dirty="0">
                <a:solidFill>
                  <a:schemeClr val="tx1"/>
                </a:solidFill>
                <a:latin typeface="Times New Roman" pitchFamily="18" charset="0"/>
                <a:cs typeface="Times New Roman" pitchFamily="18" charset="0"/>
              </a:rPr>
              <a:t>(роль среды, эволюционизм, «генетический» метод, «органическая» теория). Культура как совокупность проявлений человеческой деятельности (ее материальный и духовный аспект) и в историческом развитии. Проблема аналогий явлениям искусства в других областях культуры (культурные параллели).</a:t>
            </a:r>
          </a:p>
          <a:p>
            <a:pPr algn="l"/>
            <a:r>
              <a:rPr lang="ru-RU" sz="2000" dirty="0" smtClean="0">
                <a:solidFill>
                  <a:schemeClr val="tx1"/>
                </a:solidFill>
                <a:latin typeface="Times New Roman" pitchFamily="18" charset="0"/>
                <a:cs typeface="Times New Roman" pitchFamily="18" charset="0"/>
              </a:rPr>
              <a:t>                                                    </a:t>
            </a:r>
            <a:r>
              <a:rPr lang="en-US" sz="2000" u="sng" dirty="0" smtClean="0">
                <a:solidFill>
                  <a:schemeClr val="tx1"/>
                </a:solidFill>
                <a:latin typeface="Times New Roman" pitchFamily="18" charset="0"/>
                <a:cs typeface="Times New Roman" pitchFamily="18" charset="0"/>
              </a:rPr>
              <a:t>XIX-XX </a:t>
            </a:r>
            <a:r>
              <a:rPr lang="ru-RU" sz="2000" u="sng" dirty="0" smtClean="0">
                <a:solidFill>
                  <a:schemeClr val="tx1"/>
                </a:solidFill>
                <a:latin typeface="Times New Roman" pitchFamily="18" charset="0"/>
                <a:cs typeface="Times New Roman" pitchFamily="18" charset="0"/>
              </a:rPr>
              <a:t>века</a:t>
            </a:r>
          </a:p>
          <a:p>
            <a:pPr marL="342900" indent="-342900" algn="l">
              <a:buFont typeface="Arial" pitchFamily="34" charset="0"/>
              <a:buChar char="•"/>
            </a:pPr>
            <a:r>
              <a:rPr lang="ru-RU" sz="2000" dirty="0" smtClean="0">
                <a:solidFill>
                  <a:schemeClr val="tx1"/>
                </a:solidFill>
                <a:latin typeface="Times New Roman" pitchFamily="18" charset="0"/>
                <a:cs typeface="Times New Roman" pitchFamily="18" charset="0"/>
              </a:rPr>
              <a:t>«</a:t>
            </a:r>
            <a:r>
              <a:rPr lang="ru-RU" sz="2000" dirty="0">
                <a:solidFill>
                  <a:schemeClr val="tx1"/>
                </a:solidFill>
                <a:latin typeface="Times New Roman" pitchFamily="18" charset="0"/>
                <a:cs typeface="Times New Roman" pitchFamily="18" charset="0"/>
              </a:rPr>
              <a:t>Новая наука об искусстве</a:t>
            </a:r>
            <a:r>
              <a:rPr lang="ru-RU" sz="2000" dirty="0" smtClean="0">
                <a:solidFill>
                  <a:schemeClr val="tx1"/>
                </a:solidFill>
                <a:latin typeface="Times New Roman" pitchFamily="18" charset="0"/>
                <a:cs typeface="Times New Roman" pitchFamily="18" charset="0"/>
              </a:rPr>
              <a:t>»- </a:t>
            </a:r>
            <a:r>
              <a:rPr lang="ru-RU" sz="2000" dirty="0">
                <a:solidFill>
                  <a:schemeClr val="tx1"/>
                </a:solidFill>
                <a:latin typeface="Times New Roman" pitchFamily="18" charset="0"/>
                <a:cs typeface="Times New Roman" pitchFamily="18" charset="0"/>
              </a:rPr>
              <a:t>изменение структуры науки и сложение междисциплинарной парадигмы на рубеже 19-20 вв. Определяющая роль психологии в сложении новой искусствоведческой методологии.</a:t>
            </a:r>
          </a:p>
          <a:p>
            <a:endParaRPr lang="ru-RU" sz="2000" dirty="0">
              <a:solidFill>
                <a:schemeClr val="tx1"/>
              </a:solidFill>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60032" y="4005064"/>
            <a:ext cx="3574549" cy="255133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97980" y="4005064"/>
            <a:ext cx="3486902" cy="2510160"/>
          </a:xfrm>
          <a:prstGeom prst="rect">
            <a:avLst/>
          </a:prstGeom>
        </p:spPr>
      </p:pic>
    </p:spTree>
    <p:extLst>
      <p:ext uri="{BB962C8B-B14F-4D97-AF65-F5344CB8AC3E}">
        <p14:creationId xmlns:p14="http://schemas.microsoft.com/office/powerpoint/2010/main" xmlns="" val="3935938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Методы исследования</a:t>
            </a:r>
            <a:br>
              <a:rPr lang="ru-RU" dirty="0" smtClean="0"/>
            </a:br>
            <a:r>
              <a:rPr lang="ru-RU" dirty="0" smtClean="0"/>
              <a:t>истории искусства</a:t>
            </a:r>
            <a:endParaRPr lang="ru-RU" dirty="0"/>
          </a:p>
        </p:txBody>
      </p:sp>
      <p:sp>
        <p:nvSpPr>
          <p:cNvPr id="3" name="TextBox 2"/>
          <p:cNvSpPr txBox="1"/>
          <p:nvPr/>
        </p:nvSpPr>
        <p:spPr>
          <a:xfrm>
            <a:off x="755576" y="1700808"/>
            <a:ext cx="7704856" cy="4093428"/>
          </a:xfrm>
          <a:prstGeom prst="rect">
            <a:avLst/>
          </a:prstGeom>
          <a:noFill/>
        </p:spPr>
        <p:txBody>
          <a:bodyPr wrap="square" rtlCol="0">
            <a:spAutoFit/>
          </a:bodyPr>
          <a:lstStyle/>
          <a:p>
            <a:pPr marL="285750" indent="-285750">
              <a:buFont typeface="Arial" pitchFamily="34" charset="0"/>
              <a:buChar char="•"/>
            </a:pPr>
            <a:r>
              <a:rPr lang="ru-RU" sz="2000" dirty="0" smtClean="0">
                <a:latin typeface="Times New Roman" pitchFamily="18" charset="0"/>
                <a:cs typeface="Times New Roman" pitchFamily="18" charset="0"/>
              </a:rPr>
              <a:t>Формально-стилистический</a:t>
            </a:r>
            <a:r>
              <a:rPr lang="en-US" sz="2000"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метод</a:t>
            </a:r>
          </a:p>
          <a:p>
            <a:pPr marL="285750" indent="-285750">
              <a:buFont typeface="Arial" pitchFamily="34" charset="0"/>
              <a:buChar char="•"/>
            </a:pPr>
            <a:endParaRPr lang="ru-RU" sz="2000" dirty="0" smtClean="0">
              <a:latin typeface="Times New Roman" pitchFamily="18" charset="0"/>
              <a:cs typeface="Times New Roman" pitchFamily="18" charset="0"/>
            </a:endParaRPr>
          </a:p>
          <a:p>
            <a:pPr marL="285750" indent="-285750">
              <a:buFont typeface="Arial" pitchFamily="34" charset="0"/>
              <a:buChar char="•"/>
            </a:pPr>
            <a:endParaRPr lang="ru-RU" sz="2000" dirty="0">
              <a:latin typeface="Times New Roman" pitchFamily="18" charset="0"/>
              <a:cs typeface="Times New Roman" pitchFamily="18" charset="0"/>
            </a:endParaRPr>
          </a:p>
          <a:p>
            <a:pPr marL="285750" indent="-285750">
              <a:buFont typeface="Arial" pitchFamily="34" charset="0"/>
              <a:buChar char="•"/>
            </a:pPr>
            <a:r>
              <a:rPr lang="ru-RU" sz="2000" dirty="0" smtClean="0">
                <a:latin typeface="Times New Roman" pitchFamily="18" charset="0"/>
                <a:cs typeface="Times New Roman" pitchFamily="18" charset="0"/>
              </a:rPr>
              <a:t>Иконографический и </a:t>
            </a:r>
            <a:r>
              <a:rPr lang="ru-RU" sz="2000" dirty="0" err="1" smtClean="0">
                <a:latin typeface="Times New Roman" pitchFamily="18" charset="0"/>
                <a:cs typeface="Times New Roman" pitchFamily="18" charset="0"/>
              </a:rPr>
              <a:t>иконологические</a:t>
            </a:r>
            <a:r>
              <a:rPr lang="ru-RU" sz="2000" dirty="0" smtClean="0">
                <a:latin typeface="Times New Roman" pitchFamily="18" charset="0"/>
                <a:cs typeface="Times New Roman" pitchFamily="18" charset="0"/>
              </a:rPr>
              <a:t> методы</a:t>
            </a:r>
          </a:p>
          <a:p>
            <a:pPr marL="285750" indent="-285750">
              <a:buFont typeface="Arial" pitchFamily="34" charset="0"/>
              <a:buChar char="•"/>
            </a:pPr>
            <a:endParaRPr lang="ru-RU" sz="2000" dirty="0" smtClean="0">
              <a:latin typeface="Times New Roman" pitchFamily="18" charset="0"/>
              <a:cs typeface="Times New Roman" pitchFamily="18" charset="0"/>
            </a:endParaRPr>
          </a:p>
          <a:p>
            <a:pPr marL="285750" indent="-285750">
              <a:buFont typeface="Arial" pitchFamily="34" charset="0"/>
              <a:buChar char="•"/>
            </a:pPr>
            <a:endParaRPr lang="ru-RU" sz="2000" dirty="0" smtClean="0">
              <a:latin typeface="Times New Roman" pitchFamily="18" charset="0"/>
              <a:cs typeface="Times New Roman" pitchFamily="18" charset="0"/>
            </a:endParaRPr>
          </a:p>
          <a:p>
            <a:pPr marL="285750" indent="-285750">
              <a:buFont typeface="Arial" pitchFamily="34" charset="0"/>
              <a:buChar char="•"/>
            </a:pPr>
            <a:r>
              <a:rPr lang="ru-RU" sz="2000" dirty="0" smtClean="0">
                <a:latin typeface="Times New Roman" pitchFamily="18" charset="0"/>
                <a:cs typeface="Times New Roman" pitchFamily="18" charset="0"/>
              </a:rPr>
              <a:t>Структурализм, постструктурализм и пост модернизм</a:t>
            </a:r>
          </a:p>
          <a:p>
            <a:pPr marL="285750" indent="-285750">
              <a:buFont typeface="Arial" pitchFamily="34" charset="0"/>
              <a:buChar char="•"/>
            </a:pPr>
            <a:endParaRPr lang="ru-RU" sz="2000" dirty="0" smtClean="0">
              <a:latin typeface="Times New Roman" pitchFamily="18" charset="0"/>
              <a:cs typeface="Times New Roman" pitchFamily="18" charset="0"/>
            </a:endParaRPr>
          </a:p>
          <a:p>
            <a:pPr marL="285750" indent="-285750">
              <a:buFont typeface="Arial" pitchFamily="34" charset="0"/>
              <a:buChar char="•"/>
            </a:pPr>
            <a:endParaRPr lang="ru-RU" sz="2000" dirty="0">
              <a:latin typeface="Times New Roman" pitchFamily="18" charset="0"/>
              <a:cs typeface="Times New Roman" pitchFamily="18" charset="0"/>
            </a:endParaRPr>
          </a:p>
          <a:p>
            <a:pPr marL="285750" indent="-285750">
              <a:buFont typeface="Arial" pitchFamily="34" charset="0"/>
              <a:buChar char="•"/>
            </a:pPr>
            <a:r>
              <a:rPr lang="ru-RU" sz="2000" dirty="0" smtClean="0">
                <a:latin typeface="Times New Roman" pitchFamily="18" charset="0"/>
                <a:cs typeface="Times New Roman" pitchFamily="18" charset="0"/>
              </a:rPr>
              <a:t>Историко-биографический метод</a:t>
            </a:r>
          </a:p>
          <a:p>
            <a:pPr marL="285750" indent="-285750">
              <a:buFont typeface="Arial" pitchFamily="34" charset="0"/>
              <a:buChar char="•"/>
            </a:pPr>
            <a:endParaRPr lang="ru-RU" sz="2000" dirty="0" smtClean="0">
              <a:latin typeface="Times New Roman" pitchFamily="18" charset="0"/>
              <a:cs typeface="Times New Roman" pitchFamily="18" charset="0"/>
            </a:endParaRPr>
          </a:p>
          <a:p>
            <a:pPr marL="285750" indent="-285750">
              <a:buFont typeface="Arial" pitchFamily="34" charset="0"/>
              <a:buChar char="•"/>
            </a:pPr>
            <a:endParaRPr lang="ru-RU" sz="2000" dirty="0">
              <a:latin typeface="Times New Roman" pitchFamily="18" charset="0"/>
              <a:cs typeface="Times New Roman" pitchFamily="18" charset="0"/>
            </a:endParaRPr>
          </a:p>
          <a:p>
            <a:pPr marL="285750" indent="-285750">
              <a:buFont typeface="Arial" pitchFamily="34" charset="0"/>
              <a:buChar char="•"/>
            </a:pPr>
            <a:r>
              <a:rPr lang="ru-RU" sz="2000" dirty="0" smtClean="0">
                <a:latin typeface="Times New Roman" pitchFamily="18" charset="0"/>
                <a:cs typeface="Times New Roman" pitchFamily="18" charset="0"/>
              </a:rPr>
              <a:t>Социальный метод </a:t>
            </a:r>
            <a:r>
              <a:rPr lang="en-US" sz="2000" dirty="0" smtClean="0">
                <a:latin typeface="Times New Roman" pitchFamily="18" charset="0"/>
                <a:cs typeface="Times New Roman" pitchFamily="18" charset="0"/>
              </a:rPr>
              <a:t>(Social history of art)</a:t>
            </a:r>
            <a:endParaRPr lang="ru-RU" sz="2000" dirty="0" smtClean="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88224" y="1382936"/>
            <a:ext cx="2217688" cy="2217688"/>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80112" y="4121879"/>
            <a:ext cx="3406016" cy="1591062"/>
          </a:xfrm>
          <a:prstGeom prst="rect">
            <a:avLst/>
          </a:prstGeom>
        </p:spPr>
      </p:pic>
    </p:spTree>
    <p:extLst>
      <p:ext uri="{BB962C8B-B14F-4D97-AF65-F5344CB8AC3E}">
        <p14:creationId xmlns:p14="http://schemas.microsoft.com/office/powerpoint/2010/main" xmlns="" val="1415963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6173936"/>
            <a:ext cx="4752528" cy="710952"/>
          </a:xfrm>
        </p:spPr>
        <p:txBody>
          <a:bodyPr>
            <a:noAutofit/>
          </a:bodyPr>
          <a:lstStyle/>
          <a:p>
            <a:r>
              <a:rPr lang="ru-RU" sz="1600" dirty="0">
                <a:latin typeface="Times New Roman" pitchFamily="18" charset="0"/>
                <a:cs typeface="Times New Roman" pitchFamily="18" charset="0"/>
              </a:rPr>
              <a:t>Антонио да </a:t>
            </a:r>
            <a:r>
              <a:rPr lang="ru-RU" sz="1600" dirty="0" err="1" smtClean="0">
                <a:latin typeface="Times New Roman" pitchFamily="18" charset="0"/>
                <a:cs typeface="Times New Roman" pitchFamily="18" charset="0"/>
              </a:rPr>
              <a:t>Корреджо</a:t>
            </a:r>
            <a:r>
              <a:rPr lang="ru-RU" sz="1600" dirty="0" smtClean="0">
                <a:latin typeface="Times New Roman" pitchFamily="18" charset="0"/>
                <a:cs typeface="Times New Roman" pitchFamily="18" charset="0"/>
              </a:rPr>
              <a:t>. «Воспитание Амура».</a:t>
            </a:r>
            <a:br>
              <a:rPr lang="ru-RU" sz="1600" dirty="0" smtClean="0">
                <a:latin typeface="Times New Roman" pitchFamily="18" charset="0"/>
                <a:cs typeface="Times New Roman" pitchFamily="18" charset="0"/>
              </a:rPr>
            </a:br>
            <a:r>
              <a:rPr lang="ru-RU" sz="1600" dirty="0" err="1" smtClean="0">
                <a:latin typeface="Times New Roman" pitchFamily="18" charset="0"/>
                <a:cs typeface="Times New Roman" pitchFamily="18" charset="0"/>
              </a:rPr>
              <a:t>ок</a:t>
            </a:r>
            <a:r>
              <a:rPr lang="ru-RU" sz="1600" dirty="0" smtClean="0">
                <a:latin typeface="Times New Roman" pitchFamily="18" charset="0"/>
                <a:cs typeface="Times New Roman" pitchFamily="18" charset="0"/>
              </a:rPr>
              <a:t>. 1528 г. </a:t>
            </a:r>
            <a:endParaRPr lang="ru-RU" sz="1600" dirty="0">
              <a:latin typeface="Times New Roman" pitchFamily="18" charset="0"/>
              <a:cs typeface="Times New Roman"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87824" y="188640"/>
            <a:ext cx="3462280" cy="6047650"/>
          </a:xfrm>
          <a:prstGeom prst="rect">
            <a:avLst/>
          </a:prstGeom>
        </p:spPr>
      </p:pic>
    </p:spTree>
    <p:extLst>
      <p:ext uri="{BB962C8B-B14F-4D97-AF65-F5344CB8AC3E}">
        <p14:creationId xmlns:p14="http://schemas.microsoft.com/office/powerpoint/2010/main" xmlns="" val="671909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2577" y="-29072"/>
            <a:ext cx="10690499" cy="7130480"/>
          </a:xfrm>
          <a:prstGeom prst="rect">
            <a:avLst/>
          </a:prstGeom>
        </p:spPr>
      </p:pic>
      <p:sp>
        <p:nvSpPr>
          <p:cNvPr id="2" name="Заголовок 1"/>
          <p:cNvSpPr>
            <a:spLocks noGrp="1"/>
          </p:cNvSpPr>
          <p:nvPr>
            <p:ph type="title"/>
          </p:nvPr>
        </p:nvSpPr>
        <p:spPr>
          <a:xfrm>
            <a:off x="539552" y="620688"/>
            <a:ext cx="8229600" cy="1143000"/>
          </a:xfrm>
        </p:spPr>
        <p:txBody>
          <a:bodyPr>
            <a:noAutofit/>
          </a:bodyPr>
          <a:lstStyle/>
          <a:p>
            <a:r>
              <a:rPr lang="ru-RU" sz="8800" dirty="0" smtClean="0">
                <a:solidFill>
                  <a:schemeClr val="tx2">
                    <a:lumMod val="50000"/>
                  </a:schemeClr>
                </a:solidFill>
                <a:latin typeface="Times New Roman" pitchFamily="18" charset="0"/>
                <a:cs typeface="Times New Roman" pitchFamily="18" charset="0"/>
              </a:rPr>
              <a:t>Архитектура</a:t>
            </a:r>
            <a:endParaRPr lang="ru-RU" sz="8800" dirty="0">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540916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60648"/>
            <a:ext cx="8229600" cy="6480720"/>
          </a:xfrm>
        </p:spPr>
        <p:txBody>
          <a:bodyPr>
            <a:normAutofit/>
          </a:bodyPr>
          <a:lstStyle/>
          <a:p>
            <a:pPr marL="0" indent="0">
              <a:buNone/>
            </a:pPr>
            <a:endParaRPr lang="ru-RU" sz="2000" dirty="0" smtClean="0">
              <a:latin typeface="Times New Roman" pitchFamily="18" charset="0"/>
              <a:cs typeface="Times New Roman" pitchFamily="18" charset="0"/>
            </a:endParaRPr>
          </a:p>
          <a:p>
            <a:pPr marL="0" indent="0">
              <a:buNone/>
            </a:pPr>
            <a:r>
              <a:rPr lang="ru-RU" sz="2000" dirty="0" smtClean="0">
                <a:latin typeface="Times New Roman" pitchFamily="18" charset="0"/>
                <a:cs typeface="Times New Roman" pitchFamily="18" charset="0"/>
              </a:rPr>
              <a:t>Архитектура </a:t>
            </a:r>
            <a:r>
              <a:rPr lang="ru-RU" sz="2000" dirty="0">
                <a:latin typeface="Times New Roman" pitchFamily="18" charset="0"/>
                <a:cs typeface="Times New Roman" pitchFamily="18" charset="0"/>
              </a:rPr>
              <a:t>– искусство не изобразительное, а созидательное. Оно не изображает предметы, а создаёт их</a:t>
            </a:r>
            <a:r>
              <a:rPr lang="ru-RU" sz="2000" dirty="0" smtClean="0">
                <a:latin typeface="Times New Roman" pitchFamily="18" charset="0"/>
                <a:cs typeface="Times New Roman" pitchFamily="18" charset="0"/>
              </a:rPr>
              <a:t>.  </a:t>
            </a:r>
          </a:p>
          <a:p>
            <a:pPr marL="0" indent="0" algn="r">
              <a:buNone/>
            </a:pP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                                                                                            Андрей Буров         </a:t>
            </a:r>
          </a:p>
          <a:p>
            <a:pPr marL="0" indent="0" algn="r">
              <a:buNone/>
            </a:pP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советский архитектор, инженер-изобретатель</a:t>
            </a:r>
            <a:r>
              <a:rPr lang="ru-RU" sz="1600" dirty="0" smtClean="0">
                <a:latin typeface="Times New Roman" pitchFamily="18" charset="0"/>
                <a:cs typeface="Times New Roman" pitchFamily="18" charset="0"/>
              </a:rPr>
              <a:t>)</a:t>
            </a:r>
          </a:p>
          <a:p>
            <a:pPr marL="0" indent="0">
              <a:buNone/>
            </a:pPr>
            <a:r>
              <a:rPr lang="ru-RU" sz="2000" dirty="0" smtClean="0">
                <a:latin typeface="Times New Roman" pitchFamily="18" charset="0"/>
                <a:cs typeface="Times New Roman" pitchFamily="18" charset="0"/>
              </a:rPr>
              <a:t>Подобно  </a:t>
            </a:r>
            <a:r>
              <a:rPr lang="ru-RU" sz="2000" dirty="0">
                <a:latin typeface="Times New Roman" pitchFamily="18" charset="0"/>
                <a:cs typeface="Times New Roman" pitchFamily="18" charset="0"/>
              </a:rPr>
              <a:t>живописи  и  скульптуре, </a:t>
            </a:r>
            <a:r>
              <a:rPr lang="ru-RU" sz="2000" dirty="0" smtClean="0">
                <a:latin typeface="Times New Roman" pitchFamily="18" charset="0"/>
                <a:cs typeface="Times New Roman" pitchFamily="18" charset="0"/>
              </a:rPr>
              <a:t>архитектура </a:t>
            </a:r>
            <a:r>
              <a:rPr lang="ru-RU" sz="2000" dirty="0">
                <a:latin typeface="Times New Roman" pitchFamily="18" charset="0"/>
                <a:cs typeface="Times New Roman" pitchFamily="18" charset="0"/>
              </a:rPr>
              <a:t>связана  </a:t>
            </a:r>
            <a:r>
              <a:rPr lang="ru-RU" sz="2000" dirty="0" smtClean="0">
                <a:latin typeface="Times New Roman" pitchFamily="18" charset="0"/>
                <a:cs typeface="Times New Roman" pitchFamily="18" charset="0"/>
              </a:rPr>
              <a:t>с  "натурой", </a:t>
            </a:r>
            <a:r>
              <a:rPr lang="ru-RU" sz="2000" dirty="0">
                <a:latin typeface="Times New Roman" pitchFamily="18" charset="0"/>
                <a:cs typeface="Times New Roman" pitchFamily="18" charset="0"/>
              </a:rPr>
              <a:t>но ее  изобразительная тенденция  </a:t>
            </a:r>
            <a:r>
              <a:rPr lang="ru-RU" sz="2000" dirty="0" smtClean="0">
                <a:latin typeface="Times New Roman" pitchFamily="18" charset="0"/>
                <a:cs typeface="Times New Roman" pitchFamily="18" charset="0"/>
              </a:rPr>
              <a:t>отличается  от  </a:t>
            </a:r>
            <a:r>
              <a:rPr lang="ru-RU" sz="2000" dirty="0">
                <a:latin typeface="Times New Roman" pitchFamily="18" charset="0"/>
                <a:cs typeface="Times New Roman" pitchFamily="18" charset="0"/>
              </a:rPr>
              <a:t>принципов изображения в живописи и  скульптуре: "...она имеет не </a:t>
            </a:r>
            <a:r>
              <a:rPr lang="ru-RU" sz="2000" dirty="0" smtClean="0">
                <a:latin typeface="Times New Roman" pitchFamily="18" charset="0"/>
                <a:cs typeface="Times New Roman" pitchFamily="18" charset="0"/>
              </a:rPr>
              <a:t>столько "</a:t>
            </a:r>
            <a:r>
              <a:rPr lang="ru-RU" sz="2000" dirty="0">
                <a:latin typeface="Times New Roman" pitchFamily="18" charset="0"/>
                <a:cs typeface="Times New Roman" pitchFamily="18" charset="0"/>
              </a:rPr>
              <a:t>портретный", сколько  обобщенно-символический </a:t>
            </a:r>
            <a:r>
              <a:rPr lang="ru-RU" sz="2000" dirty="0" smtClean="0">
                <a:latin typeface="Times New Roman" pitchFamily="18" charset="0"/>
                <a:cs typeface="Times New Roman" pitchFamily="18" charset="0"/>
              </a:rPr>
              <a:t>характер. </a:t>
            </a:r>
          </a:p>
          <a:p>
            <a:pPr marL="0" indent="0">
              <a:buNone/>
            </a:pPr>
            <a:endParaRPr lang="ru-RU" sz="2000" dirty="0">
              <a:latin typeface="Times New Roman" pitchFamily="18" charset="0"/>
              <a:cs typeface="Times New Roman" pitchFamily="18" charset="0"/>
            </a:endParaRPr>
          </a:p>
          <a:p>
            <a:pPr marL="0" indent="0">
              <a:buNone/>
            </a:pPr>
            <a:endParaRPr lang="ru-RU" sz="2000" dirty="0" smtClean="0">
              <a:latin typeface="Times New Roman" pitchFamily="18" charset="0"/>
              <a:cs typeface="Times New Roman" pitchFamily="18" charset="0"/>
            </a:endParaRPr>
          </a:p>
          <a:p>
            <a:pPr marL="0" indent="0">
              <a:buNone/>
            </a:pPr>
            <a:endParaRPr lang="ru-RU" sz="2000" dirty="0" smtClean="0">
              <a:latin typeface="Times New Roman" pitchFamily="18" charset="0"/>
              <a:cs typeface="Times New Roman" pitchFamily="18" charset="0"/>
            </a:endParaRPr>
          </a:p>
          <a:p>
            <a:pPr marL="0" indent="0">
              <a:buNone/>
            </a:pPr>
            <a:endParaRPr lang="ru-RU" sz="2000" dirty="0">
              <a:latin typeface="Times New Roman" pitchFamily="18" charset="0"/>
              <a:cs typeface="Times New Roman" pitchFamily="18" charset="0"/>
            </a:endParaRPr>
          </a:p>
          <a:p>
            <a:pPr marL="0" indent="0">
              <a:buNone/>
            </a:pPr>
            <a:endParaRPr lang="ru-RU" sz="2000" dirty="0" smtClean="0">
              <a:latin typeface="Times New Roman" pitchFamily="18" charset="0"/>
              <a:cs typeface="Times New Roman" pitchFamily="18" charset="0"/>
            </a:endParaRPr>
          </a:p>
          <a:p>
            <a:pPr marL="0" indent="0">
              <a:buNone/>
            </a:pPr>
            <a:endParaRPr lang="ru-RU" sz="2000" dirty="0">
              <a:latin typeface="Times New Roman" pitchFamily="18" charset="0"/>
              <a:cs typeface="Times New Roman" pitchFamily="18" charset="0"/>
            </a:endParaRPr>
          </a:p>
          <a:p>
            <a:pPr marL="0" indent="0">
              <a:buNone/>
            </a:pPr>
            <a:r>
              <a:rPr lang="ru-RU" sz="2000" dirty="0" smtClean="0">
                <a:latin typeface="Times New Roman" pitchFamily="18" charset="0"/>
                <a:cs typeface="Times New Roman" pitchFamily="18" charset="0"/>
              </a:rPr>
              <a:t>                          </a:t>
            </a:r>
          </a:p>
          <a:p>
            <a:pPr marL="0" indent="0">
              <a:buNone/>
            </a:pPr>
            <a:endParaRPr lang="ru-RU" sz="2000" u="sng" dirty="0" smtClean="0">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63688" y="3429000"/>
            <a:ext cx="5904656" cy="2813938"/>
          </a:xfrm>
          <a:prstGeom prst="rect">
            <a:avLst/>
          </a:prstGeom>
        </p:spPr>
      </p:pic>
      <p:sp>
        <p:nvSpPr>
          <p:cNvPr id="4" name="TextBox 3"/>
          <p:cNvSpPr txBox="1"/>
          <p:nvPr/>
        </p:nvSpPr>
        <p:spPr>
          <a:xfrm>
            <a:off x="2915816" y="6310669"/>
            <a:ext cx="3817263"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Дж. Б. </a:t>
            </a:r>
            <a:r>
              <a:rPr lang="ru-RU" sz="1600" dirty="0" err="1" smtClean="0">
                <a:latin typeface="Times New Roman" pitchFamily="18" charset="0"/>
                <a:cs typeface="Times New Roman" pitchFamily="18" charset="0"/>
              </a:rPr>
              <a:t>Пиранези</a:t>
            </a:r>
            <a:r>
              <a:rPr lang="ru-RU" sz="1600" dirty="0" smtClean="0">
                <a:latin typeface="Times New Roman" pitchFamily="18" charset="0"/>
                <a:cs typeface="Times New Roman" pitchFamily="18" charset="0"/>
              </a:rPr>
              <a:t>. Вид на Пантеон. 1756 г.</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1843054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276872"/>
            <a:ext cx="3744416" cy="2645858"/>
          </a:xfrm>
          <a:solidFill>
            <a:schemeClr val="accent1">
              <a:lumMod val="40000"/>
              <a:lumOff val="60000"/>
            </a:schemeClr>
          </a:solidFill>
          <a:ln>
            <a:solidFill>
              <a:schemeClr val="tx1"/>
            </a:solidFill>
          </a:ln>
        </p:spPr>
        <p:txBody>
          <a:bodyPr>
            <a:normAutofit/>
          </a:bodyPr>
          <a:lstStyle/>
          <a:p>
            <a:r>
              <a:rPr lang="ru-RU" dirty="0" smtClean="0">
                <a:latin typeface="Times New Roman" pitchFamily="18" charset="0"/>
                <a:cs typeface="Times New Roman" pitchFamily="18" charset="0"/>
              </a:rPr>
              <a:t>Виды архитектуры</a:t>
            </a:r>
            <a:r>
              <a:rPr lang="ru-RU" dirty="0" smtClean="0"/>
              <a:t/>
            </a:r>
            <a:br>
              <a:rPr lang="ru-RU" dirty="0" smtClean="0"/>
            </a:br>
            <a:endParaRPr lang="ru-RU" dirty="0"/>
          </a:p>
        </p:txBody>
      </p:sp>
      <p:sp>
        <p:nvSpPr>
          <p:cNvPr id="3" name="TextBox 2"/>
          <p:cNvSpPr txBox="1"/>
          <p:nvPr/>
        </p:nvSpPr>
        <p:spPr>
          <a:xfrm>
            <a:off x="4275336" y="692696"/>
            <a:ext cx="4464496" cy="2031325"/>
          </a:xfrm>
          <a:prstGeom prst="rect">
            <a:avLst/>
          </a:prstGeom>
          <a:noFill/>
          <a:ln>
            <a:solidFill>
              <a:schemeClr val="tx1"/>
            </a:solidFill>
          </a:ln>
        </p:spPr>
        <p:txBody>
          <a:bodyPr wrap="square" rtlCol="0">
            <a:spAutoFit/>
          </a:bodyPr>
          <a:lstStyle/>
          <a:p>
            <a:pPr algn="ctr"/>
            <a:r>
              <a:rPr lang="ru-RU" b="1" dirty="0" smtClean="0">
                <a:latin typeface="Times New Roman" pitchFamily="18" charset="0"/>
                <a:cs typeface="Times New Roman" pitchFamily="18" charset="0"/>
              </a:rPr>
              <a:t>    Архитектуры объемных сооружений</a:t>
            </a:r>
          </a:p>
          <a:p>
            <a:pPr marL="285750" indent="-285750">
              <a:buFont typeface="Arial" pitchFamily="34" charset="0"/>
              <a:buChar char="•"/>
            </a:pPr>
            <a:r>
              <a:rPr lang="ru-RU" dirty="0" smtClean="0">
                <a:latin typeface="Times New Roman" pitchFamily="18" charset="0"/>
                <a:cs typeface="Times New Roman" pitchFamily="18" charset="0"/>
              </a:rPr>
              <a:t>Жилые дома</a:t>
            </a:r>
          </a:p>
          <a:p>
            <a:pPr marL="285750" indent="-285750">
              <a:buFont typeface="Arial" pitchFamily="34" charset="0"/>
              <a:buChar char="•"/>
            </a:pPr>
            <a:r>
              <a:rPr lang="ru-RU" dirty="0" smtClean="0">
                <a:latin typeface="Times New Roman" pitchFamily="18" charset="0"/>
                <a:cs typeface="Times New Roman" pitchFamily="18" charset="0"/>
              </a:rPr>
              <a:t>Общественные здания</a:t>
            </a:r>
          </a:p>
          <a:p>
            <a:pPr marL="285750" indent="-285750">
              <a:buFont typeface="Arial" pitchFamily="34" charset="0"/>
              <a:buChar char="•"/>
            </a:pPr>
            <a:r>
              <a:rPr lang="ru-RU" dirty="0" smtClean="0">
                <a:latin typeface="Times New Roman" pitchFamily="18" charset="0"/>
                <a:cs typeface="Times New Roman" pitchFamily="18" charset="0"/>
              </a:rPr>
              <a:t>Промышленные сооружения</a:t>
            </a:r>
          </a:p>
          <a:p>
            <a:pPr marL="285750" indent="-285750">
              <a:buFont typeface="Arial" pitchFamily="34" charset="0"/>
              <a:buChar char="•"/>
            </a:pPr>
            <a:r>
              <a:rPr lang="ru-RU" dirty="0" smtClean="0">
                <a:latin typeface="Times New Roman" pitchFamily="18" charset="0"/>
                <a:cs typeface="Times New Roman" pitchFamily="18" charset="0"/>
              </a:rPr>
              <a:t>Культовые постройки</a:t>
            </a:r>
          </a:p>
          <a:p>
            <a:pPr marL="285750" indent="-285750">
              <a:buFont typeface="Arial" pitchFamily="34" charset="0"/>
              <a:buChar char="•"/>
            </a:pPr>
            <a:r>
              <a:rPr lang="ru-RU" dirty="0" smtClean="0">
                <a:latin typeface="Times New Roman" pitchFamily="18" charset="0"/>
                <a:cs typeface="Times New Roman" pitchFamily="18" charset="0"/>
              </a:rPr>
              <a:t>Крепостные постройки</a:t>
            </a:r>
          </a:p>
          <a:p>
            <a:pPr marL="285750" indent="-285750">
              <a:buFont typeface="Arial" pitchFamily="34" charset="0"/>
              <a:buChar char="•"/>
            </a:pPr>
            <a:endParaRPr lang="ru-RU" dirty="0">
              <a:latin typeface="Times New Roman" pitchFamily="18" charset="0"/>
              <a:cs typeface="Times New Roman" pitchFamily="18" charset="0"/>
            </a:endParaRPr>
          </a:p>
        </p:txBody>
      </p:sp>
      <p:sp>
        <p:nvSpPr>
          <p:cNvPr id="4" name="TextBox 3"/>
          <p:cNvSpPr txBox="1"/>
          <p:nvPr/>
        </p:nvSpPr>
        <p:spPr>
          <a:xfrm>
            <a:off x="4267200" y="3140968"/>
            <a:ext cx="4464496" cy="2031325"/>
          </a:xfrm>
          <a:prstGeom prst="rect">
            <a:avLst/>
          </a:prstGeom>
          <a:noFill/>
          <a:ln>
            <a:solidFill>
              <a:schemeClr val="tx1"/>
            </a:solidFill>
          </a:ln>
        </p:spPr>
        <p:txBody>
          <a:bodyPr wrap="square" rtlCol="0">
            <a:spAutoFit/>
          </a:bodyPr>
          <a:lstStyle/>
          <a:p>
            <a:pPr algn="ctr"/>
            <a:r>
              <a:rPr lang="ru-RU" b="1" dirty="0" smtClean="0">
                <a:latin typeface="Times New Roman" pitchFamily="18" charset="0"/>
                <a:cs typeface="Times New Roman" pitchFamily="18" charset="0"/>
              </a:rPr>
              <a:t>     Ландшафтная архитектура</a:t>
            </a:r>
          </a:p>
          <a:p>
            <a:pPr algn="ctr"/>
            <a:r>
              <a:rPr lang="ru-RU" dirty="0" smtClean="0">
                <a:latin typeface="Times New Roman" pitchFamily="18" charset="0"/>
                <a:cs typeface="Times New Roman" pitchFamily="18" charset="0"/>
              </a:rPr>
              <a:t>(Скверы, бульвары, парки с малой архитектурой)</a:t>
            </a:r>
          </a:p>
          <a:p>
            <a:pPr marL="285750" indent="-285750">
              <a:buFont typeface="Arial" pitchFamily="34" charset="0"/>
              <a:buChar char="•"/>
            </a:pPr>
            <a:r>
              <a:rPr lang="ru-RU" dirty="0" smtClean="0">
                <a:latin typeface="Times New Roman" pitchFamily="18" charset="0"/>
                <a:cs typeface="Times New Roman" pitchFamily="18" charset="0"/>
              </a:rPr>
              <a:t>Беседки</a:t>
            </a:r>
          </a:p>
          <a:p>
            <a:pPr marL="285750" indent="-285750">
              <a:buFont typeface="Arial" pitchFamily="34" charset="0"/>
              <a:buChar char="•"/>
            </a:pPr>
            <a:r>
              <a:rPr lang="ru-RU" dirty="0" smtClean="0">
                <a:latin typeface="Times New Roman" pitchFamily="18" charset="0"/>
                <a:cs typeface="Times New Roman" pitchFamily="18" charset="0"/>
              </a:rPr>
              <a:t>Фонтаны</a:t>
            </a:r>
          </a:p>
          <a:p>
            <a:pPr marL="285750" indent="-285750">
              <a:buFont typeface="Arial" pitchFamily="34" charset="0"/>
              <a:buChar char="•"/>
            </a:pPr>
            <a:r>
              <a:rPr lang="ru-RU" dirty="0" smtClean="0">
                <a:latin typeface="Times New Roman" pitchFamily="18" charset="0"/>
                <a:cs typeface="Times New Roman" pitchFamily="18" charset="0"/>
              </a:rPr>
              <a:t>Мостики</a:t>
            </a:r>
          </a:p>
          <a:p>
            <a:pPr marL="285750" indent="-285750">
              <a:buFont typeface="Arial" pitchFamily="34" charset="0"/>
              <a:buChar char="•"/>
            </a:pPr>
            <a:r>
              <a:rPr lang="ru-RU" dirty="0" smtClean="0">
                <a:latin typeface="Times New Roman" pitchFamily="18" charset="0"/>
                <a:cs typeface="Times New Roman" pitchFamily="18" charset="0"/>
              </a:rPr>
              <a:t>Лестницы</a:t>
            </a:r>
            <a:endParaRPr lang="ru-RU" dirty="0">
              <a:latin typeface="Times New Roman" pitchFamily="18" charset="0"/>
              <a:cs typeface="Times New Roman" pitchFamily="18" charset="0"/>
            </a:endParaRPr>
          </a:p>
        </p:txBody>
      </p:sp>
      <p:sp>
        <p:nvSpPr>
          <p:cNvPr id="5" name="TextBox 4"/>
          <p:cNvSpPr txBox="1"/>
          <p:nvPr/>
        </p:nvSpPr>
        <p:spPr>
          <a:xfrm>
            <a:off x="4284092" y="5661248"/>
            <a:ext cx="4464496" cy="646331"/>
          </a:xfrm>
          <a:prstGeom prst="rect">
            <a:avLst/>
          </a:prstGeom>
          <a:noFill/>
          <a:ln>
            <a:solidFill>
              <a:schemeClr val="tx1"/>
            </a:solidFill>
          </a:ln>
        </p:spPr>
        <p:txBody>
          <a:bodyPr wrap="square" rtlCol="0">
            <a:spAutoFit/>
          </a:bodyPr>
          <a:lstStyle/>
          <a:p>
            <a:pPr algn="ctr"/>
            <a:r>
              <a:rPr lang="ru-RU" b="1" dirty="0" smtClean="0">
                <a:latin typeface="Times New Roman" pitchFamily="18" charset="0"/>
                <a:cs typeface="Times New Roman" pitchFamily="18" charset="0"/>
              </a:rPr>
              <a:t>Градостроительство</a:t>
            </a:r>
          </a:p>
          <a:p>
            <a:pPr algn="ctr"/>
            <a:endParaRPr lang="ru-RU" b="1" dirty="0">
              <a:latin typeface="Times New Roman" pitchFamily="18" charset="0"/>
              <a:cs typeface="Times New Roman" pitchFamily="18" charset="0"/>
            </a:endParaRPr>
          </a:p>
        </p:txBody>
      </p:sp>
      <p:cxnSp>
        <p:nvCxnSpPr>
          <p:cNvPr id="11" name="Прямая соединительная линия 10"/>
          <p:cNvCxnSpPr/>
          <p:nvPr/>
        </p:nvCxnSpPr>
        <p:spPr>
          <a:xfrm>
            <a:off x="3851920" y="1556792"/>
            <a:ext cx="0" cy="4427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3851920" y="1556792"/>
            <a:ext cx="41096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3851920" y="3842610"/>
            <a:ext cx="4152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endCxn id="5" idx="1"/>
          </p:cNvCxnSpPr>
          <p:nvPr/>
        </p:nvCxnSpPr>
        <p:spPr>
          <a:xfrm>
            <a:off x="3851920" y="5984414"/>
            <a:ext cx="43217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 name="Рисунок 2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23528" y="5093141"/>
            <a:ext cx="3096344" cy="1599778"/>
          </a:xfrm>
          <a:prstGeom prst="rect">
            <a:avLst/>
          </a:prstGeom>
        </p:spPr>
      </p:pic>
      <p:pic>
        <p:nvPicPr>
          <p:cNvPr id="24" name="Рисунок 2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227358"/>
            <a:ext cx="2016224" cy="1859157"/>
          </a:xfrm>
          <a:prstGeom prst="rect">
            <a:avLst/>
          </a:prstGeom>
        </p:spPr>
      </p:pic>
    </p:spTree>
    <p:extLst>
      <p:ext uri="{BB962C8B-B14F-4D97-AF65-F5344CB8AC3E}">
        <p14:creationId xmlns:p14="http://schemas.microsoft.com/office/powerpoint/2010/main" xmlns="" val="1267285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980728"/>
            <a:ext cx="8229600" cy="1143000"/>
          </a:xfrm>
        </p:spPr>
        <p:txBody>
          <a:bodyPr>
            <a:normAutofit fontScale="90000"/>
          </a:bodyPr>
          <a:lstStyle/>
          <a:p>
            <a:r>
              <a:rPr lang="ru-RU" sz="3100" u="sng" dirty="0">
                <a:latin typeface="Times New Roman" pitchFamily="18" charset="0"/>
                <a:cs typeface="Times New Roman" pitchFamily="18" charset="0"/>
              </a:rPr>
              <a:t>Архитектура создает пространство.</a:t>
            </a:r>
            <a:br>
              <a:rPr lang="ru-RU" sz="3100" u="sng" dirty="0">
                <a:latin typeface="Times New Roman" pitchFamily="18" charset="0"/>
                <a:cs typeface="Times New Roman" pitchFamily="18" charset="0"/>
              </a:rPr>
            </a:br>
            <a:r>
              <a:rPr lang="ru-RU" sz="3100" u="sng" dirty="0" smtClean="0">
                <a:latin typeface="Times New Roman" pitchFamily="18" charset="0"/>
                <a:cs typeface="Times New Roman" pitchFamily="18" charset="0"/>
              </a:rPr>
              <a:t/>
            </a:r>
            <a:br>
              <a:rPr lang="ru-RU" sz="3100" u="sng" dirty="0" smtClean="0">
                <a:latin typeface="Times New Roman" pitchFamily="18" charset="0"/>
                <a:cs typeface="Times New Roman" pitchFamily="18" charset="0"/>
              </a:rPr>
            </a:br>
            <a:r>
              <a:rPr lang="ru-RU" sz="3100" u="sng" dirty="0" smtClean="0">
                <a:latin typeface="Times New Roman" pitchFamily="18" charset="0"/>
                <a:cs typeface="Times New Roman" pitchFamily="18" charset="0"/>
              </a:rPr>
              <a:t/>
            </a:r>
            <a:br>
              <a:rPr lang="ru-RU" sz="3100" u="sng"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Свойства архитектурного материала</a:t>
            </a:r>
            <a:endParaRPr lang="ru-RU" sz="3600" dirty="0">
              <a:latin typeface="Times New Roman" pitchFamily="18" charset="0"/>
              <a:cs typeface="Times New Roman" pitchFamily="18" charset="0"/>
            </a:endParaRPr>
          </a:p>
        </p:txBody>
      </p:sp>
      <p:sp>
        <p:nvSpPr>
          <p:cNvPr id="3" name="Объект 2"/>
          <p:cNvSpPr>
            <a:spLocks noGrp="1"/>
          </p:cNvSpPr>
          <p:nvPr>
            <p:ph idx="1"/>
          </p:nvPr>
        </p:nvSpPr>
        <p:spPr>
          <a:xfrm>
            <a:off x="457200" y="2996952"/>
            <a:ext cx="8229600" cy="3129211"/>
          </a:xfrm>
        </p:spPr>
        <p:txBody>
          <a:bodyPr>
            <a:normAutofit/>
          </a:bodyPr>
          <a:lstStyle/>
          <a:p>
            <a:r>
              <a:rPr lang="ru-RU" sz="2000" dirty="0" smtClean="0">
                <a:latin typeface="Times New Roman" pitchFamily="18" charset="0"/>
                <a:cs typeface="Times New Roman" pitchFamily="18" charset="0"/>
              </a:rPr>
              <a:t>Протяженность </a:t>
            </a:r>
            <a:r>
              <a:rPr lang="ru-RU" sz="2000" dirty="0">
                <a:latin typeface="Times New Roman" pitchFamily="18" charset="0"/>
                <a:cs typeface="Times New Roman" pitchFamily="18" charset="0"/>
              </a:rPr>
              <a:t>(объем</a:t>
            </a:r>
            <a:r>
              <a:rPr lang="ru-RU" sz="2000" dirty="0" smtClean="0">
                <a:latin typeface="Times New Roman" pitchFamily="18" charset="0"/>
                <a:cs typeface="Times New Roman" pitchFamily="18" charset="0"/>
              </a:rPr>
              <a:t>)</a:t>
            </a:r>
          </a:p>
          <a:p>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Тяжесть</a:t>
            </a:r>
          </a:p>
          <a:p>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Свойства </a:t>
            </a:r>
            <a:r>
              <a:rPr lang="ru-RU" sz="2000" dirty="0">
                <a:latin typeface="Times New Roman" pitchFamily="18" charset="0"/>
                <a:cs typeface="Times New Roman" pitchFamily="18" charset="0"/>
              </a:rPr>
              <a:t>поверхности </a:t>
            </a:r>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79912" y="2852936"/>
            <a:ext cx="4814024" cy="3123995"/>
          </a:xfrm>
          <a:prstGeom prst="rect">
            <a:avLst/>
          </a:prstGeom>
        </p:spPr>
      </p:pic>
      <p:sp>
        <p:nvSpPr>
          <p:cNvPr id="6" name="TextBox 5"/>
          <p:cNvSpPr txBox="1"/>
          <p:nvPr/>
        </p:nvSpPr>
        <p:spPr>
          <a:xfrm>
            <a:off x="4860032" y="6086524"/>
            <a:ext cx="3456384"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Мраморный дворец. Версаль </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4242881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2917" y="0"/>
            <a:ext cx="8229600" cy="4680520"/>
          </a:xfrm>
        </p:spPr>
        <p:txBody>
          <a:bodyPr>
            <a:normAutofit fontScale="25000" lnSpcReduction="20000"/>
          </a:bodyPr>
          <a:lstStyle/>
          <a:p>
            <a:pPr marL="0" indent="0">
              <a:buNone/>
            </a:pPr>
            <a:endParaRPr lang="ru-RU" b="1" dirty="0" smtClean="0"/>
          </a:p>
          <a:p>
            <a:pPr marL="0" indent="0">
              <a:buNone/>
            </a:pPr>
            <a:r>
              <a:rPr lang="ru-RU" sz="7200" dirty="0" smtClean="0">
                <a:latin typeface="Times New Roman" pitchFamily="18" charset="0"/>
                <a:cs typeface="Times New Roman" pitchFamily="18" charset="0"/>
              </a:rPr>
              <a:t>Качества, которыми </a:t>
            </a:r>
            <a:r>
              <a:rPr lang="ru-RU" sz="7200" dirty="0">
                <a:latin typeface="Times New Roman" pitchFamily="18" charset="0"/>
                <a:cs typeface="Times New Roman" pitchFamily="18" charset="0"/>
              </a:rPr>
              <a:t>должен обладать </a:t>
            </a:r>
            <a:r>
              <a:rPr lang="ru-RU" sz="7200" dirty="0" smtClean="0">
                <a:latin typeface="Times New Roman" pitchFamily="18" charset="0"/>
                <a:cs typeface="Times New Roman" pitchFamily="18" charset="0"/>
              </a:rPr>
              <a:t>архитектор, </a:t>
            </a:r>
            <a:r>
              <a:rPr lang="ru-RU" sz="7200" dirty="0">
                <a:latin typeface="Times New Roman" pitchFamily="18" charset="0"/>
                <a:cs typeface="Times New Roman" pitchFamily="18" charset="0"/>
              </a:rPr>
              <a:t>чтобы это была художественная архитектура, а не </a:t>
            </a:r>
            <a:r>
              <a:rPr lang="ru-RU" sz="7200" dirty="0" smtClean="0">
                <a:latin typeface="Times New Roman" pitchFamily="18" charset="0"/>
                <a:cs typeface="Times New Roman" pitchFamily="18" charset="0"/>
              </a:rPr>
              <a:t>строительство: </a:t>
            </a:r>
          </a:p>
          <a:p>
            <a:pPr marL="0" indent="0">
              <a:buNone/>
            </a:pPr>
            <a:r>
              <a:rPr lang="ru-RU" sz="7200" u="sng" dirty="0" smtClean="0">
                <a:latin typeface="Times New Roman" pitchFamily="18" charset="0"/>
                <a:cs typeface="Times New Roman" pitchFamily="18" charset="0"/>
              </a:rPr>
              <a:t>знание </a:t>
            </a:r>
            <a:r>
              <a:rPr lang="ru-RU" sz="7200" u="sng" dirty="0">
                <a:latin typeface="Times New Roman" pitchFamily="18" charset="0"/>
                <a:cs typeface="Times New Roman" pitchFamily="18" charset="0"/>
              </a:rPr>
              <a:t>математики </a:t>
            </a:r>
            <a:r>
              <a:rPr lang="ru-RU" sz="7200" dirty="0">
                <a:latin typeface="Times New Roman" pitchFamily="18" charset="0"/>
                <a:cs typeface="Times New Roman" pitchFamily="18" charset="0"/>
              </a:rPr>
              <a:t>и </a:t>
            </a:r>
            <a:r>
              <a:rPr lang="ru-RU" sz="7200" u="sng" dirty="0">
                <a:latin typeface="Times New Roman" pitchFamily="18" charset="0"/>
                <a:cs typeface="Times New Roman" pitchFamily="18" charset="0"/>
              </a:rPr>
              <a:t>умение рисовать</a:t>
            </a:r>
            <a:r>
              <a:rPr lang="ru-RU" sz="7200" dirty="0">
                <a:latin typeface="Times New Roman" pitchFamily="18" charset="0"/>
                <a:cs typeface="Times New Roman" pitchFamily="18" charset="0"/>
              </a:rPr>
              <a:t>.   </a:t>
            </a:r>
          </a:p>
          <a:p>
            <a:endParaRPr lang="ru-RU" sz="7200" dirty="0" smtClean="0"/>
          </a:p>
          <a:p>
            <a:pPr marL="0" indent="0">
              <a:buNone/>
            </a:pPr>
            <a:r>
              <a:rPr lang="ru-RU" sz="7200" dirty="0" smtClean="0">
                <a:latin typeface="Times New Roman" pitchFamily="18" charset="0"/>
                <a:cs typeface="Times New Roman" pitchFamily="18" charset="0"/>
              </a:rPr>
              <a:t>Архитектура-"духовная </a:t>
            </a:r>
            <a:r>
              <a:rPr lang="ru-RU" sz="7200" dirty="0">
                <a:latin typeface="Times New Roman" pitchFamily="18" charset="0"/>
                <a:cs typeface="Times New Roman" pitchFamily="18" charset="0"/>
              </a:rPr>
              <a:t>деятельность, </a:t>
            </a:r>
            <a:r>
              <a:rPr lang="ru-RU" sz="7200" dirty="0" smtClean="0">
                <a:latin typeface="Times New Roman" pitchFamily="18" charset="0"/>
                <a:cs typeface="Times New Roman" pitchFamily="18" charset="0"/>
              </a:rPr>
              <a:t>бессознательно</a:t>
            </a:r>
          </a:p>
          <a:p>
            <a:pPr marL="0" indent="0">
              <a:buNone/>
            </a:pPr>
            <a:r>
              <a:rPr lang="ru-RU" sz="7200" dirty="0" smtClean="0">
                <a:latin typeface="Times New Roman" pitchFamily="18" charset="0"/>
                <a:cs typeface="Times New Roman" pitchFamily="18" charset="0"/>
              </a:rPr>
              <a:t> оперирующая </a:t>
            </a:r>
            <a:r>
              <a:rPr lang="ru-RU" sz="7200" dirty="0">
                <a:latin typeface="Times New Roman" pitchFamily="18" charset="0"/>
                <a:cs typeface="Times New Roman" pitchFamily="18" charset="0"/>
              </a:rPr>
              <a:t>числами". Лейбниц</a:t>
            </a:r>
            <a:endParaRPr lang="ru-RU" sz="7200" dirty="0" smtClean="0">
              <a:latin typeface="Times New Roman" pitchFamily="18" charset="0"/>
              <a:cs typeface="Times New Roman" pitchFamily="18" charset="0"/>
            </a:endParaRPr>
          </a:p>
          <a:p>
            <a:endParaRPr lang="ru-RU" sz="7200" dirty="0" smtClean="0">
              <a:latin typeface="Times New Roman" pitchFamily="18" charset="0"/>
              <a:cs typeface="Times New Roman" pitchFamily="18" charset="0"/>
            </a:endParaRPr>
          </a:p>
          <a:p>
            <a:endParaRPr lang="ru-RU" sz="7200" dirty="0" smtClean="0">
              <a:latin typeface="Times New Roman" pitchFamily="18" charset="0"/>
              <a:cs typeface="Times New Roman" pitchFamily="18" charset="0"/>
            </a:endParaRPr>
          </a:p>
          <a:p>
            <a:pPr marL="0" indent="0">
              <a:buNone/>
            </a:pPr>
            <a:endParaRPr lang="ru-RU" sz="7200" dirty="0" smtClean="0">
              <a:latin typeface="Times New Roman" pitchFamily="18" charset="0"/>
              <a:cs typeface="Times New Roman" pitchFamily="18" charset="0"/>
            </a:endParaRPr>
          </a:p>
          <a:p>
            <a:pPr marL="0" indent="0">
              <a:buNone/>
            </a:pPr>
            <a:endParaRPr lang="ru-RU" sz="7200" dirty="0" smtClean="0">
              <a:latin typeface="Times New Roman" pitchFamily="18" charset="0"/>
              <a:cs typeface="Times New Roman" pitchFamily="18" charset="0"/>
            </a:endParaRPr>
          </a:p>
          <a:p>
            <a:pPr marL="0" indent="0">
              <a:buNone/>
            </a:pPr>
            <a:endParaRPr lang="ru-RU" sz="7200" dirty="0" smtClean="0">
              <a:latin typeface="Times New Roman" pitchFamily="18" charset="0"/>
              <a:cs typeface="Times New Roman" pitchFamily="18" charset="0"/>
            </a:endParaRPr>
          </a:p>
          <a:p>
            <a:pPr marL="0" indent="0">
              <a:buNone/>
            </a:pPr>
            <a:r>
              <a:rPr lang="ru-RU" sz="7200" dirty="0" smtClean="0">
                <a:latin typeface="Times New Roman" pitchFamily="18" charset="0"/>
                <a:cs typeface="Times New Roman" pitchFamily="18" charset="0"/>
              </a:rPr>
              <a:t>                                              </a:t>
            </a:r>
            <a:r>
              <a:rPr lang="ru-RU" sz="7200" b="1" dirty="0" smtClean="0">
                <a:latin typeface="Times New Roman" pitchFamily="18" charset="0"/>
                <a:cs typeface="Times New Roman" pitchFamily="18" charset="0"/>
              </a:rPr>
              <a:t>План здания</a:t>
            </a:r>
          </a:p>
          <a:p>
            <a:pPr marL="0" indent="0">
              <a:buNone/>
            </a:pPr>
            <a:r>
              <a:rPr lang="ru-RU" sz="7200" dirty="0" smtClean="0">
                <a:latin typeface="Times New Roman" pitchFamily="18" charset="0"/>
                <a:cs typeface="Times New Roman" pitchFamily="18" charset="0"/>
              </a:rPr>
              <a:t>                                             воспринимается </a:t>
            </a:r>
            <a:r>
              <a:rPr lang="ru-RU" sz="7200" u="sng" dirty="0" smtClean="0">
                <a:latin typeface="Times New Roman" pitchFamily="18" charset="0"/>
                <a:cs typeface="Times New Roman" pitchFamily="18" charset="0"/>
              </a:rPr>
              <a:t>сверху-вниз. </a:t>
            </a:r>
            <a:endParaRPr lang="en-US" sz="7200" u="sng" dirty="0" smtClean="0">
              <a:latin typeface="Times New Roman" pitchFamily="18" charset="0"/>
              <a:cs typeface="Times New Roman" pitchFamily="18" charset="0"/>
            </a:endParaRPr>
          </a:p>
          <a:p>
            <a:pPr marL="0" indent="0">
              <a:buNone/>
            </a:pPr>
            <a:endParaRPr lang="ru-RU" sz="7200" dirty="0" smtClean="0">
              <a:latin typeface="Times New Roman" pitchFamily="18" charset="0"/>
              <a:cs typeface="Times New Roman" pitchFamily="18" charset="0"/>
            </a:endParaRPr>
          </a:p>
          <a:p>
            <a:pPr marL="0" indent="0">
              <a:buNone/>
            </a:pPr>
            <a:endParaRPr lang="ru-RU" sz="7200" dirty="0" smtClean="0">
              <a:latin typeface="Times New Roman" pitchFamily="18" charset="0"/>
              <a:cs typeface="Times New Roman" pitchFamily="18" charset="0"/>
            </a:endParaRPr>
          </a:p>
          <a:p>
            <a:pPr marL="0" indent="0">
              <a:buNone/>
            </a:pPr>
            <a:endParaRPr lang="ru-RU" sz="7200" dirty="0">
              <a:latin typeface="Times New Roman" pitchFamily="18" charset="0"/>
              <a:cs typeface="Times New Roman" pitchFamily="18" charset="0"/>
            </a:endParaRPr>
          </a:p>
          <a:p>
            <a:pPr marL="0" indent="0">
              <a:buNone/>
            </a:pPr>
            <a:endParaRPr lang="ru-RU" sz="7200" dirty="0" smtClean="0">
              <a:latin typeface="Times New Roman" pitchFamily="18" charset="0"/>
              <a:cs typeface="Times New Roman" pitchFamily="18" charset="0"/>
            </a:endParaRPr>
          </a:p>
          <a:p>
            <a:pPr marL="0" indent="0">
              <a:buNone/>
            </a:pPr>
            <a:endParaRPr lang="ru-RU" sz="7200" dirty="0">
              <a:latin typeface="Times New Roman" pitchFamily="18" charset="0"/>
              <a:cs typeface="Times New Roman" pitchFamily="18" charset="0"/>
            </a:endParaRPr>
          </a:p>
          <a:p>
            <a:pPr marL="0" indent="0">
              <a:buNone/>
            </a:pPr>
            <a:endParaRPr lang="ru-RU" sz="7200" dirty="0" smtClean="0">
              <a:latin typeface="Times New Roman" pitchFamily="18" charset="0"/>
              <a:cs typeface="Times New Roman" pitchFamily="18" charset="0"/>
            </a:endParaRPr>
          </a:p>
          <a:p>
            <a:pPr marL="0" indent="0">
              <a:buNone/>
            </a:pPr>
            <a:endParaRPr lang="ru-RU" sz="7200" dirty="0" smtClean="0">
              <a:latin typeface="Times New Roman" pitchFamily="18" charset="0"/>
              <a:cs typeface="Times New Roman" pitchFamily="18" charset="0"/>
            </a:endParaRPr>
          </a:p>
          <a:p>
            <a:pPr marL="0" indent="0">
              <a:buNone/>
            </a:pPr>
            <a:r>
              <a:rPr lang="ru-RU" sz="7200" dirty="0" smtClean="0">
                <a:latin typeface="Times New Roman" pitchFamily="18" charset="0"/>
                <a:cs typeface="Times New Roman" pitchFamily="18" charset="0"/>
              </a:rPr>
              <a:t>В примитивном зодчестве. Двускатная  </a:t>
            </a:r>
            <a:r>
              <a:rPr lang="ru-RU" sz="7200" dirty="0">
                <a:latin typeface="Times New Roman" pitchFamily="18" charset="0"/>
                <a:cs typeface="Times New Roman" pitchFamily="18" charset="0"/>
              </a:rPr>
              <a:t>крыша  обычно  указывает </a:t>
            </a:r>
            <a:r>
              <a:rPr lang="ru-RU" sz="7200" dirty="0" smtClean="0">
                <a:latin typeface="Times New Roman" pitchFamily="18" charset="0"/>
                <a:cs typeface="Times New Roman" pitchFamily="18" charset="0"/>
              </a:rPr>
              <a:t>на обилие осадков</a:t>
            </a:r>
            <a:r>
              <a:rPr lang="ru-RU" sz="7200" dirty="0">
                <a:latin typeface="Times New Roman" pitchFamily="18" charset="0"/>
                <a:cs typeface="Times New Roman" pitchFamily="18" charset="0"/>
              </a:rPr>
              <a:t>,  плоская  крыша  </a:t>
            </a:r>
            <a:r>
              <a:rPr lang="ru-RU" sz="7200" dirty="0" smtClean="0">
                <a:latin typeface="Times New Roman" pitchFamily="18" charset="0"/>
                <a:cs typeface="Times New Roman" pitchFamily="18" charset="0"/>
              </a:rPr>
              <a:t>-  </a:t>
            </a:r>
            <a:r>
              <a:rPr lang="ru-RU" sz="7200" dirty="0">
                <a:latin typeface="Times New Roman" pitchFamily="18" charset="0"/>
                <a:cs typeface="Times New Roman" pitchFamily="18" charset="0"/>
              </a:rPr>
              <a:t>на  их   </a:t>
            </a:r>
            <a:r>
              <a:rPr lang="ru-RU" sz="7200" dirty="0" smtClean="0">
                <a:latin typeface="Times New Roman" pitchFamily="18" charset="0"/>
                <a:cs typeface="Times New Roman" pitchFamily="18" charset="0"/>
              </a:rPr>
              <a:t>отсутствие.  Также учитывается влияние ветра и других погодных условий.</a:t>
            </a:r>
          </a:p>
          <a:p>
            <a:endParaRPr lang="ru-RU" sz="7200" dirty="0">
              <a:latin typeface="Times New Roman" pitchFamily="18" charset="0"/>
              <a:cs typeface="Times New Roman" pitchFamily="18" charset="0"/>
            </a:endParaRPr>
          </a:p>
          <a:p>
            <a:pPr marL="0" indent="0">
              <a:buNone/>
            </a:pPr>
            <a:endParaRPr lang="ru-RU" sz="7200" dirty="0">
              <a:latin typeface="Times New Roman" pitchFamily="18" charset="0"/>
              <a:cs typeface="Times New Roman"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40152" y="404661"/>
            <a:ext cx="3203848" cy="2486817"/>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140" y="2052838"/>
            <a:ext cx="2448272" cy="2846829"/>
          </a:xfrm>
          <a:prstGeom prst="rect">
            <a:avLst/>
          </a:prstGeom>
        </p:spPr>
      </p:pic>
      <p:sp>
        <p:nvSpPr>
          <p:cNvPr id="6" name="TextBox 5"/>
          <p:cNvSpPr txBox="1"/>
          <p:nvPr/>
        </p:nvSpPr>
        <p:spPr>
          <a:xfrm>
            <a:off x="3220120" y="3988737"/>
            <a:ext cx="1575044" cy="1077218"/>
          </a:xfrm>
          <a:prstGeom prst="rect">
            <a:avLst/>
          </a:prstGeom>
          <a:noFill/>
        </p:spPr>
        <p:txBody>
          <a:bodyPr wrap="square" rtlCol="0">
            <a:spAutoFit/>
          </a:bodyPr>
          <a:lstStyle/>
          <a:p>
            <a:r>
              <a:rPr lang="ru-RU" sz="1600" dirty="0" smtClean="0">
                <a:latin typeface="Times New Roman" pitchFamily="18" charset="0"/>
                <a:cs typeface="Times New Roman" pitchFamily="18" charset="0"/>
              </a:rPr>
              <a:t>Архитектурный план . </a:t>
            </a:r>
          </a:p>
          <a:p>
            <a:r>
              <a:rPr lang="ru-RU" sz="1600" dirty="0" smtClean="0">
                <a:latin typeface="Times New Roman" pitchFamily="18" charset="0"/>
                <a:cs typeface="Times New Roman" pitchFamily="18" charset="0"/>
              </a:rPr>
              <a:t>Капелла </a:t>
            </a:r>
            <a:r>
              <a:rPr lang="ru-RU" sz="1600" dirty="0" err="1" smtClean="0">
                <a:latin typeface="Times New Roman" pitchFamily="18" charset="0"/>
                <a:cs typeface="Times New Roman" pitchFamily="18" charset="0"/>
              </a:rPr>
              <a:t>Пацци</a:t>
            </a:r>
            <a:r>
              <a:rPr lang="ru-RU" sz="1600" dirty="0" smtClean="0">
                <a:latin typeface="Times New Roman" pitchFamily="18" charset="0"/>
                <a:cs typeface="Times New Roman" pitchFamily="18" charset="0"/>
              </a:rPr>
              <a:t>. Флоренция</a:t>
            </a:r>
            <a:endParaRPr lang="ru-RU" sz="1600" dirty="0">
              <a:latin typeface="Times New Roman" pitchFamily="18" charset="0"/>
              <a:cs typeface="Times New Roman" pitchFamily="18" charset="0"/>
            </a:endParaRPr>
          </a:p>
        </p:txBody>
      </p:sp>
      <p:sp>
        <p:nvSpPr>
          <p:cNvPr id="7" name="TextBox 6"/>
          <p:cNvSpPr txBox="1"/>
          <p:nvPr/>
        </p:nvSpPr>
        <p:spPr>
          <a:xfrm>
            <a:off x="6444208" y="2891478"/>
            <a:ext cx="2448272" cy="584775"/>
          </a:xfrm>
          <a:prstGeom prst="rect">
            <a:avLst/>
          </a:prstGeom>
          <a:noFill/>
        </p:spPr>
        <p:txBody>
          <a:bodyPr wrap="square" rtlCol="0">
            <a:spAutoFit/>
          </a:bodyPr>
          <a:lstStyle/>
          <a:p>
            <a:r>
              <a:rPr lang="ru-RU" sz="1600" dirty="0" smtClean="0">
                <a:latin typeface="Times New Roman" pitchFamily="18" charset="0"/>
                <a:cs typeface="Times New Roman" pitchFamily="18" charset="0"/>
              </a:rPr>
              <a:t>Архитектурный рисунок Леонардо да Винчи</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218373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93296" y="0"/>
            <a:ext cx="24972868" cy="7029400"/>
          </a:xfrm>
          <a:prstGeom prst="rect">
            <a:avLst/>
          </a:prstGeom>
        </p:spPr>
      </p:pic>
      <p:sp>
        <p:nvSpPr>
          <p:cNvPr id="2" name="Заголовок 1"/>
          <p:cNvSpPr>
            <a:spLocks noGrp="1"/>
          </p:cNvSpPr>
          <p:nvPr>
            <p:ph type="title"/>
          </p:nvPr>
        </p:nvSpPr>
        <p:spPr>
          <a:xfrm>
            <a:off x="-180528" y="1484784"/>
            <a:ext cx="8229600" cy="1143000"/>
          </a:xfrm>
        </p:spPr>
        <p:txBody>
          <a:bodyPr>
            <a:noAutofit/>
          </a:bodyPr>
          <a:lstStyle/>
          <a:p>
            <a:r>
              <a:rPr lang="ru-RU" sz="8800" dirty="0" smtClean="0">
                <a:solidFill>
                  <a:schemeClr val="accent5">
                    <a:lumMod val="50000"/>
                  </a:schemeClr>
                </a:solidFill>
                <a:latin typeface="Times New Roman" pitchFamily="18" charset="0"/>
                <a:cs typeface="Times New Roman" pitchFamily="18" charset="0"/>
              </a:rPr>
              <a:t/>
            </a:r>
            <a:br>
              <a:rPr lang="ru-RU" sz="8800" dirty="0" smtClean="0">
                <a:solidFill>
                  <a:schemeClr val="accent5">
                    <a:lumMod val="50000"/>
                  </a:schemeClr>
                </a:solidFill>
                <a:latin typeface="Times New Roman" pitchFamily="18" charset="0"/>
                <a:cs typeface="Times New Roman" pitchFamily="18" charset="0"/>
              </a:rPr>
            </a:br>
            <a:r>
              <a:rPr lang="ru-RU" sz="8800" dirty="0" smtClean="0">
                <a:solidFill>
                  <a:schemeClr val="accent5">
                    <a:lumMod val="50000"/>
                  </a:schemeClr>
                </a:solidFill>
                <a:latin typeface="Times New Roman" pitchFamily="18" charset="0"/>
                <a:cs typeface="Times New Roman" pitchFamily="18" charset="0"/>
              </a:rPr>
              <a:t>Что такое «искусство»? </a:t>
            </a:r>
            <a:endParaRPr lang="ru-RU" sz="8800" dirty="0">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054202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88641"/>
            <a:ext cx="8229600" cy="2160240"/>
          </a:xfrm>
        </p:spPr>
        <p:txBody>
          <a:bodyPr>
            <a:normAutofit/>
          </a:bodyPr>
          <a:lstStyle/>
          <a:p>
            <a:pPr>
              <a:lnSpc>
                <a:spcPct val="150000"/>
              </a:lnSpc>
            </a:pPr>
            <a:r>
              <a:rPr lang="ru-RU" sz="2000" dirty="0" smtClean="0">
                <a:latin typeface="Times New Roman" pitchFamily="18" charset="0"/>
                <a:cs typeface="Times New Roman" pitchFamily="18" charset="0"/>
              </a:rPr>
              <a:t>Истинное </a:t>
            </a:r>
            <a:r>
              <a:rPr lang="ru-RU" sz="2000" dirty="0">
                <a:latin typeface="Times New Roman" pitchFamily="18" charset="0"/>
                <a:cs typeface="Times New Roman" pitchFamily="18" charset="0"/>
              </a:rPr>
              <a:t>восприятие  архитектуры покоится </a:t>
            </a:r>
            <a:r>
              <a:rPr lang="ru-RU" sz="2000" dirty="0" smtClean="0">
                <a:latin typeface="Times New Roman" pitchFamily="18" charset="0"/>
                <a:cs typeface="Times New Roman" pitchFamily="18" charset="0"/>
              </a:rPr>
              <a:t>на </a:t>
            </a:r>
            <a:r>
              <a:rPr lang="ru-RU" sz="2000" b="1" dirty="0" smtClean="0">
                <a:latin typeface="Times New Roman" pitchFamily="18" charset="0"/>
                <a:cs typeface="Times New Roman" pitchFamily="18" charset="0"/>
              </a:rPr>
              <a:t>оптических</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и </a:t>
            </a:r>
            <a:r>
              <a:rPr lang="ru-RU" sz="2000" b="1" dirty="0" smtClean="0">
                <a:latin typeface="Times New Roman" pitchFamily="18" charset="0"/>
                <a:cs typeface="Times New Roman" pitchFamily="18" charset="0"/>
              </a:rPr>
              <a:t>моторных</a:t>
            </a:r>
            <a:r>
              <a:rPr lang="ru-RU" sz="2000" dirty="0" smtClean="0">
                <a:latin typeface="Times New Roman" pitchFamily="18" charset="0"/>
                <a:cs typeface="Times New Roman" pitchFamily="18" charset="0"/>
              </a:rPr>
              <a:t> впечатлениях. </a:t>
            </a:r>
          </a:p>
          <a:p>
            <a:pPr>
              <a:lnSpc>
                <a:spcPct val="150000"/>
              </a:lnSpc>
            </a:pPr>
            <a:r>
              <a:rPr lang="ru-RU" sz="2000" dirty="0" smtClean="0">
                <a:latin typeface="Times New Roman" pitchFamily="18" charset="0"/>
                <a:cs typeface="Times New Roman" pitchFamily="18" charset="0"/>
              </a:rPr>
              <a:t>Восприятие архитектуры происходит не только  </a:t>
            </a:r>
            <a:r>
              <a:rPr lang="ru-RU" sz="2000" b="1" dirty="0">
                <a:latin typeface="Times New Roman" pitchFamily="18" charset="0"/>
                <a:cs typeface="Times New Roman" pitchFamily="18" charset="0"/>
              </a:rPr>
              <a:t>в  пространстве</a:t>
            </a:r>
            <a:r>
              <a:rPr lang="ru-RU" sz="2000" dirty="0">
                <a:latin typeface="Times New Roman" pitchFamily="18" charset="0"/>
                <a:cs typeface="Times New Roman" pitchFamily="18" charset="0"/>
              </a:rPr>
              <a:t>,  но  и </a:t>
            </a:r>
            <a:r>
              <a:rPr lang="ru-RU" sz="2000" b="1" dirty="0" smtClean="0">
                <a:latin typeface="Times New Roman" pitchFamily="18" charset="0"/>
                <a:cs typeface="Times New Roman" pitchFamily="18" charset="0"/>
              </a:rPr>
              <a:t>во времени</a:t>
            </a:r>
            <a:r>
              <a:rPr lang="ru-RU" sz="2000" dirty="0">
                <a:latin typeface="Times New Roman" pitchFamily="18" charset="0"/>
                <a:cs typeface="Times New Roman" pitchFamily="18" charset="0"/>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75656" y="2348880"/>
            <a:ext cx="6216367" cy="4136520"/>
          </a:xfrm>
          <a:prstGeom prst="rect">
            <a:avLst/>
          </a:prstGeom>
        </p:spPr>
      </p:pic>
    </p:spTree>
    <p:extLst>
      <p:ext uri="{BB962C8B-B14F-4D97-AF65-F5344CB8AC3E}">
        <p14:creationId xmlns:p14="http://schemas.microsoft.com/office/powerpoint/2010/main" xmlns="" val="977158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a:bodyPr>
          <a:lstStyle/>
          <a:p>
            <a:r>
              <a:rPr lang="ru-RU" sz="3200" dirty="0" smtClean="0">
                <a:latin typeface="Times New Roman" pitchFamily="18" charset="0"/>
                <a:cs typeface="Times New Roman" pitchFamily="18" charset="0"/>
              </a:rPr>
              <a:t>Четыре основы здания</a:t>
            </a:r>
            <a:endParaRPr lang="ru-RU" sz="3200" dirty="0">
              <a:latin typeface="Times New Roman" pitchFamily="18" charset="0"/>
              <a:cs typeface="Times New Roman" pitchFamily="18" charset="0"/>
            </a:endParaRPr>
          </a:p>
        </p:txBody>
      </p:sp>
      <p:sp>
        <p:nvSpPr>
          <p:cNvPr id="4" name="TextBox 3"/>
          <p:cNvSpPr txBox="1"/>
          <p:nvPr/>
        </p:nvSpPr>
        <p:spPr>
          <a:xfrm>
            <a:off x="622896" y="908720"/>
            <a:ext cx="2736304" cy="646331"/>
          </a:xfrm>
          <a:prstGeom prst="rect">
            <a:avLst/>
          </a:prstGeom>
          <a:noFill/>
          <a:ln>
            <a:solidFill>
              <a:schemeClr val="tx1"/>
            </a:solidFill>
          </a:ln>
        </p:spPr>
        <p:txBody>
          <a:bodyPr wrap="square" rtlCol="0">
            <a:spAutoFit/>
          </a:bodyPr>
          <a:lstStyle/>
          <a:p>
            <a:pPr algn="ctr"/>
            <a:r>
              <a:rPr lang="ru-RU" dirty="0" smtClean="0"/>
              <a:t>Основа здания (фундамент)</a:t>
            </a:r>
            <a:endParaRPr lang="ru-RU" dirty="0"/>
          </a:p>
        </p:txBody>
      </p:sp>
      <p:sp>
        <p:nvSpPr>
          <p:cNvPr id="5" name="TextBox 4"/>
          <p:cNvSpPr txBox="1"/>
          <p:nvPr/>
        </p:nvSpPr>
        <p:spPr>
          <a:xfrm>
            <a:off x="632024" y="3938572"/>
            <a:ext cx="2736304" cy="923330"/>
          </a:xfrm>
          <a:prstGeom prst="rect">
            <a:avLst/>
          </a:prstGeom>
          <a:noFill/>
          <a:ln>
            <a:solidFill>
              <a:schemeClr val="tx1"/>
            </a:solidFill>
          </a:ln>
        </p:spPr>
        <p:txBody>
          <a:bodyPr wrap="square" rtlCol="0">
            <a:spAutoFit/>
          </a:bodyPr>
          <a:lstStyle/>
          <a:p>
            <a:pPr algn="ctr"/>
            <a:r>
              <a:rPr lang="ru-RU" dirty="0" smtClean="0"/>
              <a:t>Несущие </a:t>
            </a:r>
            <a:r>
              <a:rPr lang="ru-RU" dirty="0"/>
              <a:t>или </a:t>
            </a:r>
            <a:r>
              <a:rPr lang="ru-RU" dirty="0" smtClean="0"/>
              <a:t>опирающиеся части  </a:t>
            </a:r>
            <a:r>
              <a:rPr lang="ru-RU" dirty="0"/>
              <a:t>(колонны,  столбы</a:t>
            </a:r>
            <a:r>
              <a:rPr lang="ru-RU" dirty="0" smtClean="0"/>
              <a:t>) </a:t>
            </a:r>
            <a:endParaRPr lang="ru-RU" dirty="0"/>
          </a:p>
        </p:txBody>
      </p:sp>
      <p:sp>
        <p:nvSpPr>
          <p:cNvPr id="6" name="TextBox 5"/>
          <p:cNvSpPr txBox="1"/>
          <p:nvPr/>
        </p:nvSpPr>
        <p:spPr>
          <a:xfrm>
            <a:off x="4983336" y="908719"/>
            <a:ext cx="3528392" cy="646331"/>
          </a:xfrm>
          <a:prstGeom prst="rect">
            <a:avLst/>
          </a:prstGeom>
          <a:noFill/>
          <a:ln>
            <a:solidFill>
              <a:schemeClr val="tx1"/>
            </a:solidFill>
          </a:ln>
        </p:spPr>
        <p:txBody>
          <a:bodyPr wrap="square" rtlCol="0">
            <a:spAutoFit/>
          </a:bodyPr>
          <a:lstStyle/>
          <a:p>
            <a:pPr algn="ctr"/>
            <a:r>
              <a:rPr lang="ru-RU" dirty="0"/>
              <a:t> </a:t>
            </a:r>
            <a:r>
              <a:rPr lang="ru-RU" dirty="0" smtClean="0"/>
              <a:t>Опирающаяся   часть</a:t>
            </a:r>
          </a:p>
          <a:p>
            <a:pPr algn="ctr"/>
            <a:r>
              <a:rPr lang="ru-RU" dirty="0" smtClean="0"/>
              <a:t>(</a:t>
            </a:r>
            <a:r>
              <a:rPr lang="ru-RU" dirty="0"/>
              <a:t>всякого  </a:t>
            </a:r>
            <a:r>
              <a:rPr lang="ru-RU" dirty="0" smtClean="0"/>
              <a:t>рода покрытия</a:t>
            </a:r>
            <a:r>
              <a:rPr lang="ru-RU" dirty="0"/>
              <a:t>) </a:t>
            </a:r>
          </a:p>
        </p:txBody>
      </p:sp>
      <p:sp>
        <p:nvSpPr>
          <p:cNvPr id="7" name="TextBox 6"/>
          <p:cNvSpPr txBox="1"/>
          <p:nvPr/>
        </p:nvSpPr>
        <p:spPr>
          <a:xfrm>
            <a:off x="5055344" y="4077072"/>
            <a:ext cx="3456384" cy="646331"/>
          </a:xfrm>
          <a:prstGeom prst="rect">
            <a:avLst/>
          </a:prstGeom>
          <a:noFill/>
          <a:ln>
            <a:solidFill>
              <a:schemeClr val="tx1"/>
            </a:solidFill>
          </a:ln>
        </p:spPr>
        <p:txBody>
          <a:bodyPr wrap="square" rtlCol="0">
            <a:spAutoFit/>
          </a:bodyPr>
          <a:lstStyle/>
          <a:p>
            <a:pPr algn="ctr"/>
            <a:r>
              <a:rPr lang="ru-RU" dirty="0" smtClean="0"/>
              <a:t>Венчающие</a:t>
            </a:r>
            <a:r>
              <a:rPr lang="ru-RU" dirty="0"/>
              <a:t>, завершающие части  (фронтоны, </a:t>
            </a:r>
            <a:r>
              <a:rPr lang="ru-RU" dirty="0" smtClean="0"/>
              <a:t>купола, башни</a:t>
            </a:r>
            <a:r>
              <a:rPr lang="ru-RU" dirty="0"/>
              <a:t>).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70774" y="1695623"/>
            <a:ext cx="3250665" cy="2165756"/>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76868" y="4859198"/>
            <a:ext cx="2813335" cy="1870868"/>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4032" y="4941168"/>
            <a:ext cx="2574032" cy="1714950"/>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2896" y="1701139"/>
            <a:ext cx="2880320" cy="2160240"/>
          </a:xfrm>
          <a:prstGeom prst="rect">
            <a:avLst/>
          </a:prstGeom>
        </p:spPr>
      </p:pic>
      <p:sp>
        <p:nvSpPr>
          <p:cNvPr id="12" name="TextBox 11"/>
          <p:cNvSpPr txBox="1"/>
          <p:nvPr/>
        </p:nvSpPr>
        <p:spPr>
          <a:xfrm>
            <a:off x="179512" y="1124744"/>
            <a:ext cx="288032" cy="369332"/>
          </a:xfrm>
          <a:prstGeom prst="rect">
            <a:avLst/>
          </a:prstGeom>
          <a:noFill/>
        </p:spPr>
        <p:txBody>
          <a:bodyPr wrap="square" rtlCol="0">
            <a:spAutoFit/>
          </a:bodyPr>
          <a:lstStyle/>
          <a:p>
            <a:r>
              <a:rPr lang="en-US" dirty="0" smtClean="0"/>
              <a:t>I</a:t>
            </a:r>
            <a:endParaRPr lang="ru-RU" dirty="0"/>
          </a:p>
        </p:txBody>
      </p:sp>
      <p:sp>
        <p:nvSpPr>
          <p:cNvPr id="13" name="TextBox 12"/>
          <p:cNvSpPr txBox="1"/>
          <p:nvPr/>
        </p:nvSpPr>
        <p:spPr>
          <a:xfrm>
            <a:off x="155352" y="4211682"/>
            <a:ext cx="467544" cy="369332"/>
          </a:xfrm>
          <a:prstGeom prst="rect">
            <a:avLst/>
          </a:prstGeom>
          <a:noFill/>
        </p:spPr>
        <p:txBody>
          <a:bodyPr wrap="square" rtlCol="0">
            <a:spAutoFit/>
          </a:bodyPr>
          <a:lstStyle/>
          <a:p>
            <a:r>
              <a:rPr lang="en-US" dirty="0" smtClean="0"/>
              <a:t>II</a:t>
            </a:r>
            <a:endParaRPr lang="ru-RU" dirty="0"/>
          </a:p>
        </p:txBody>
      </p:sp>
      <p:sp>
        <p:nvSpPr>
          <p:cNvPr id="14" name="TextBox 13"/>
          <p:cNvSpPr txBox="1"/>
          <p:nvPr/>
        </p:nvSpPr>
        <p:spPr>
          <a:xfrm>
            <a:off x="4533484" y="1047219"/>
            <a:ext cx="843384" cy="369332"/>
          </a:xfrm>
          <a:prstGeom prst="rect">
            <a:avLst/>
          </a:prstGeom>
          <a:noFill/>
        </p:spPr>
        <p:txBody>
          <a:bodyPr wrap="square" rtlCol="0">
            <a:spAutoFit/>
          </a:bodyPr>
          <a:lstStyle/>
          <a:p>
            <a:r>
              <a:rPr lang="en-US" dirty="0" smtClean="0"/>
              <a:t>III</a:t>
            </a:r>
            <a:endParaRPr lang="ru-RU" dirty="0"/>
          </a:p>
        </p:txBody>
      </p:sp>
      <p:sp>
        <p:nvSpPr>
          <p:cNvPr id="15" name="TextBox 14"/>
          <p:cNvSpPr txBox="1"/>
          <p:nvPr/>
        </p:nvSpPr>
        <p:spPr>
          <a:xfrm>
            <a:off x="4551288" y="4193892"/>
            <a:ext cx="504056" cy="369332"/>
          </a:xfrm>
          <a:prstGeom prst="rect">
            <a:avLst/>
          </a:prstGeom>
          <a:noFill/>
        </p:spPr>
        <p:txBody>
          <a:bodyPr wrap="square" rtlCol="0">
            <a:spAutoFit/>
          </a:bodyPr>
          <a:lstStyle/>
          <a:p>
            <a:r>
              <a:rPr lang="en-US" dirty="0" smtClean="0"/>
              <a:t>IV</a:t>
            </a:r>
            <a:endParaRPr lang="ru-RU" dirty="0"/>
          </a:p>
        </p:txBody>
      </p:sp>
    </p:spTree>
    <p:extLst>
      <p:ext uri="{BB962C8B-B14F-4D97-AF65-F5344CB8AC3E}">
        <p14:creationId xmlns:p14="http://schemas.microsoft.com/office/powerpoint/2010/main" xmlns="" val="24318436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Опора в архитектуре</a:t>
            </a:r>
            <a:endParaRPr lang="ru-RU" sz="3200" dirty="0">
              <a:latin typeface="Times New Roman" pitchFamily="18" charset="0"/>
              <a:cs typeface="Times New Roman" pitchFamily="18" charset="0"/>
            </a:endParaRPr>
          </a:p>
        </p:txBody>
      </p:sp>
      <p:sp>
        <p:nvSpPr>
          <p:cNvPr id="3" name="Объект 2"/>
          <p:cNvSpPr>
            <a:spLocks noGrp="1"/>
          </p:cNvSpPr>
          <p:nvPr>
            <p:ph idx="1"/>
          </p:nvPr>
        </p:nvSpPr>
        <p:spPr>
          <a:xfrm>
            <a:off x="167432" y="1124744"/>
            <a:ext cx="3610744" cy="4525963"/>
          </a:xfrm>
        </p:spPr>
        <p:txBody>
          <a:bodyPr>
            <a:noAutofit/>
          </a:bodyPr>
          <a:lstStyle/>
          <a:p>
            <a:pPr marL="0" indent="0">
              <a:lnSpc>
                <a:spcPct val="170000"/>
              </a:lnSpc>
              <a:buNone/>
            </a:pPr>
            <a:r>
              <a:rPr lang="ru-RU" sz="1600" b="1" dirty="0" smtClean="0">
                <a:latin typeface="Times New Roman" pitchFamily="18" charset="0"/>
                <a:cs typeface="Times New Roman" pitchFamily="18" charset="0"/>
              </a:rPr>
              <a:t>Колонна-</a:t>
            </a:r>
            <a:r>
              <a:rPr lang="ru-RU" sz="1600" dirty="0" smtClean="0">
                <a:latin typeface="Times New Roman" pitchFamily="18" charset="0"/>
                <a:cs typeface="Times New Roman" pitchFamily="18" charset="0"/>
              </a:rPr>
              <a:t> наиболее </a:t>
            </a:r>
            <a:r>
              <a:rPr lang="ru-RU" sz="1600" dirty="0">
                <a:latin typeface="Times New Roman" pitchFamily="18" charset="0"/>
                <a:cs typeface="Times New Roman" pitchFamily="18" charset="0"/>
              </a:rPr>
              <a:t>популярной </a:t>
            </a:r>
            <a:r>
              <a:rPr lang="ru-RU" sz="1600" dirty="0" smtClean="0">
                <a:latin typeface="Times New Roman" pitchFamily="18" charset="0"/>
                <a:cs typeface="Times New Roman" pitchFamily="18" charset="0"/>
              </a:rPr>
              <a:t>форма опоры.</a:t>
            </a:r>
          </a:p>
          <a:p>
            <a:pPr marL="0" indent="0">
              <a:lnSpc>
                <a:spcPct val="170000"/>
              </a:lnSpc>
              <a:buNone/>
            </a:pPr>
            <a:r>
              <a:rPr lang="ru-RU" sz="1600" dirty="0" smtClean="0">
                <a:latin typeface="Times New Roman" pitchFamily="18" charset="0"/>
                <a:cs typeface="Times New Roman" pitchFamily="18" charset="0"/>
              </a:rPr>
              <a:t>Это  круглая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цилиндрообразная</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опора</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свободностоящая, или прислоненная к стене. </a:t>
            </a:r>
            <a:endParaRPr lang="ru-RU" sz="1600" dirty="0" smtClean="0">
              <a:latin typeface="Times New Roman" pitchFamily="18" charset="0"/>
              <a:cs typeface="Times New Roman" pitchFamily="18" charset="0"/>
            </a:endParaRPr>
          </a:p>
          <a:p>
            <a:pPr marL="0" indent="0">
              <a:lnSpc>
                <a:spcPct val="170000"/>
              </a:lnSpc>
              <a:buNone/>
            </a:pPr>
            <a:r>
              <a:rPr lang="ru-RU" sz="1600" dirty="0" smtClean="0">
                <a:latin typeface="Times New Roman" pitchFamily="18" charset="0"/>
                <a:cs typeface="Times New Roman" pitchFamily="18" charset="0"/>
              </a:rPr>
              <a:t>По </a:t>
            </a:r>
            <a:r>
              <a:rPr lang="ru-RU" sz="1600" dirty="0">
                <a:latin typeface="Times New Roman" pitchFamily="18" charset="0"/>
                <a:cs typeface="Times New Roman" pitchFamily="18" charset="0"/>
              </a:rPr>
              <a:t>всей вероятности, первоначальная </a:t>
            </a:r>
            <a:r>
              <a:rPr lang="ru-RU" sz="1600" dirty="0" smtClean="0">
                <a:latin typeface="Times New Roman" pitchFamily="18" charset="0"/>
                <a:cs typeface="Times New Roman" pitchFamily="18" charset="0"/>
              </a:rPr>
              <a:t>форма колонны  </a:t>
            </a:r>
            <a:r>
              <a:rPr lang="ru-RU" sz="1600" dirty="0">
                <a:latin typeface="Times New Roman" pitchFamily="18" charset="0"/>
                <a:cs typeface="Times New Roman" pitchFamily="18" charset="0"/>
              </a:rPr>
              <a:t>возникла  в  деревянной  конструкции  и  оттуда  была  перенесена </a:t>
            </a:r>
            <a:r>
              <a:rPr lang="ru-RU" sz="1600" dirty="0" smtClean="0">
                <a:latin typeface="Times New Roman" pitchFamily="18" charset="0"/>
                <a:cs typeface="Times New Roman" pitchFamily="18" charset="0"/>
              </a:rPr>
              <a:t>в каменное  </a:t>
            </a:r>
            <a:r>
              <a:rPr lang="ru-RU" sz="1600" dirty="0">
                <a:latin typeface="Times New Roman" pitchFamily="18" charset="0"/>
                <a:cs typeface="Times New Roman" pitchFamily="18" charset="0"/>
              </a:rPr>
              <a:t>зодчество.  </a:t>
            </a:r>
            <a:endParaRPr lang="ru-RU" sz="1600" dirty="0" smtClean="0">
              <a:latin typeface="Times New Roman" pitchFamily="18" charset="0"/>
              <a:cs typeface="Times New Roman" pitchFamily="18" charset="0"/>
            </a:endParaRPr>
          </a:p>
          <a:p>
            <a:pPr marL="0" indent="0">
              <a:lnSpc>
                <a:spcPct val="170000"/>
              </a:lnSpc>
              <a:buNone/>
            </a:pPr>
            <a:r>
              <a:rPr lang="ru-RU" sz="1600" dirty="0" smtClean="0">
                <a:latin typeface="Times New Roman" pitchFamily="18" charset="0"/>
                <a:cs typeface="Times New Roman" pitchFamily="18" charset="0"/>
              </a:rPr>
              <a:t>Составные элементы:  </a:t>
            </a:r>
            <a:r>
              <a:rPr lang="ru-RU" sz="1600" b="1" dirty="0" smtClean="0">
                <a:latin typeface="Times New Roman" pitchFamily="18" charset="0"/>
                <a:cs typeface="Times New Roman" pitchFamily="18" charset="0"/>
              </a:rPr>
              <a:t>база,  ствол , шея и голова (капитель</a:t>
            </a:r>
            <a:r>
              <a:rPr lang="ru-RU" sz="1600" b="1" dirty="0">
                <a:latin typeface="Times New Roman" pitchFamily="18" charset="0"/>
                <a:cs typeface="Times New Roman" pitchFamily="18" charset="0"/>
              </a:rPr>
              <a: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79912" y="1268760"/>
            <a:ext cx="5328592" cy="5328592"/>
          </a:xfrm>
          <a:prstGeom prst="rect">
            <a:avLst/>
          </a:prstGeom>
        </p:spPr>
      </p:pic>
    </p:spTree>
    <p:extLst>
      <p:ext uri="{BB962C8B-B14F-4D97-AF65-F5344CB8AC3E}">
        <p14:creationId xmlns:p14="http://schemas.microsoft.com/office/powerpoint/2010/main" xmlns="" val="1442867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88640"/>
            <a:ext cx="8229600" cy="5937523"/>
          </a:xfrm>
        </p:spPr>
        <p:txBody>
          <a:bodyPr>
            <a:normAutofit/>
          </a:bodyPr>
          <a:lstStyle/>
          <a:p>
            <a:pPr marL="0" indent="0" algn="ctr">
              <a:buNone/>
            </a:pPr>
            <a:r>
              <a:rPr lang="ru-RU" dirty="0" smtClean="0">
                <a:latin typeface="Times New Roman" pitchFamily="18" charset="0"/>
                <a:cs typeface="Times New Roman" pitchFamily="18" charset="0"/>
              </a:rPr>
              <a:t>Арки </a:t>
            </a:r>
          </a:p>
          <a:p>
            <a:pPr marL="0" indent="0">
              <a:buNone/>
            </a:pPr>
            <a:r>
              <a:rPr lang="ru-RU" sz="1800" dirty="0" smtClean="0">
                <a:latin typeface="Times New Roman" pitchFamily="18" charset="0"/>
                <a:cs typeface="Times New Roman" pitchFamily="18" charset="0"/>
              </a:rPr>
              <a:t>                 полуциркульная                                                       стрельчатая</a:t>
            </a:r>
          </a:p>
          <a:p>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a:p>
            <a:pPr marL="0" indent="0" algn="ctr">
              <a:buNone/>
            </a:pPr>
            <a:endParaRPr lang="ru-RU" sz="1800" u="sng" dirty="0" smtClean="0">
              <a:latin typeface="Times New Roman" pitchFamily="18" charset="0"/>
              <a:cs typeface="Times New Roman" pitchFamily="18" charset="0"/>
            </a:endParaRPr>
          </a:p>
          <a:p>
            <a:pPr marL="0" indent="0" algn="ctr">
              <a:buNone/>
            </a:pPr>
            <a:endParaRPr lang="ru-RU" sz="1800" u="sng" dirty="0">
              <a:latin typeface="Times New Roman" pitchFamily="18" charset="0"/>
              <a:cs typeface="Times New Roman" pitchFamily="18" charset="0"/>
            </a:endParaRPr>
          </a:p>
          <a:p>
            <a:pPr marL="0" indent="0" algn="ctr">
              <a:buNone/>
            </a:pPr>
            <a:endParaRPr lang="ru-RU" sz="1800" u="sng" dirty="0" smtClean="0">
              <a:latin typeface="Times New Roman" pitchFamily="18" charset="0"/>
              <a:cs typeface="Times New Roman" pitchFamily="18" charset="0"/>
            </a:endParaRPr>
          </a:p>
          <a:p>
            <a:pPr marL="0" indent="0" algn="ctr">
              <a:buNone/>
            </a:pPr>
            <a:r>
              <a:rPr lang="ru-RU" dirty="0" smtClean="0">
                <a:latin typeface="Times New Roman" pitchFamily="18" charset="0"/>
                <a:cs typeface="Times New Roman" pitchFamily="18" charset="0"/>
              </a:rPr>
              <a:t>Крыши </a:t>
            </a:r>
          </a:p>
          <a:p>
            <a:pPr marL="0" indent="0" algn="ctr">
              <a:buNone/>
            </a:pPr>
            <a:r>
              <a:rPr lang="ru-RU" sz="1800" dirty="0" smtClean="0">
                <a:latin typeface="Times New Roman" pitchFamily="18" charset="0"/>
                <a:cs typeface="Times New Roman" pitchFamily="18" charset="0"/>
              </a:rPr>
              <a:t>Самые   простейшие- </a:t>
            </a:r>
            <a:r>
              <a:rPr lang="ru-RU" sz="1800" dirty="0">
                <a:latin typeface="Times New Roman" pitchFamily="18" charset="0"/>
                <a:cs typeface="Times New Roman" pitchFamily="18" charset="0"/>
              </a:rPr>
              <a:t>односкатная,   двускатная    </a:t>
            </a:r>
            <a:r>
              <a:rPr lang="ru-RU" sz="1800" dirty="0" smtClean="0">
                <a:latin typeface="Times New Roman" pitchFamily="18" charset="0"/>
                <a:cs typeface="Times New Roman" pitchFamily="18" charset="0"/>
              </a:rPr>
              <a:t>и четырехскатная </a:t>
            </a:r>
            <a:r>
              <a:rPr lang="ru-RU" sz="1800" dirty="0">
                <a:latin typeface="Times New Roman" pitchFamily="18" charset="0"/>
                <a:cs typeface="Times New Roman" pitchFamily="18" charset="0"/>
              </a:rPr>
              <a:t>крыши.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5896" y="1096390"/>
            <a:ext cx="2929631" cy="195197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23892" y="4149080"/>
            <a:ext cx="2845642" cy="2134232"/>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15616" y="4184104"/>
            <a:ext cx="2844191" cy="2134232"/>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39916" y="1096390"/>
            <a:ext cx="2532484" cy="2189182"/>
          </a:xfrm>
          <a:prstGeom prst="rect">
            <a:avLst/>
          </a:prstGeom>
        </p:spPr>
      </p:pic>
      <p:cxnSp>
        <p:nvCxnSpPr>
          <p:cNvPr id="11" name="Прямая со стрелкой 10"/>
          <p:cNvCxnSpPr/>
          <p:nvPr/>
        </p:nvCxnSpPr>
        <p:spPr>
          <a:xfrm flipH="1">
            <a:off x="3419872" y="692696"/>
            <a:ext cx="432047"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5207868" y="620688"/>
            <a:ext cx="432048"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75034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Своды</a:t>
            </a:r>
            <a:endParaRPr lang="ru-RU" sz="3200"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1560" y="1268760"/>
            <a:ext cx="7959203" cy="4960765"/>
          </a:xfrm>
          <a:prstGeom prst="rect">
            <a:avLst/>
          </a:prstGeom>
        </p:spPr>
      </p:pic>
    </p:spTree>
    <p:extLst>
      <p:ext uri="{BB962C8B-B14F-4D97-AF65-F5344CB8AC3E}">
        <p14:creationId xmlns:p14="http://schemas.microsoft.com/office/powerpoint/2010/main" xmlns="" val="912737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4544" y="260648"/>
            <a:ext cx="8229600" cy="1143000"/>
          </a:xfrm>
        </p:spPr>
        <p:txBody>
          <a:bodyPr>
            <a:normAutofit/>
          </a:bodyPr>
          <a:lstStyle/>
          <a:p>
            <a:r>
              <a:rPr lang="ru-RU" sz="3200" dirty="0" smtClean="0">
                <a:latin typeface="Times New Roman" pitchFamily="18" charset="0"/>
                <a:cs typeface="Times New Roman" pitchFamily="18" charset="0"/>
              </a:rPr>
              <a:t>Марк </a:t>
            </a:r>
            <a:r>
              <a:rPr lang="ru-RU" sz="3200" dirty="0" err="1" smtClean="0">
                <a:latin typeface="Times New Roman" pitchFamily="18" charset="0"/>
                <a:cs typeface="Times New Roman" pitchFamily="18" charset="0"/>
              </a:rPr>
              <a:t>Витрувий</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Поллион</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«Десять книг об архитектуре»</a:t>
            </a:r>
            <a:endParaRPr lang="ru-RU" sz="3200" dirty="0">
              <a:latin typeface="Times New Roman" pitchFamily="18" charset="0"/>
              <a:cs typeface="Times New Roman" pitchFamily="18" charset="0"/>
            </a:endParaRPr>
          </a:p>
        </p:txBody>
      </p:sp>
      <p:sp>
        <p:nvSpPr>
          <p:cNvPr id="4" name="TextBox 3"/>
          <p:cNvSpPr txBox="1"/>
          <p:nvPr/>
        </p:nvSpPr>
        <p:spPr>
          <a:xfrm>
            <a:off x="32296" y="2564904"/>
            <a:ext cx="5844529" cy="2369880"/>
          </a:xfrm>
          <a:prstGeom prst="rect">
            <a:avLst/>
          </a:prstGeom>
          <a:noFill/>
        </p:spPr>
        <p:txBody>
          <a:bodyPr wrap="square" rtlCol="0">
            <a:spAutoFit/>
          </a:bodyPr>
          <a:lstStyle/>
          <a:p>
            <a:pPr marL="571500" indent="-571500">
              <a:buFont typeface="Arial" pitchFamily="34" charset="0"/>
              <a:buChar char="•"/>
            </a:pPr>
            <a:r>
              <a:rPr lang="ru-RU" sz="3600" dirty="0">
                <a:latin typeface="Times New Roman" pitchFamily="18" charset="0"/>
                <a:cs typeface="Times New Roman" pitchFamily="18" charset="0"/>
              </a:rPr>
              <a:t> </a:t>
            </a:r>
            <a:r>
              <a:rPr lang="ru-RU" sz="2800" u="sng" dirty="0" smtClean="0">
                <a:latin typeface="Times New Roman" pitchFamily="18" charset="0"/>
                <a:cs typeface="Times New Roman" pitchFamily="18" charset="0"/>
              </a:rPr>
              <a:t>Польза</a:t>
            </a:r>
          </a:p>
          <a:p>
            <a:endParaRPr lang="ru-RU" sz="2800" u="sng" dirty="0">
              <a:latin typeface="Times New Roman" pitchFamily="18" charset="0"/>
              <a:cs typeface="Times New Roman" pitchFamily="18" charset="0"/>
            </a:endParaRPr>
          </a:p>
          <a:p>
            <a:pPr marL="571500" indent="-571500">
              <a:buFont typeface="Arial" pitchFamily="34" charset="0"/>
              <a:buChar char="•"/>
            </a:pPr>
            <a:r>
              <a:rPr lang="ru-RU" sz="2800" u="sng" dirty="0" smtClean="0">
                <a:latin typeface="Times New Roman" pitchFamily="18" charset="0"/>
                <a:cs typeface="Times New Roman" pitchFamily="18" charset="0"/>
              </a:rPr>
              <a:t> Прочность</a:t>
            </a:r>
          </a:p>
          <a:p>
            <a:endParaRPr lang="ru-RU" sz="2800" u="sng" dirty="0">
              <a:latin typeface="Times New Roman" pitchFamily="18" charset="0"/>
              <a:cs typeface="Times New Roman" pitchFamily="18" charset="0"/>
            </a:endParaRPr>
          </a:p>
          <a:p>
            <a:pPr marL="571500" indent="-571500">
              <a:buFont typeface="Arial" pitchFamily="34" charset="0"/>
              <a:buChar char="•"/>
            </a:pPr>
            <a:r>
              <a:rPr lang="ru-RU" sz="2800" u="sng" dirty="0" smtClean="0">
                <a:latin typeface="Times New Roman" pitchFamily="18" charset="0"/>
                <a:cs typeface="Times New Roman" pitchFamily="18" charset="0"/>
              </a:rPr>
              <a:t> Красота</a:t>
            </a:r>
            <a:endParaRPr lang="ru-RU" sz="2800" u="sng" dirty="0">
              <a:latin typeface="Times New Roman" pitchFamily="18" charset="0"/>
              <a:cs typeface="Times New Roman"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265757" y="2276872"/>
            <a:ext cx="5707981" cy="3674512"/>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948264" y="87586"/>
            <a:ext cx="1752600" cy="1714500"/>
          </a:xfrm>
          <a:prstGeom prst="rect">
            <a:avLst/>
          </a:prstGeom>
        </p:spPr>
      </p:pic>
    </p:spTree>
    <p:extLst>
      <p:ext uri="{BB962C8B-B14F-4D97-AF65-F5344CB8AC3E}">
        <p14:creationId xmlns:p14="http://schemas.microsoft.com/office/powerpoint/2010/main" xmlns="" val="22678087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37421" y="2501280"/>
            <a:ext cx="4976661" cy="1944216"/>
          </a:xfrm>
          <a:prstGeom prst="rect">
            <a:avLst/>
          </a:prstGeom>
        </p:spPr>
      </p:pic>
      <p:sp>
        <p:nvSpPr>
          <p:cNvPr id="6" name="TextBox 5"/>
          <p:cNvSpPr txBox="1"/>
          <p:nvPr/>
        </p:nvSpPr>
        <p:spPr>
          <a:xfrm>
            <a:off x="395536" y="4581128"/>
            <a:ext cx="8460432" cy="2062103"/>
          </a:xfrm>
          <a:prstGeom prst="rect">
            <a:avLst/>
          </a:prstGeom>
          <a:noFill/>
        </p:spPr>
        <p:txBody>
          <a:bodyPr wrap="square" rtlCol="0">
            <a:spAutoFit/>
          </a:bodyPr>
          <a:lstStyle/>
          <a:p>
            <a:r>
              <a:rPr lang="ru-RU" sz="1600" dirty="0">
                <a:latin typeface="Times New Roman" pitchFamily="18" charset="0"/>
                <a:cs typeface="Times New Roman" pitchFamily="18" charset="0"/>
              </a:rPr>
              <a:t>"...В каждой постройке должны быть соблюдены.. . три вещи, без которых ни одно здание не может заслужить одобрения: это польза и удобство, долговечность, красота; ибо невозможно было бы назвать совершенным здание хотя бы и полезное, но недолговечное, равно как и такое, которое служит долго, но неудобно, или же то, что имеет одно и другое, но лишено всякой прелести. Удобство получится тогда, когда каждой части будет дано подходящее место и достаточное пространство.. . Чтобы достигнуть долговечности, необходимо стены делать по отвесу.. . с хорошим прочным фундаментом.. . Красота явится результатом красивой формы и соответствия целого частям, частей между собой и также частей целому... "  </a:t>
            </a:r>
            <a:r>
              <a:rPr lang="ru-RU" sz="1600" b="1" dirty="0" err="1">
                <a:latin typeface="Times New Roman" pitchFamily="18" charset="0"/>
                <a:cs typeface="Times New Roman" pitchFamily="18" charset="0"/>
              </a:rPr>
              <a:t>Палладио</a:t>
            </a:r>
            <a:endParaRPr lang="ru-RU" sz="1600" dirty="0"/>
          </a:p>
        </p:txBody>
      </p:sp>
      <p:sp>
        <p:nvSpPr>
          <p:cNvPr id="7" name="TextBox 6"/>
          <p:cNvSpPr txBox="1"/>
          <p:nvPr/>
        </p:nvSpPr>
        <p:spPr>
          <a:xfrm>
            <a:off x="395536" y="260648"/>
            <a:ext cx="7992888" cy="2800767"/>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Функция</a:t>
            </a:r>
            <a:r>
              <a:rPr lang="ru-RU" sz="1600" b="1" dirty="0">
                <a:latin typeface="Times New Roman" pitchFamily="18" charset="0"/>
                <a:cs typeface="Times New Roman" pitchFamily="18" charset="0"/>
              </a:rPr>
              <a:t>, конструкция, форма</a:t>
            </a:r>
            <a:r>
              <a:rPr lang="ru-RU" sz="1600" dirty="0">
                <a:latin typeface="Times New Roman" pitchFamily="18" charset="0"/>
                <a:cs typeface="Times New Roman" pitchFamily="18" charset="0"/>
              </a:rPr>
              <a:t>. Три составляющие единого архитектурного </a:t>
            </a:r>
            <a:r>
              <a:rPr lang="ru-RU" sz="1600" dirty="0" smtClean="0">
                <a:latin typeface="Times New Roman" pitchFamily="18" charset="0"/>
                <a:cs typeface="Times New Roman" pitchFamily="18" charset="0"/>
              </a:rPr>
              <a:t>целого( </a:t>
            </a:r>
            <a:r>
              <a:rPr lang="ru-RU" sz="1600" dirty="0" err="1" smtClean="0">
                <a:latin typeface="Times New Roman" pitchFamily="18" charset="0"/>
                <a:cs typeface="Times New Roman" pitchFamily="18" charset="0"/>
              </a:rPr>
              <a:t>т.е</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«прочность — польза — красота</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В этой формуле все члены равны — среди них нет главных и второстепенных. Стоит одной из составляющих потеснить две другие — и архитектура исчезает. Остается строительство, инженерия, декорация, но не высокое искусство архитектуры. </a:t>
            </a:r>
            <a:br>
              <a:rPr lang="ru-RU" sz="1600" dirty="0">
                <a:latin typeface="Times New Roman" pitchFamily="18" charset="0"/>
                <a:cs typeface="Times New Roman" pitchFamily="18" charset="0"/>
              </a:rPr>
            </a:br>
            <a:r>
              <a:rPr lang="ru-RU" sz="1600" dirty="0" smtClean="0">
                <a:latin typeface="Times New Roman" pitchFamily="18" charset="0"/>
                <a:cs typeface="Times New Roman" pitchFamily="18" charset="0"/>
              </a:rPr>
              <a:t>Невнимание </a:t>
            </a:r>
            <a:r>
              <a:rPr lang="ru-RU" sz="1600" dirty="0">
                <a:latin typeface="Times New Roman" pitchFamily="18" charset="0"/>
                <a:cs typeface="Times New Roman" pitchFamily="18" charset="0"/>
              </a:rPr>
              <a:t>к красоте оборачивается социальным дискомфортом, функциональной неполноценностью жилья, а удобство, выгода для проектировщика и строителя не всегда совпадают с удобством для жильца, с той самой «пользой», которую обозначил </a:t>
            </a:r>
            <a:r>
              <a:rPr lang="ru-RU" sz="1600" dirty="0" err="1">
                <a:latin typeface="Times New Roman" pitchFamily="18" charset="0"/>
                <a:cs typeface="Times New Roman" pitchFamily="18" charset="0"/>
              </a:rPr>
              <a:t>Витрувий</a:t>
            </a:r>
            <a:r>
              <a:rPr lang="ru-RU" sz="1600" dirty="0">
                <a:latin typeface="Times New Roman" pitchFamily="18" charset="0"/>
                <a:cs typeface="Times New Roman" pitchFamily="18" charset="0"/>
              </a:rPr>
              <a:t> в своей триаде.</a:t>
            </a:r>
            <a:br>
              <a:rPr lang="ru-RU" sz="1600" dirty="0">
                <a:latin typeface="Times New Roman" pitchFamily="18" charset="0"/>
                <a:cs typeface="Times New Roman" pitchFamily="18" charset="0"/>
              </a:rPr>
            </a:br>
            <a:r>
              <a:rPr lang="ru-RU" sz="1600" dirty="0">
                <a:latin typeface="Times New Roman" pitchFamily="18" charset="0"/>
                <a:cs typeface="Times New Roman" pitchFamily="18" charset="0"/>
              </a:rPr>
              <a:t> </a:t>
            </a:r>
            <a:br>
              <a:rPr lang="ru-RU" sz="1600" dirty="0">
                <a:latin typeface="Times New Roman" pitchFamily="18" charset="0"/>
                <a:cs typeface="Times New Roman" pitchFamily="18" charset="0"/>
              </a:rPr>
            </a:br>
            <a:endParaRPr lang="ru-RU" sz="1600" dirty="0"/>
          </a:p>
        </p:txBody>
      </p:sp>
      <p:sp>
        <p:nvSpPr>
          <p:cNvPr id="8" name="TextBox 7"/>
          <p:cNvSpPr txBox="1"/>
          <p:nvPr/>
        </p:nvSpPr>
        <p:spPr>
          <a:xfrm>
            <a:off x="7129138" y="2725440"/>
            <a:ext cx="1763688" cy="1077218"/>
          </a:xfrm>
          <a:prstGeom prst="rect">
            <a:avLst/>
          </a:prstGeom>
          <a:noFill/>
        </p:spPr>
        <p:txBody>
          <a:bodyPr wrap="square" rtlCol="0">
            <a:spAutoFit/>
          </a:bodyPr>
          <a:lstStyle/>
          <a:p>
            <a:r>
              <a:rPr lang="ru-RU" sz="1600" dirty="0" smtClean="0">
                <a:latin typeface="Times New Roman" pitchFamily="18" charset="0"/>
                <a:cs typeface="Times New Roman" pitchFamily="18" charset="0"/>
              </a:rPr>
              <a:t>Марк </a:t>
            </a:r>
            <a:r>
              <a:rPr lang="ru-RU" sz="1600" dirty="0" err="1" smtClean="0">
                <a:latin typeface="Times New Roman" pitchFamily="18" charset="0"/>
                <a:cs typeface="Times New Roman" pitchFamily="18" charset="0"/>
              </a:rPr>
              <a:t>Витрувий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Поллион</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«Десять книг об архитектуре»</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1343615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460" y="4437112"/>
            <a:ext cx="1872208" cy="338554"/>
          </a:xfrm>
          <a:prstGeom prst="rect">
            <a:avLst/>
          </a:prstGeom>
          <a:noFill/>
          <a:ln>
            <a:solidFill>
              <a:schemeClr val="tx1"/>
            </a:solidFill>
          </a:ln>
        </p:spPr>
        <p:txBody>
          <a:bodyPr wrap="square" rtlCol="0">
            <a:spAutoFit/>
          </a:bodyPr>
          <a:lstStyle/>
          <a:p>
            <a:pPr algn="ctr"/>
            <a:r>
              <a:rPr lang="ru-RU" sz="1600" dirty="0" smtClean="0">
                <a:latin typeface="Times New Roman" pitchFamily="18" charset="0"/>
                <a:cs typeface="Times New Roman" pitchFamily="18" charset="0"/>
              </a:rPr>
              <a:t>Тектоника</a:t>
            </a:r>
            <a:endParaRPr lang="ru-RU" sz="1600" dirty="0">
              <a:latin typeface="Times New Roman" pitchFamily="18" charset="0"/>
              <a:cs typeface="Times New Roman" pitchFamily="18" charset="0"/>
            </a:endParaRPr>
          </a:p>
        </p:txBody>
      </p:sp>
      <p:sp>
        <p:nvSpPr>
          <p:cNvPr id="4" name="TextBox 3"/>
          <p:cNvSpPr txBox="1"/>
          <p:nvPr/>
        </p:nvSpPr>
        <p:spPr>
          <a:xfrm>
            <a:off x="5687888" y="4437112"/>
            <a:ext cx="1584176" cy="338554"/>
          </a:xfrm>
          <a:prstGeom prst="rect">
            <a:avLst/>
          </a:prstGeom>
          <a:noFill/>
          <a:ln>
            <a:solidFill>
              <a:schemeClr val="tx1"/>
            </a:solidFill>
          </a:ln>
        </p:spPr>
        <p:txBody>
          <a:bodyPr wrap="square" rtlCol="0">
            <a:spAutoFit/>
          </a:bodyPr>
          <a:lstStyle/>
          <a:p>
            <a:pPr algn="ctr"/>
            <a:r>
              <a:rPr lang="ru-RU" sz="1600" dirty="0" err="1" smtClean="0">
                <a:latin typeface="Times New Roman" pitchFamily="18" charset="0"/>
                <a:cs typeface="Times New Roman" pitchFamily="18" charset="0"/>
              </a:rPr>
              <a:t>Стереотомия</a:t>
            </a:r>
            <a:endParaRPr lang="ru-RU" sz="1600" dirty="0">
              <a:latin typeface="Times New Roman" pitchFamily="18" charset="0"/>
              <a:cs typeface="Times New Roman" pitchFamily="18" charset="0"/>
            </a:endParaRPr>
          </a:p>
        </p:txBody>
      </p:sp>
      <p:cxnSp>
        <p:nvCxnSpPr>
          <p:cNvPr id="6" name="Прямая со стрелкой 5"/>
          <p:cNvCxnSpPr/>
          <p:nvPr/>
        </p:nvCxnSpPr>
        <p:spPr>
          <a:xfrm flipH="1">
            <a:off x="2448744" y="3717032"/>
            <a:ext cx="605780" cy="4366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5652120" y="3717032"/>
            <a:ext cx="530448" cy="470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7504" y="596875"/>
            <a:ext cx="9036496" cy="2616101"/>
          </a:xfrm>
          <a:prstGeom prst="rect">
            <a:avLst/>
          </a:prstGeom>
          <a:noFill/>
        </p:spPr>
        <p:txBody>
          <a:bodyPr wrap="square" rtlCol="0">
            <a:spAutoFit/>
          </a:bodyPr>
          <a:lstStyle/>
          <a:p>
            <a:r>
              <a:rPr lang="ru-RU" sz="3200" dirty="0" smtClean="0">
                <a:latin typeface="Times New Roman" pitchFamily="18" charset="0"/>
                <a:cs typeface="Times New Roman" pitchFamily="18" charset="0"/>
              </a:rPr>
              <a:t>                        Пропорции </a:t>
            </a:r>
            <a:r>
              <a:rPr lang="ru-RU" sz="3200" dirty="0">
                <a:latin typeface="Times New Roman" pitchFamily="18" charset="0"/>
                <a:cs typeface="Times New Roman" pitchFamily="18" charset="0"/>
              </a:rPr>
              <a:t>и масштаб</a:t>
            </a:r>
            <a:br>
              <a:rPr lang="ru-RU" sz="3200" dirty="0">
                <a:latin typeface="Times New Roman" pitchFamily="18" charset="0"/>
                <a:cs typeface="Times New Roman" pitchFamily="18" charset="0"/>
              </a:rPr>
            </a:br>
            <a:endParaRPr lang="ru-RU" sz="32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Решающее </a:t>
            </a:r>
            <a:r>
              <a:rPr lang="ru-RU" sz="2000" dirty="0">
                <a:latin typeface="Times New Roman" pitchFamily="18" charset="0"/>
                <a:cs typeface="Times New Roman" pitchFamily="18" charset="0"/>
              </a:rPr>
              <a:t>слово в архитектурной композиции  принадлежит </a:t>
            </a:r>
            <a:r>
              <a:rPr lang="ru-RU" sz="2000" b="1" dirty="0">
                <a:latin typeface="Times New Roman" pitchFamily="18" charset="0"/>
                <a:cs typeface="Times New Roman" pitchFamily="18" charset="0"/>
              </a:rPr>
              <a:t>масштабу, пропорциям и ритму</a:t>
            </a:r>
            <a:r>
              <a:rPr lang="ru-RU" sz="2000" dirty="0">
                <a:latin typeface="Times New Roman" pitchFamily="18" charset="0"/>
                <a:cs typeface="Times New Roman" pitchFamily="18" charset="0"/>
              </a:rPr>
              <a:t>.  </a:t>
            </a:r>
            <a:br>
              <a:rPr lang="ru-RU" sz="2000" dirty="0">
                <a:latin typeface="Times New Roman" pitchFamily="18" charset="0"/>
                <a:cs typeface="Times New Roman" pitchFamily="18" charset="0"/>
              </a:rPr>
            </a:br>
            <a:r>
              <a:rPr lang="ru-RU" sz="2000" dirty="0"/>
              <a:t/>
            </a:r>
            <a:br>
              <a:rPr lang="ru-RU" sz="2000" dirty="0"/>
            </a:br>
            <a:r>
              <a:rPr lang="ru-RU" sz="2000" dirty="0" smtClean="0">
                <a:latin typeface="Times New Roman" pitchFamily="18" charset="0"/>
                <a:cs typeface="Times New Roman" pitchFamily="18" charset="0"/>
              </a:rPr>
              <a:t>Простейший  </a:t>
            </a:r>
            <a:r>
              <a:rPr lang="ru-RU" sz="2000" dirty="0">
                <a:latin typeface="Times New Roman" pitchFamily="18" charset="0"/>
                <a:cs typeface="Times New Roman" pitchFamily="18" charset="0"/>
              </a:rPr>
              <a:t>вид  ритмической  группировки  - </a:t>
            </a:r>
            <a:r>
              <a:rPr lang="ru-RU" sz="2000" dirty="0" smtClean="0">
                <a:latin typeface="Times New Roman" pitchFamily="18" charset="0"/>
                <a:cs typeface="Times New Roman" pitchFamily="18" charset="0"/>
              </a:rPr>
              <a:t> </a:t>
            </a:r>
            <a:r>
              <a:rPr lang="ru-RU" sz="2000" b="1" dirty="0">
                <a:latin typeface="Times New Roman" pitchFamily="18" charset="0"/>
                <a:cs typeface="Times New Roman" pitchFamily="18" charset="0"/>
              </a:rPr>
              <a:t>симметрия.</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endParaRPr lang="ru-RU" sz="2000" dirty="0"/>
          </a:p>
        </p:txBody>
      </p:sp>
      <p:sp>
        <p:nvSpPr>
          <p:cNvPr id="16" name="TextBox 15"/>
          <p:cNvSpPr txBox="1"/>
          <p:nvPr/>
        </p:nvSpPr>
        <p:spPr>
          <a:xfrm>
            <a:off x="1628292" y="3212976"/>
            <a:ext cx="5994920" cy="369332"/>
          </a:xfrm>
          <a:prstGeom prst="rect">
            <a:avLst/>
          </a:prstGeom>
          <a:noFill/>
        </p:spPr>
        <p:txBody>
          <a:bodyPr wrap="square" rtlCol="0">
            <a:spAutoFit/>
          </a:bodyPr>
          <a:lstStyle/>
          <a:p>
            <a:r>
              <a:rPr lang="ru-RU" u="sng" dirty="0" smtClean="0">
                <a:latin typeface="Times New Roman" pitchFamily="18" charset="0"/>
                <a:cs typeface="Times New Roman" pitchFamily="18" charset="0"/>
              </a:rPr>
              <a:t>2 основных метода </a:t>
            </a:r>
            <a:r>
              <a:rPr lang="ru-RU" u="sng" dirty="0">
                <a:latin typeface="Times New Roman" pitchFamily="18" charset="0"/>
                <a:cs typeface="Times New Roman" pitchFamily="18" charset="0"/>
              </a:rPr>
              <a:t>комбинации  массы и пространства</a:t>
            </a:r>
            <a:endParaRPr lang="ru-RU" u="sng" dirty="0"/>
          </a:p>
        </p:txBody>
      </p:sp>
    </p:spTree>
    <p:extLst>
      <p:ext uri="{BB962C8B-B14F-4D97-AF65-F5344CB8AC3E}">
        <p14:creationId xmlns:p14="http://schemas.microsoft.com/office/powerpoint/2010/main" xmlns="" val="511502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20845" y="2276872"/>
            <a:ext cx="1941458" cy="2592288"/>
          </a:xfrm>
          <a:prstGeom prst="rect">
            <a:avLst/>
          </a:prstGeom>
        </p:spPr>
      </p:pic>
      <p:sp>
        <p:nvSpPr>
          <p:cNvPr id="7" name="TextBox 6"/>
          <p:cNvSpPr txBox="1"/>
          <p:nvPr/>
        </p:nvSpPr>
        <p:spPr>
          <a:xfrm>
            <a:off x="4067944" y="332655"/>
            <a:ext cx="3888432" cy="584775"/>
          </a:xfrm>
          <a:prstGeom prst="rect">
            <a:avLst/>
          </a:prstGeom>
          <a:noFill/>
        </p:spPr>
        <p:txBody>
          <a:bodyPr wrap="square" rtlCol="0">
            <a:spAutoFit/>
          </a:bodyPr>
          <a:lstStyle/>
          <a:p>
            <a:r>
              <a:rPr lang="ru-RU" sz="3200" dirty="0">
                <a:latin typeface="Times New Roman" pitchFamily="18" charset="0"/>
                <a:cs typeface="Times New Roman" pitchFamily="18" charset="0"/>
              </a:rPr>
              <a:t>Ритм</a:t>
            </a:r>
            <a:endParaRPr lang="ru-RU" sz="3200" dirty="0"/>
          </a:p>
        </p:txBody>
      </p:sp>
      <p:sp>
        <p:nvSpPr>
          <p:cNvPr id="8" name="TextBox 7"/>
          <p:cNvSpPr txBox="1"/>
          <p:nvPr/>
        </p:nvSpPr>
        <p:spPr>
          <a:xfrm>
            <a:off x="110432" y="1124744"/>
            <a:ext cx="3240360" cy="1477328"/>
          </a:xfrm>
          <a:prstGeom prst="rect">
            <a:avLst/>
          </a:prstGeom>
          <a:noFill/>
        </p:spPr>
        <p:txBody>
          <a:bodyPr wrap="square" rtlCol="0">
            <a:spAutoFit/>
          </a:bodyPr>
          <a:lstStyle/>
          <a:p>
            <a:pPr algn="ctr"/>
            <a:r>
              <a:rPr lang="ru-RU" b="1" dirty="0">
                <a:latin typeface="Times New Roman" pitchFamily="18" charset="0"/>
                <a:cs typeface="Times New Roman" pitchFamily="18" charset="0"/>
              </a:rPr>
              <a:t>Горизонтальное  направление  </a:t>
            </a:r>
            <a:br>
              <a:rPr lang="ru-RU" b="1" dirty="0">
                <a:latin typeface="Times New Roman" pitchFamily="18" charset="0"/>
                <a:cs typeface="Times New Roman" pitchFamily="18" charset="0"/>
              </a:rPr>
            </a:br>
            <a:r>
              <a:rPr lang="ru-RU" dirty="0">
                <a:latin typeface="Times New Roman" pitchFamily="18" charset="0"/>
                <a:cs typeface="Times New Roman" pitchFamily="18" charset="0"/>
              </a:rPr>
              <a:t>(символизирует   покой, прочность, тяжесть)</a:t>
            </a:r>
            <a:br>
              <a:rPr lang="ru-RU" dirty="0">
                <a:latin typeface="Times New Roman" pitchFamily="18" charset="0"/>
                <a:cs typeface="Times New Roman" pitchFamily="18" charset="0"/>
              </a:rPr>
            </a:br>
            <a:endParaRPr lang="ru-RU" dirty="0"/>
          </a:p>
        </p:txBody>
      </p:sp>
      <p:sp>
        <p:nvSpPr>
          <p:cNvPr id="9" name="TextBox 8"/>
          <p:cNvSpPr txBox="1"/>
          <p:nvPr/>
        </p:nvSpPr>
        <p:spPr>
          <a:xfrm>
            <a:off x="2987824" y="1124744"/>
            <a:ext cx="3312368" cy="1754326"/>
          </a:xfrm>
          <a:prstGeom prst="rect">
            <a:avLst/>
          </a:prstGeom>
          <a:noFill/>
        </p:spPr>
        <p:txBody>
          <a:bodyPr wrap="square" rtlCol="0">
            <a:spAutoFit/>
          </a:bodyPr>
          <a:lstStyle/>
          <a:p>
            <a:pPr algn="ctr"/>
            <a:r>
              <a:rPr lang="ru-RU" b="1" dirty="0">
                <a:latin typeface="Times New Roman" pitchFamily="18" charset="0"/>
                <a:cs typeface="Times New Roman" pitchFamily="18" charset="0"/>
              </a:rPr>
              <a:t>Вертикальное направление   </a:t>
            </a:r>
            <a:br>
              <a:rPr lang="ru-RU" b="1" dirty="0">
                <a:latin typeface="Times New Roman" pitchFamily="18" charset="0"/>
                <a:cs typeface="Times New Roman" pitchFamily="18" charset="0"/>
              </a:rPr>
            </a:br>
            <a:r>
              <a:rPr lang="ru-RU" dirty="0">
                <a:latin typeface="Times New Roman" pitchFamily="18" charset="0"/>
                <a:cs typeface="Times New Roman" pitchFamily="18" charset="0"/>
              </a:rPr>
              <a:t>(внушает   представление деятельности,  роста) </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endParaRPr lang="ru-RU" dirty="0" smtClean="0">
              <a:latin typeface="Times New Roman" pitchFamily="18" charset="0"/>
              <a:cs typeface="Times New Roman" pitchFamily="18" charset="0"/>
            </a:endParaRPr>
          </a:p>
          <a:p>
            <a:pPr algn="ctr"/>
            <a:endParaRPr lang="ru-RU" dirty="0"/>
          </a:p>
        </p:txBody>
      </p:sp>
      <p:sp>
        <p:nvSpPr>
          <p:cNvPr id="10" name="TextBox 9"/>
          <p:cNvSpPr txBox="1"/>
          <p:nvPr/>
        </p:nvSpPr>
        <p:spPr>
          <a:xfrm>
            <a:off x="6646649" y="1124744"/>
            <a:ext cx="2160240" cy="1477328"/>
          </a:xfrm>
          <a:prstGeom prst="rect">
            <a:avLst/>
          </a:prstGeom>
          <a:noFill/>
        </p:spPr>
        <p:txBody>
          <a:bodyPr wrap="square" rtlCol="0">
            <a:spAutoFit/>
          </a:bodyPr>
          <a:lstStyle/>
          <a:p>
            <a:r>
              <a:rPr lang="ru-RU" b="1" dirty="0">
                <a:latin typeface="Times New Roman" pitchFamily="18" charset="0"/>
                <a:cs typeface="Times New Roman" pitchFamily="18" charset="0"/>
              </a:rPr>
              <a:t>Кривые  линии </a:t>
            </a:r>
            <a:r>
              <a:rPr lang="ru-RU" dirty="0">
                <a:latin typeface="Times New Roman" pitchFamily="18" charset="0"/>
                <a:cs typeface="Times New Roman" pitchFamily="18" charset="0"/>
              </a:rPr>
              <a:t>обычно  воплощают движение, динамику.</a:t>
            </a:r>
            <a:br>
              <a:rPr lang="ru-RU" dirty="0">
                <a:latin typeface="Times New Roman" pitchFamily="18" charset="0"/>
                <a:cs typeface="Times New Roman" pitchFamily="18" charset="0"/>
              </a:rPr>
            </a:br>
            <a:endParaRPr lang="ru-RU" dirty="0"/>
          </a:p>
        </p:txBody>
      </p:sp>
      <p:pic>
        <p:nvPicPr>
          <p:cNvPr id="11" name="Рисунок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432" y="2421449"/>
            <a:ext cx="3241279" cy="2214246"/>
          </a:xfrm>
          <a:prstGeom prst="rect">
            <a:avLst/>
          </a:prstGeom>
        </p:spPr>
      </p:pic>
      <p:sp>
        <p:nvSpPr>
          <p:cNvPr id="12" name="TextBox 11"/>
          <p:cNvSpPr txBox="1"/>
          <p:nvPr/>
        </p:nvSpPr>
        <p:spPr>
          <a:xfrm>
            <a:off x="1321725" y="5952214"/>
            <a:ext cx="6336704" cy="830997"/>
          </a:xfrm>
          <a:prstGeom prst="rect">
            <a:avLst/>
          </a:prstGeom>
          <a:noFill/>
        </p:spPr>
        <p:txBody>
          <a:bodyPr wrap="square" rtlCol="0">
            <a:spAutoFit/>
          </a:bodyPr>
          <a:lstStyle/>
          <a:p>
            <a:r>
              <a:rPr lang="ru-RU" sz="1600" dirty="0">
                <a:latin typeface="Times New Roman" pitchFamily="18" charset="0"/>
                <a:cs typeface="Times New Roman" pitchFamily="18" charset="0"/>
              </a:rPr>
              <a:t>Южная   архитектура  - перевес горизонтальному  направлению, </a:t>
            </a:r>
            <a:br>
              <a:rPr lang="ru-RU" sz="1600" dirty="0">
                <a:latin typeface="Times New Roman" pitchFamily="18" charset="0"/>
                <a:cs typeface="Times New Roman" pitchFamily="18" charset="0"/>
              </a:rPr>
            </a:br>
            <a:r>
              <a:rPr lang="ru-RU" sz="1600" dirty="0">
                <a:latin typeface="Times New Roman" pitchFamily="18" charset="0"/>
                <a:cs typeface="Times New Roman" pitchFamily="18" charset="0"/>
              </a:rPr>
              <a:t>Северная архитектура-  преобладает вертикальное  устремление.</a:t>
            </a:r>
            <a:endParaRPr lang="ru-RU" sz="1600" dirty="0"/>
          </a:p>
          <a:p>
            <a:endParaRPr lang="ru-RU" sz="1600" dirty="0"/>
          </a:p>
        </p:txBody>
      </p:sp>
      <p:cxnSp>
        <p:nvCxnSpPr>
          <p:cNvPr id="14" name="Прямая со стрелкой 13"/>
          <p:cNvCxnSpPr/>
          <p:nvPr/>
        </p:nvCxnSpPr>
        <p:spPr>
          <a:xfrm flipH="1">
            <a:off x="2411760" y="764704"/>
            <a:ext cx="1309085"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5400092" y="737410"/>
            <a:ext cx="1224136"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644008" y="820428"/>
            <a:ext cx="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64861" y="4869160"/>
            <a:ext cx="2291315" cy="830997"/>
          </a:xfrm>
          <a:prstGeom prst="rect">
            <a:avLst/>
          </a:prstGeom>
          <a:noFill/>
        </p:spPr>
        <p:txBody>
          <a:bodyPr wrap="square" rtlCol="0">
            <a:spAutoFit/>
          </a:bodyPr>
          <a:lstStyle/>
          <a:p>
            <a:r>
              <a:rPr lang="ru-RU" sz="1600" dirty="0" smtClean="0">
                <a:latin typeface="Times New Roman" pitchFamily="18" charset="0"/>
                <a:cs typeface="Times New Roman" pitchFamily="18" charset="0"/>
              </a:rPr>
              <a:t>Здание Главного Адмиралтейства. Санкт-Петербург</a:t>
            </a:r>
            <a:endParaRPr lang="ru-RU" sz="1600" dirty="0">
              <a:latin typeface="Times New Roman" pitchFamily="18" charset="0"/>
              <a:cs typeface="Times New Roman" pitchFamily="18" charset="0"/>
            </a:endParaRPr>
          </a:p>
        </p:txBody>
      </p:sp>
      <p:pic>
        <p:nvPicPr>
          <p:cNvPr id="20" name="Рисунок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12160" y="2425765"/>
            <a:ext cx="2952328" cy="2214246"/>
          </a:xfrm>
          <a:prstGeom prst="rect">
            <a:avLst/>
          </a:prstGeom>
        </p:spPr>
      </p:pic>
      <p:sp>
        <p:nvSpPr>
          <p:cNvPr id="21" name="TextBox 20"/>
          <p:cNvSpPr txBox="1"/>
          <p:nvPr/>
        </p:nvSpPr>
        <p:spPr>
          <a:xfrm>
            <a:off x="6198310" y="4848819"/>
            <a:ext cx="2964566" cy="338554"/>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Дом Мила. Барселона</a:t>
            </a:r>
            <a:endParaRPr lang="ru-RU" sz="1600" dirty="0">
              <a:latin typeface="Times New Roman" pitchFamily="18" charset="0"/>
              <a:cs typeface="Times New Roman" pitchFamily="18" charset="0"/>
            </a:endParaRPr>
          </a:p>
        </p:txBody>
      </p:sp>
      <p:sp>
        <p:nvSpPr>
          <p:cNvPr id="22" name="TextBox 21"/>
          <p:cNvSpPr txBox="1"/>
          <p:nvPr/>
        </p:nvSpPr>
        <p:spPr>
          <a:xfrm>
            <a:off x="622706" y="4869160"/>
            <a:ext cx="2520280"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Палаццо </a:t>
            </a:r>
            <a:r>
              <a:rPr lang="ru-RU" sz="1600" dirty="0" err="1" smtClean="0">
                <a:latin typeface="Times New Roman" pitchFamily="18" charset="0"/>
                <a:cs typeface="Times New Roman" pitchFamily="18" charset="0"/>
              </a:rPr>
              <a:t>Фарнезе</a:t>
            </a:r>
            <a:r>
              <a:rPr lang="ru-RU" sz="1600" dirty="0" smtClean="0">
                <a:latin typeface="Times New Roman" pitchFamily="18" charset="0"/>
                <a:cs typeface="Times New Roman" pitchFamily="18" charset="0"/>
              </a:rPr>
              <a:t>. Рим</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018799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302511"/>
            <a:ext cx="4104140" cy="267330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3815" y="3553762"/>
            <a:ext cx="3379889" cy="240723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75907" y="302511"/>
            <a:ext cx="4013967" cy="2673302"/>
          </a:xfrm>
          <a:prstGeom prst="rect">
            <a:avLst/>
          </a:prstGeom>
        </p:spPr>
      </p:pic>
      <p:sp>
        <p:nvSpPr>
          <p:cNvPr id="7" name="TextBox 6"/>
          <p:cNvSpPr txBox="1"/>
          <p:nvPr/>
        </p:nvSpPr>
        <p:spPr>
          <a:xfrm>
            <a:off x="5032406" y="6309320"/>
            <a:ext cx="4320480" cy="1323439"/>
          </a:xfrm>
          <a:prstGeom prst="rect">
            <a:avLst/>
          </a:prstGeom>
          <a:noFill/>
        </p:spPr>
        <p:txBody>
          <a:bodyPr wrap="square" rtlCol="0">
            <a:spAutoFit/>
          </a:bodyPr>
          <a:lstStyle/>
          <a:p>
            <a:r>
              <a:rPr lang="ru-RU" sz="1600" dirty="0" smtClean="0">
                <a:latin typeface="Times New Roman" pitchFamily="18" charset="0"/>
                <a:cs typeface="Times New Roman" pitchFamily="18" charset="0"/>
              </a:rPr>
              <a:t>Мельников К.С. Клуб им. </a:t>
            </a:r>
            <a:r>
              <a:rPr lang="ru-RU" sz="1600" dirty="0" err="1" smtClean="0">
                <a:latin typeface="Times New Roman" pitchFamily="18" charset="0"/>
                <a:cs typeface="Times New Roman" pitchFamily="18" charset="0"/>
              </a:rPr>
              <a:t>Русакова</a:t>
            </a:r>
            <a:r>
              <a:rPr lang="ru-RU" sz="1600" dirty="0" smtClean="0">
                <a:latin typeface="Times New Roman" pitchFamily="18" charset="0"/>
                <a:cs typeface="Times New Roman" pitchFamily="18" charset="0"/>
              </a:rPr>
              <a:t>. Москва</a:t>
            </a:r>
          </a:p>
          <a:p>
            <a:endParaRPr lang="ru-RU" sz="1600" dirty="0">
              <a:latin typeface="Times New Roman" pitchFamily="18" charset="0"/>
              <a:cs typeface="Times New Roman" pitchFamily="18" charset="0"/>
            </a:endParaRPr>
          </a:p>
          <a:p>
            <a:endParaRPr lang="ru-RU" sz="1600" dirty="0" smtClean="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p:txBody>
      </p:sp>
      <p:sp>
        <p:nvSpPr>
          <p:cNvPr id="8" name="TextBox 7"/>
          <p:cNvSpPr txBox="1"/>
          <p:nvPr/>
        </p:nvSpPr>
        <p:spPr>
          <a:xfrm>
            <a:off x="1109782" y="6309320"/>
            <a:ext cx="2947688" cy="615553"/>
          </a:xfrm>
          <a:prstGeom prst="rect">
            <a:avLst/>
          </a:prstGeom>
          <a:noFill/>
        </p:spPr>
        <p:txBody>
          <a:bodyPr wrap="square" rtlCol="0">
            <a:spAutoFit/>
          </a:bodyPr>
          <a:lstStyle/>
          <a:p>
            <a:r>
              <a:rPr lang="ru-RU" sz="1600" dirty="0" smtClean="0">
                <a:latin typeface="Times New Roman" pitchFamily="18" charset="0"/>
                <a:cs typeface="Times New Roman" pitchFamily="18" charset="0"/>
              </a:rPr>
              <a:t>Палаццо</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Питти</a:t>
            </a:r>
            <a:r>
              <a:rPr lang="ru-RU" sz="1600" dirty="0" smtClean="0">
                <a:latin typeface="Times New Roman" pitchFamily="18" charset="0"/>
                <a:cs typeface="Times New Roman" pitchFamily="18" charset="0"/>
              </a:rPr>
              <a:t>.</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Флоренция</a:t>
            </a:r>
          </a:p>
          <a:p>
            <a:endParaRPr lang="ru-RU" dirty="0"/>
          </a:p>
        </p:txBody>
      </p:sp>
      <p:sp>
        <p:nvSpPr>
          <p:cNvPr id="9" name="TextBox 8"/>
          <p:cNvSpPr txBox="1"/>
          <p:nvPr/>
        </p:nvSpPr>
        <p:spPr>
          <a:xfrm>
            <a:off x="771160" y="3091572"/>
            <a:ext cx="3584500" cy="615553"/>
          </a:xfrm>
          <a:prstGeom prst="rect">
            <a:avLst/>
          </a:prstGeom>
          <a:noFill/>
        </p:spPr>
        <p:txBody>
          <a:bodyPr wrap="square" rtlCol="0">
            <a:spAutoFit/>
          </a:bodyPr>
          <a:lstStyle/>
          <a:p>
            <a:r>
              <a:rPr lang="ru-RU" sz="1600" dirty="0" smtClean="0">
                <a:latin typeface="Times New Roman" pitchFamily="18" charset="0"/>
                <a:cs typeface="Times New Roman" pitchFamily="18" charset="0"/>
              </a:rPr>
              <a:t>Большой дворец. Петергоф</a:t>
            </a:r>
          </a:p>
          <a:p>
            <a:endParaRPr lang="ru-RU" dirty="0"/>
          </a:p>
        </p:txBody>
      </p:sp>
      <p:sp>
        <p:nvSpPr>
          <p:cNvPr id="10" name="TextBox 9"/>
          <p:cNvSpPr txBox="1"/>
          <p:nvPr/>
        </p:nvSpPr>
        <p:spPr>
          <a:xfrm>
            <a:off x="4875906" y="3103939"/>
            <a:ext cx="4013967" cy="338554"/>
          </a:xfrm>
          <a:prstGeom prst="rect">
            <a:avLst/>
          </a:prstGeom>
          <a:noFill/>
        </p:spPr>
        <p:txBody>
          <a:bodyPr wrap="square" rtlCol="0">
            <a:spAutoFit/>
          </a:bodyPr>
          <a:lstStyle/>
          <a:p>
            <a:r>
              <a:rPr lang="ru-RU" sz="1600" dirty="0" err="1" smtClean="0">
                <a:latin typeface="Times New Roman" pitchFamily="18" charset="0"/>
                <a:cs typeface="Times New Roman" pitchFamily="18" charset="0"/>
              </a:rPr>
              <a:t>Ле</a:t>
            </a:r>
            <a:r>
              <a:rPr lang="ru-RU" sz="1600" dirty="0" smtClean="0">
                <a:latin typeface="Times New Roman" pitchFamily="18" charset="0"/>
                <a:cs typeface="Times New Roman" pitchFamily="18" charset="0"/>
              </a:rPr>
              <a:t> Корбюзье. </a:t>
            </a:r>
            <a:r>
              <a:rPr lang="ru-RU" sz="1600" dirty="0" err="1">
                <a:latin typeface="Times New Roman" pitchFamily="18" charset="0"/>
                <a:cs typeface="Times New Roman" pitchFamily="18" charset="0"/>
              </a:rPr>
              <a:t>Нотр</a:t>
            </a:r>
            <a:r>
              <a:rPr lang="ru-RU" sz="1600" dirty="0">
                <a:latin typeface="Times New Roman" pitchFamily="18" charset="0"/>
                <a:cs typeface="Times New Roman" pitchFamily="18" charset="0"/>
              </a:rPr>
              <a:t>-Дам-</a:t>
            </a:r>
            <a:r>
              <a:rPr lang="ru-RU" sz="1600" dirty="0" err="1">
                <a:latin typeface="Times New Roman" pitchFamily="18" charset="0"/>
                <a:cs typeface="Times New Roman" pitchFamily="18" charset="0"/>
              </a:rPr>
              <a:t>дю</a:t>
            </a:r>
            <a:r>
              <a:rPr lang="ru-RU" sz="1600" dirty="0">
                <a:latin typeface="Times New Roman" pitchFamily="18" charset="0"/>
                <a:cs typeface="Times New Roman" pitchFamily="18" charset="0"/>
              </a:rPr>
              <a:t>-О </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Роншан</a:t>
            </a:r>
            <a:endParaRPr lang="ru-RU" sz="1600" dirty="0">
              <a:latin typeface="Times New Roman" pitchFamily="18" charset="0"/>
              <a:cs typeface="Times New Roman" pitchFamily="18"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4414" y="3707125"/>
            <a:ext cx="4937992" cy="2253869"/>
          </a:xfrm>
          <a:prstGeom prst="rect">
            <a:avLst/>
          </a:prstGeom>
        </p:spPr>
      </p:pic>
    </p:spTree>
    <p:extLst>
      <p:ext uri="{BB962C8B-B14F-4D97-AF65-F5344CB8AC3E}">
        <p14:creationId xmlns:p14="http://schemas.microsoft.com/office/powerpoint/2010/main" xmlns="" val="181314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64049" y="-171400"/>
            <a:ext cx="12496711" cy="7029400"/>
          </a:xfrm>
          <a:prstGeom prst="rect">
            <a:avLst/>
          </a:prstGeom>
        </p:spPr>
      </p:pic>
      <p:sp>
        <p:nvSpPr>
          <p:cNvPr id="2" name="Заголовок 1"/>
          <p:cNvSpPr>
            <a:spLocks noGrp="1"/>
          </p:cNvSpPr>
          <p:nvPr>
            <p:ph type="title"/>
          </p:nvPr>
        </p:nvSpPr>
        <p:spPr>
          <a:xfrm>
            <a:off x="395536" y="2996952"/>
            <a:ext cx="8229600" cy="1143000"/>
          </a:xfrm>
        </p:spPr>
        <p:txBody>
          <a:bodyPr>
            <a:noAutofit/>
          </a:bodyPr>
          <a:lstStyle/>
          <a:p>
            <a:pPr indent="457200">
              <a:lnSpc>
                <a:spcPct val="150000"/>
              </a:lnSpc>
            </a:pP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Искусство </a:t>
            </a:r>
            <a:r>
              <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 может быть причиной понимания истины.</a:t>
            </a:r>
            <a:br>
              <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Поэтому искусство так сложно для понимания. Истинное </a:t>
            </a: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искусство </a:t>
            </a:r>
            <a:r>
              <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 ведет, не объясняет, не предсказывает. Оно просто оставляет состояние смутного, ноющего предвкушения понимания</a:t>
            </a: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b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Чем </a:t>
            </a:r>
            <a:r>
              <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прекрасна вечность?</a:t>
            </a:r>
            <a:br>
              <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Своей некоторой незавершенностью</a:t>
            </a: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b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r>
            <a:br>
              <a:rPr lang="ru-RU" sz="28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br>
            <a:endParaRPr lang="ru-RU" sz="28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884480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Конструкция</a:t>
            </a:r>
            <a:endParaRPr lang="ru-RU" sz="3200" dirty="0">
              <a:latin typeface="Times New Roman" pitchFamily="18" charset="0"/>
              <a:cs typeface="Times New Roman" pitchFamily="18" charset="0"/>
            </a:endParaRPr>
          </a:p>
        </p:txBody>
      </p:sp>
      <p:sp>
        <p:nvSpPr>
          <p:cNvPr id="3" name="TextBox 2"/>
          <p:cNvSpPr txBox="1"/>
          <p:nvPr/>
        </p:nvSpPr>
        <p:spPr>
          <a:xfrm>
            <a:off x="958913" y="1743790"/>
            <a:ext cx="2873256" cy="369332"/>
          </a:xfrm>
          <a:prstGeom prst="rect">
            <a:avLst/>
          </a:prstGeom>
          <a:noFill/>
          <a:ln>
            <a:solidFill>
              <a:schemeClr val="tx1"/>
            </a:solidFill>
          </a:ln>
        </p:spPr>
        <p:txBody>
          <a:bodyPr wrap="square" rtlCol="0">
            <a:spAutoFit/>
          </a:bodyPr>
          <a:lstStyle/>
          <a:p>
            <a:pPr algn="ctr"/>
            <a:r>
              <a:rPr lang="ru-RU" dirty="0" smtClean="0">
                <a:latin typeface="Times New Roman" pitchFamily="18" charset="0"/>
                <a:cs typeface="Times New Roman" pitchFamily="18" charset="0"/>
              </a:rPr>
              <a:t>Стоечно-балочная   </a:t>
            </a:r>
            <a:r>
              <a:rPr lang="ru-RU" dirty="0" smtClean="0"/>
              <a:t>       </a:t>
            </a:r>
            <a:endParaRPr lang="ru-RU" dirty="0"/>
          </a:p>
        </p:txBody>
      </p:sp>
      <p:sp>
        <p:nvSpPr>
          <p:cNvPr id="4" name="TextBox 3"/>
          <p:cNvSpPr txBox="1"/>
          <p:nvPr/>
        </p:nvSpPr>
        <p:spPr>
          <a:xfrm>
            <a:off x="5290376" y="1757482"/>
            <a:ext cx="3024336" cy="369332"/>
          </a:xfrm>
          <a:prstGeom prst="rect">
            <a:avLst/>
          </a:prstGeom>
          <a:noFill/>
          <a:ln>
            <a:solidFill>
              <a:schemeClr val="tx1"/>
            </a:solidFill>
          </a:ln>
        </p:spPr>
        <p:txBody>
          <a:bodyPr wrap="square" rtlCol="0">
            <a:spAutoFit/>
          </a:bodyPr>
          <a:lstStyle/>
          <a:p>
            <a:pPr algn="ctr"/>
            <a:r>
              <a:rPr lang="ru-RU" dirty="0" smtClean="0">
                <a:latin typeface="Times New Roman" pitchFamily="18" charset="0"/>
                <a:cs typeface="Times New Roman" pitchFamily="18" charset="0"/>
              </a:rPr>
              <a:t>Арочно-сводчатая</a:t>
            </a:r>
            <a:endParaRPr lang="ru-RU" dirty="0">
              <a:latin typeface="Times New Roman" pitchFamily="18" charset="0"/>
              <a:cs typeface="Times New Roman"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40904" y="2566040"/>
            <a:ext cx="3491536" cy="2327691"/>
          </a:xfrm>
          <a:prstGeom prst="rect">
            <a:avLst/>
          </a:prstGeom>
        </p:spPr>
      </p:pic>
      <p:cxnSp>
        <p:nvCxnSpPr>
          <p:cNvPr id="8" name="Прямая со стрелкой 7"/>
          <p:cNvCxnSpPr/>
          <p:nvPr/>
        </p:nvCxnSpPr>
        <p:spPr>
          <a:xfrm flipH="1">
            <a:off x="2555776" y="1196752"/>
            <a:ext cx="108012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580112" y="1196752"/>
            <a:ext cx="936104"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41552" y="5011466"/>
            <a:ext cx="2521984" cy="338554"/>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Колизей. Рим</a:t>
            </a:r>
            <a:endParaRPr lang="ru-RU" sz="1600" dirty="0">
              <a:latin typeface="Times New Roman" pitchFamily="18" charset="0"/>
              <a:cs typeface="Times New Roman" pitchFamily="18" charset="0"/>
            </a:endParaRPr>
          </a:p>
        </p:txBody>
      </p:sp>
      <p:sp>
        <p:nvSpPr>
          <p:cNvPr id="9" name="TextBox 8"/>
          <p:cNvSpPr txBox="1"/>
          <p:nvPr/>
        </p:nvSpPr>
        <p:spPr>
          <a:xfrm>
            <a:off x="1547664" y="5014786"/>
            <a:ext cx="2873256"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Парфенон. Афины</a:t>
            </a:r>
            <a:endParaRPr lang="ru-RU" sz="1600" dirty="0">
              <a:latin typeface="Times New Roman" pitchFamily="18" charset="0"/>
              <a:cs typeface="Times New Roman" pitchFamily="18"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662" y="2566040"/>
            <a:ext cx="4429757" cy="2304256"/>
          </a:xfrm>
          <a:prstGeom prst="rect">
            <a:avLst/>
          </a:prstGeom>
        </p:spPr>
      </p:pic>
    </p:spTree>
    <p:extLst>
      <p:ext uri="{BB962C8B-B14F-4D97-AF65-F5344CB8AC3E}">
        <p14:creationId xmlns:p14="http://schemas.microsoft.com/office/powerpoint/2010/main" xmlns="" val="2714855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16632"/>
            <a:ext cx="8229600" cy="4525963"/>
          </a:xfrm>
        </p:spPr>
        <p:txBody>
          <a:bodyPr/>
          <a:lstStyle/>
          <a:p>
            <a:pPr marL="0" indent="0" algn="ctr">
              <a:buNone/>
            </a:pPr>
            <a:r>
              <a:rPr lang="ru-RU" dirty="0" smtClean="0">
                <a:latin typeface="Times New Roman" pitchFamily="18" charset="0"/>
                <a:cs typeface="Times New Roman" pitchFamily="18" charset="0"/>
              </a:rPr>
              <a:t>Конструктивный замысел</a:t>
            </a:r>
          </a:p>
          <a:p>
            <a:pPr marL="0" indent="0" algn="ctr">
              <a:buNone/>
            </a:pPr>
            <a:endParaRPr lang="ru-RU" dirty="0" smtClean="0">
              <a:latin typeface="Times New Roman" pitchFamily="18" charset="0"/>
              <a:cs typeface="Times New Roman" pitchFamily="18" charset="0"/>
            </a:endParaRPr>
          </a:p>
          <a:p>
            <a:pPr marL="0" indent="0" algn="ctr">
              <a:buNone/>
            </a:pPr>
            <a:r>
              <a:rPr lang="ru-RU" sz="1800" u="sng" dirty="0" smtClean="0">
                <a:latin typeface="Times New Roman" pitchFamily="18" charset="0"/>
                <a:cs typeface="Times New Roman" pitchFamily="18" charset="0"/>
              </a:rPr>
              <a:t>Мускульная архитектура</a:t>
            </a:r>
            <a:r>
              <a:rPr lang="ru-RU" sz="1800" dirty="0" smtClean="0">
                <a:latin typeface="Times New Roman" pitchFamily="18" charset="0"/>
                <a:cs typeface="Times New Roman" pitchFamily="18" charset="0"/>
              </a:rPr>
              <a:t>                                      </a:t>
            </a:r>
            <a:r>
              <a:rPr lang="ru-RU" sz="1800" u="sng" dirty="0" smtClean="0">
                <a:latin typeface="Times New Roman" pitchFamily="18" charset="0"/>
                <a:cs typeface="Times New Roman" pitchFamily="18" charset="0"/>
              </a:rPr>
              <a:t>Скелетная архитектура </a:t>
            </a:r>
          </a:p>
          <a:p>
            <a:endParaRPr lang="ru-RU" dirty="0">
              <a:latin typeface="Times New Roman" pitchFamily="18" charset="0"/>
              <a:cs typeface="Times New Roman"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7504" y="1772817"/>
            <a:ext cx="4317813" cy="288032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88024" y="1772816"/>
            <a:ext cx="4176464" cy="2906123"/>
          </a:xfrm>
          <a:prstGeom prst="rect">
            <a:avLst/>
          </a:prstGeom>
        </p:spPr>
      </p:pic>
      <p:cxnSp>
        <p:nvCxnSpPr>
          <p:cNvPr id="8" name="Прямая со стрелкой 7"/>
          <p:cNvCxnSpPr/>
          <p:nvPr/>
        </p:nvCxnSpPr>
        <p:spPr>
          <a:xfrm flipH="1">
            <a:off x="3203848" y="692696"/>
            <a:ext cx="1080120"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004048" y="692696"/>
            <a:ext cx="1008112"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55576" y="4931072"/>
            <a:ext cx="3312368"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Собор Святого Петра. Рим</a:t>
            </a:r>
            <a:endParaRPr lang="ru-RU" sz="1600" dirty="0">
              <a:latin typeface="Times New Roman" pitchFamily="18" charset="0"/>
              <a:cs typeface="Times New Roman" pitchFamily="18" charset="0"/>
            </a:endParaRPr>
          </a:p>
        </p:txBody>
      </p:sp>
      <p:sp>
        <p:nvSpPr>
          <p:cNvPr id="4" name="TextBox 3"/>
          <p:cNvSpPr txBox="1"/>
          <p:nvPr/>
        </p:nvSpPr>
        <p:spPr>
          <a:xfrm>
            <a:off x="5364088" y="4931072"/>
            <a:ext cx="3024336" cy="338554"/>
          </a:xfrm>
          <a:prstGeom prst="rect">
            <a:avLst/>
          </a:prstGeom>
          <a:noFill/>
        </p:spPr>
        <p:txBody>
          <a:bodyPr wrap="square" rtlCol="0">
            <a:spAutoFit/>
          </a:bodyPr>
          <a:lstStyle/>
          <a:p>
            <a:r>
              <a:rPr lang="ru-RU" sz="1600" dirty="0">
                <a:latin typeface="Times New Roman" pitchFamily="18" charset="0"/>
                <a:cs typeface="Times New Roman" pitchFamily="18" charset="0"/>
              </a:rPr>
              <a:t>Кёльнский </a:t>
            </a:r>
            <a:r>
              <a:rPr lang="ru-RU" sz="1600" dirty="0" smtClean="0">
                <a:latin typeface="Times New Roman" pitchFamily="18" charset="0"/>
                <a:cs typeface="Times New Roman" pitchFamily="18" charset="0"/>
              </a:rPr>
              <a:t>собор. К</a:t>
            </a:r>
            <a:r>
              <a:rPr lang="ru-RU" sz="1600" dirty="0">
                <a:latin typeface="Times New Roman" pitchFamily="18" charset="0"/>
                <a:cs typeface="Times New Roman" pitchFamily="18" charset="0"/>
              </a:rPr>
              <a:t>ё</a:t>
            </a:r>
            <a:r>
              <a:rPr lang="ru-RU" sz="1600" dirty="0" smtClean="0">
                <a:latin typeface="Times New Roman" pitchFamily="18" charset="0"/>
                <a:cs typeface="Times New Roman" pitchFamily="18" charset="0"/>
              </a:rPr>
              <a:t>льн</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488000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Роль материала</a:t>
            </a:r>
            <a:endParaRPr lang="ru-RU" sz="3200" dirty="0">
              <a:latin typeface="Times New Roman" pitchFamily="18" charset="0"/>
              <a:cs typeface="Times New Roman" pitchFamily="18" charset="0"/>
            </a:endParaRPr>
          </a:p>
        </p:txBody>
      </p:sp>
      <p:sp>
        <p:nvSpPr>
          <p:cNvPr id="3" name="TextBox 2"/>
          <p:cNvSpPr txBox="1"/>
          <p:nvPr/>
        </p:nvSpPr>
        <p:spPr>
          <a:xfrm>
            <a:off x="611560" y="1196752"/>
            <a:ext cx="8352928" cy="646331"/>
          </a:xfrm>
          <a:prstGeom prst="rect">
            <a:avLst/>
          </a:prstGeom>
          <a:noFill/>
        </p:spPr>
        <p:txBody>
          <a:bodyPr wrap="square" rtlCol="0">
            <a:spAutoFit/>
          </a:bodyPr>
          <a:lstStyle/>
          <a:p>
            <a:r>
              <a:rPr lang="ru-RU" dirty="0" smtClean="0">
                <a:latin typeface="Times New Roman" pitchFamily="18" charset="0"/>
                <a:cs typeface="Times New Roman" pitchFamily="18" charset="0"/>
              </a:rPr>
              <a:t>Каждый строительный материал(</a:t>
            </a:r>
            <a:r>
              <a:rPr lang="ru-RU" dirty="0" err="1" smtClean="0">
                <a:latin typeface="Times New Roman" pitchFamily="18" charset="0"/>
                <a:cs typeface="Times New Roman" pitchFamily="18" charset="0"/>
              </a:rPr>
              <a:t>дерево,камень</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железо,стекло</a:t>
            </a:r>
            <a:r>
              <a:rPr lang="ru-RU" dirty="0" smtClean="0">
                <a:latin typeface="Times New Roman" pitchFamily="18" charset="0"/>
                <a:cs typeface="Times New Roman" pitchFamily="18" charset="0"/>
              </a:rPr>
              <a:t> )  обладает собственным языком.</a:t>
            </a:r>
            <a:endParaRPr lang="ru-RU" dirty="0">
              <a:latin typeface="Times New Roman" pitchFamily="18" charset="0"/>
              <a:cs typeface="Times New Roman" pitchFamily="18" charset="0"/>
            </a:endParaRPr>
          </a:p>
        </p:txBody>
      </p:sp>
      <p:sp>
        <p:nvSpPr>
          <p:cNvPr id="4" name="TextBox 3"/>
          <p:cNvSpPr txBox="1"/>
          <p:nvPr/>
        </p:nvSpPr>
        <p:spPr>
          <a:xfrm>
            <a:off x="615256" y="2006622"/>
            <a:ext cx="7344816" cy="1200329"/>
          </a:xfrm>
          <a:prstGeom prst="rect">
            <a:avLst/>
          </a:prstGeom>
          <a:noFill/>
        </p:spPr>
        <p:txBody>
          <a:bodyPr wrap="square" rtlCol="0">
            <a:spAutoFit/>
          </a:bodyPr>
          <a:lstStyle/>
          <a:p>
            <a:r>
              <a:rPr lang="ru-RU" dirty="0" smtClean="0"/>
              <a:t>Особая «этика» материала тем не менее дематериализуется (как краска под кистью живописца)</a:t>
            </a:r>
          </a:p>
          <a:p>
            <a:r>
              <a:rPr lang="ru-RU" dirty="0"/>
              <a:t>материала, скрытые в оптических и осязательных свойствах.</a:t>
            </a:r>
          </a:p>
          <a:p>
            <a:endParaRPr lang="ru-RU" dirty="0"/>
          </a:p>
        </p:txBody>
      </p:sp>
      <p:sp>
        <p:nvSpPr>
          <p:cNvPr id="5" name="Стрелка вправо 4"/>
          <p:cNvSpPr/>
          <p:nvPr/>
        </p:nvSpPr>
        <p:spPr>
          <a:xfrm>
            <a:off x="3131840" y="2357664"/>
            <a:ext cx="504056" cy="212542"/>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619500" y="2279085"/>
            <a:ext cx="5328592" cy="923330"/>
          </a:xfrm>
          <a:prstGeom prst="rect">
            <a:avLst/>
          </a:prstGeom>
          <a:noFill/>
        </p:spPr>
        <p:txBody>
          <a:bodyPr wrap="square" rtlCol="0">
            <a:spAutoFit/>
          </a:bodyPr>
          <a:lstStyle/>
          <a:p>
            <a:r>
              <a:rPr lang="ru-RU" dirty="0" smtClean="0"/>
              <a:t>Значение имеют прежде всего возможности </a:t>
            </a:r>
          </a:p>
          <a:p>
            <a:endParaRPr lang="ru-RU" dirty="0"/>
          </a:p>
          <a:p>
            <a:r>
              <a:rPr lang="ru-RU" dirty="0" smtClean="0"/>
              <a:t> </a:t>
            </a:r>
            <a:endParaRPr lang="ru-RU" dirty="0"/>
          </a:p>
        </p:txBody>
      </p:sp>
      <p:sp>
        <p:nvSpPr>
          <p:cNvPr id="7" name="TextBox 6"/>
          <p:cNvSpPr txBox="1"/>
          <p:nvPr/>
        </p:nvSpPr>
        <p:spPr>
          <a:xfrm>
            <a:off x="1259632" y="5313204"/>
            <a:ext cx="1872208" cy="369332"/>
          </a:xfrm>
          <a:prstGeom prst="rect">
            <a:avLst/>
          </a:prstGeom>
          <a:noFill/>
        </p:spPr>
        <p:txBody>
          <a:bodyPr wrap="square" rtlCol="0">
            <a:spAutoFit/>
          </a:bodyPr>
          <a:lstStyle/>
          <a:p>
            <a:r>
              <a:rPr lang="ru-RU" dirty="0" smtClean="0">
                <a:latin typeface="Times New Roman" pitchFamily="18" charset="0"/>
                <a:cs typeface="Times New Roman" pitchFamily="18" charset="0"/>
              </a:rPr>
              <a:t>Мрамор</a:t>
            </a:r>
            <a:endParaRPr lang="ru-RU" dirty="0">
              <a:latin typeface="Times New Roman" pitchFamily="18" charset="0"/>
              <a:cs typeface="Times New Roman" pitchFamily="18" charset="0"/>
            </a:endParaRPr>
          </a:p>
        </p:txBody>
      </p:sp>
      <p:sp>
        <p:nvSpPr>
          <p:cNvPr id="8" name="TextBox 7"/>
          <p:cNvSpPr txBox="1"/>
          <p:nvPr/>
        </p:nvSpPr>
        <p:spPr>
          <a:xfrm>
            <a:off x="3671900" y="5350908"/>
            <a:ext cx="2232248" cy="369332"/>
          </a:xfrm>
          <a:prstGeom prst="rect">
            <a:avLst/>
          </a:prstGeom>
          <a:noFill/>
        </p:spPr>
        <p:txBody>
          <a:bodyPr wrap="square" rtlCol="0">
            <a:spAutoFit/>
          </a:bodyPr>
          <a:lstStyle/>
          <a:p>
            <a:r>
              <a:rPr lang="ru-RU" dirty="0" smtClean="0">
                <a:latin typeface="Times New Roman" pitchFamily="18" charset="0"/>
                <a:cs typeface="Times New Roman" pitchFamily="18" charset="0"/>
              </a:rPr>
              <a:t>Песчаник</a:t>
            </a:r>
            <a:endParaRPr lang="ru-RU" dirty="0">
              <a:latin typeface="Times New Roman" pitchFamily="18" charset="0"/>
              <a:cs typeface="Times New Roman" pitchFamily="18" charset="0"/>
            </a:endParaRPr>
          </a:p>
        </p:txBody>
      </p:sp>
      <p:sp>
        <p:nvSpPr>
          <p:cNvPr id="9" name="TextBox 8"/>
          <p:cNvSpPr txBox="1"/>
          <p:nvPr/>
        </p:nvSpPr>
        <p:spPr>
          <a:xfrm>
            <a:off x="6534596" y="5317252"/>
            <a:ext cx="2448272" cy="369332"/>
          </a:xfrm>
          <a:prstGeom prst="rect">
            <a:avLst/>
          </a:prstGeom>
          <a:noFill/>
        </p:spPr>
        <p:txBody>
          <a:bodyPr wrap="square" rtlCol="0">
            <a:spAutoFit/>
          </a:bodyPr>
          <a:lstStyle/>
          <a:p>
            <a:r>
              <a:rPr lang="ru-RU" dirty="0" smtClean="0">
                <a:latin typeface="Times New Roman" pitchFamily="18" charset="0"/>
                <a:cs typeface="Times New Roman" pitchFamily="18" charset="0"/>
              </a:rPr>
              <a:t>Травертин</a:t>
            </a:r>
            <a:endParaRPr lang="ru-RU" dirty="0">
              <a:latin typeface="Times New Roman" pitchFamily="18" charset="0"/>
              <a:cs typeface="Times New Roman" pitchFamily="18" charset="0"/>
            </a:endParaRPr>
          </a:p>
        </p:txBody>
      </p:sp>
      <p:pic>
        <p:nvPicPr>
          <p:cNvPr id="10" name="Рисунок 9"/>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131840" y="3363901"/>
            <a:ext cx="2653233" cy="175703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8708" y="3202415"/>
            <a:ext cx="2386585" cy="1945230"/>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40152" y="3267184"/>
            <a:ext cx="2857879" cy="1906205"/>
          </a:xfrm>
          <a:prstGeom prst="rect">
            <a:avLst/>
          </a:prstGeom>
        </p:spPr>
      </p:pic>
    </p:spTree>
    <p:extLst>
      <p:ext uri="{BB962C8B-B14F-4D97-AF65-F5344CB8AC3E}">
        <p14:creationId xmlns:p14="http://schemas.microsoft.com/office/powerpoint/2010/main" xmlns="" val="6729530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0" y="1267997"/>
            <a:ext cx="4340787" cy="270635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7951" y="1268760"/>
            <a:ext cx="4058393" cy="2705596"/>
          </a:xfrm>
          <a:prstGeom prst="rect">
            <a:avLst/>
          </a:prstGeom>
        </p:spPr>
      </p:pic>
      <p:sp>
        <p:nvSpPr>
          <p:cNvPr id="5" name="TextBox 4"/>
          <p:cNvSpPr txBox="1"/>
          <p:nvPr/>
        </p:nvSpPr>
        <p:spPr>
          <a:xfrm>
            <a:off x="330300" y="4297451"/>
            <a:ext cx="3744416" cy="584775"/>
          </a:xfrm>
          <a:prstGeom prst="rect">
            <a:avLst/>
          </a:prstGeom>
          <a:noFill/>
        </p:spPr>
        <p:txBody>
          <a:bodyPr wrap="square" rtlCol="0">
            <a:spAutoFit/>
          </a:bodyPr>
          <a:lstStyle/>
          <a:p>
            <a:r>
              <a:rPr lang="ru-RU" sz="1600" dirty="0" err="1">
                <a:latin typeface="Times New Roman" pitchFamily="18" charset="0"/>
                <a:cs typeface="Times New Roman" pitchFamily="18" charset="0"/>
              </a:rPr>
              <a:t>Мис</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ван</a:t>
            </a:r>
            <a:r>
              <a:rPr lang="ru-RU" sz="1600" dirty="0">
                <a:latin typeface="Times New Roman" pitchFamily="18" charset="0"/>
                <a:cs typeface="Times New Roman" pitchFamily="18" charset="0"/>
              </a:rPr>
              <a:t> дер </a:t>
            </a:r>
            <a:r>
              <a:rPr lang="ru-RU" sz="1600" dirty="0" smtClean="0">
                <a:latin typeface="Times New Roman" pitchFamily="18" charset="0"/>
                <a:cs typeface="Times New Roman" pitchFamily="18" charset="0"/>
              </a:rPr>
              <a:t>Рое. Павильон Германии в Барселоне.</a:t>
            </a:r>
            <a:endParaRPr lang="ru-RU" sz="1600" dirty="0">
              <a:latin typeface="Times New Roman" pitchFamily="18" charset="0"/>
              <a:cs typeface="Times New Roman" pitchFamily="18" charset="0"/>
            </a:endParaRPr>
          </a:p>
        </p:txBody>
      </p:sp>
      <p:sp>
        <p:nvSpPr>
          <p:cNvPr id="6" name="TextBox 5"/>
          <p:cNvSpPr txBox="1"/>
          <p:nvPr/>
        </p:nvSpPr>
        <p:spPr>
          <a:xfrm>
            <a:off x="4762173" y="4297451"/>
            <a:ext cx="3960440" cy="338554"/>
          </a:xfrm>
          <a:prstGeom prst="rect">
            <a:avLst/>
          </a:prstGeom>
          <a:noFill/>
        </p:spPr>
        <p:txBody>
          <a:bodyPr wrap="square" rtlCol="0">
            <a:spAutoFit/>
          </a:bodyPr>
          <a:lstStyle/>
          <a:p>
            <a:r>
              <a:rPr lang="ru-RU" sz="1600" dirty="0" err="1" smtClean="0">
                <a:latin typeface="Times New Roman" pitchFamily="18" charset="0"/>
                <a:cs typeface="Times New Roman" pitchFamily="18" charset="0"/>
              </a:rPr>
              <a:t>Заха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Хадид</a:t>
            </a:r>
            <a:r>
              <a:rPr lang="ru-RU" sz="1600" dirty="0" smtClean="0">
                <a:latin typeface="Times New Roman" pitchFamily="18" charset="0"/>
                <a:cs typeface="Times New Roman" pitchFamily="18" charset="0"/>
              </a:rPr>
              <a:t>. Центр Гейдара Алиева. Баку. </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2820092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4192" y="0"/>
            <a:ext cx="11362541" cy="7575028"/>
          </a:xfrm>
          <a:prstGeom prst="rect">
            <a:avLst/>
          </a:prstGeom>
        </p:spPr>
      </p:pic>
      <p:sp>
        <p:nvSpPr>
          <p:cNvPr id="2" name="Заголовок 1"/>
          <p:cNvSpPr>
            <a:spLocks noGrp="1"/>
          </p:cNvSpPr>
          <p:nvPr>
            <p:ph type="title"/>
          </p:nvPr>
        </p:nvSpPr>
        <p:spPr>
          <a:xfrm>
            <a:off x="715481" y="0"/>
            <a:ext cx="8229600" cy="1143000"/>
          </a:xfrm>
        </p:spPr>
        <p:txBody>
          <a:bodyPr>
            <a:normAutofit/>
          </a:bodyPr>
          <a:lstStyle/>
          <a:p>
            <a:r>
              <a:rPr lang="ru-RU"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Роль света</a:t>
            </a:r>
            <a:endParaRPr lang="ru-RU"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5629216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68392"/>
            <a:ext cx="21885540" cy="14593546"/>
          </a:xfrm>
          <a:prstGeom prst="rect">
            <a:avLst/>
          </a:prstGeom>
        </p:spPr>
      </p:pic>
      <p:sp>
        <p:nvSpPr>
          <p:cNvPr id="2" name="Заголовок 1"/>
          <p:cNvSpPr>
            <a:spLocks noGrp="1"/>
          </p:cNvSpPr>
          <p:nvPr>
            <p:ph type="title"/>
          </p:nvPr>
        </p:nvSpPr>
        <p:spPr/>
        <p:txBody>
          <a:bodyPr/>
          <a:lstStyle/>
          <a:p>
            <a:r>
              <a:rPr lang="ru-RU" dirty="0" smtClean="0">
                <a:latin typeface="Times New Roman" pitchFamily="18" charset="0"/>
                <a:cs typeface="Times New Roman" pitchFamily="18" charset="0"/>
              </a:rPr>
              <a:t>Естественное освещение</a:t>
            </a:r>
            <a:endParaRPr lang="ru-RU" dirty="0">
              <a:latin typeface="Times New Roman" pitchFamily="18" charset="0"/>
              <a:cs typeface="Times New Roman" pitchFamily="18" charset="0"/>
            </a:endParaRPr>
          </a:p>
        </p:txBody>
      </p:sp>
      <p:sp>
        <p:nvSpPr>
          <p:cNvPr id="3" name="TextBox 2"/>
          <p:cNvSpPr txBox="1"/>
          <p:nvPr/>
        </p:nvSpPr>
        <p:spPr>
          <a:xfrm>
            <a:off x="107504" y="1628800"/>
            <a:ext cx="4176464" cy="800219"/>
          </a:xfrm>
          <a:prstGeom prst="rect">
            <a:avLst/>
          </a:prstGeom>
          <a:noFill/>
          <a:ln>
            <a:solidFill>
              <a:schemeClr val="tx1"/>
            </a:solidFill>
          </a:ln>
        </p:spPr>
        <p:txBody>
          <a:bodyPr wrap="square" rtlCol="0">
            <a:spAutoFit/>
          </a:bodyPr>
          <a:lstStyle/>
          <a:p>
            <a:pPr algn="ctr"/>
            <a:r>
              <a:rPr lang="ru-RU" dirty="0" smtClean="0">
                <a:latin typeface="Times New Roman" pitchFamily="18" charset="0"/>
                <a:cs typeface="Times New Roman" pitchFamily="18" charset="0"/>
              </a:rPr>
              <a:t>Боковое</a:t>
            </a:r>
          </a:p>
          <a:p>
            <a:pPr algn="ctr"/>
            <a:r>
              <a:rPr lang="ru-RU" sz="1400" dirty="0" smtClean="0">
                <a:latin typeface="Times New Roman" pitchFamily="18" charset="0"/>
                <a:cs typeface="Times New Roman" pitchFamily="18" charset="0"/>
              </a:rPr>
              <a:t>(через световые проемы в наружных стенах здания)</a:t>
            </a:r>
          </a:p>
          <a:p>
            <a:pPr algn="ctr"/>
            <a:endParaRPr lang="ru-RU" sz="1400" dirty="0">
              <a:latin typeface="Times New Roman" pitchFamily="18" charset="0"/>
              <a:cs typeface="Times New Roman" pitchFamily="18" charset="0"/>
            </a:endParaRPr>
          </a:p>
        </p:txBody>
      </p:sp>
      <p:sp>
        <p:nvSpPr>
          <p:cNvPr id="4" name="TextBox 3"/>
          <p:cNvSpPr txBox="1"/>
          <p:nvPr/>
        </p:nvSpPr>
        <p:spPr>
          <a:xfrm>
            <a:off x="4394696" y="1628799"/>
            <a:ext cx="4536504" cy="800219"/>
          </a:xfrm>
          <a:prstGeom prst="rect">
            <a:avLst/>
          </a:prstGeom>
          <a:noFill/>
          <a:ln>
            <a:solidFill>
              <a:schemeClr val="tx1"/>
            </a:solidFill>
          </a:ln>
        </p:spPr>
        <p:txBody>
          <a:bodyPr wrap="square" rtlCol="0">
            <a:spAutoFit/>
          </a:bodyPr>
          <a:lstStyle/>
          <a:p>
            <a:pPr algn="ctr"/>
            <a:r>
              <a:rPr lang="ru-RU" dirty="0" smtClean="0">
                <a:latin typeface="Times New Roman" pitchFamily="18" charset="0"/>
                <a:cs typeface="Times New Roman" pitchFamily="18" charset="0"/>
              </a:rPr>
              <a:t>Верхнее</a:t>
            </a:r>
          </a:p>
          <a:p>
            <a:pPr algn="ctr"/>
            <a:r>
              <a:rPr lang="ru-RU" sz="1400" dirty="0" smtClean="0">
                <a:latin typeface="Times New Roman" pitchFamily="18" charset="0"/>
                <a:cs typeface="Times New Roman" pitchFamily="18" charset="0"/>
              </a:rPr>
              <a:t>(через световые фонари и световые проемы в стенах</a:t>
            </a:r>
          </a:p>
          <a:p>
            <a:pPr algn="ctr"/>
            <a:r>
              <a:rPr lang="ru-RU" sz="1400" dirty="0" smtClean="0">
                <a:latin typeface="Times New Roman" pitchFamily="18" charset="0"/>
                <a:cs typeface="Times New Roman" pitchFamily="18" charset="0"/>
              </a:rPr>
              <a:t>в местах перепада высот здания)</a:t>
            </a:r>
            <a:endParaRPr lang="ru-RU" sz="1400" dirty="0">
              <a:latin typeface="Times New Roman" pitchFamily="18" charset="0"/>
              <a:cs typeface="Times New Roman" pitchFamily="18" charset="0"/>
            </a:endParaRPr>
          </a:p>
        </p:txBody>
      </p:sp>
      <p:sp>
        <p:nvSpPr>
          <p:cNvPr id="5" name="TextBox 4"/>
          <p:cNvSpPr txBox="1"/>
          <p:nvPr/>
        </p:nvSpPr>
        <p:spPr>
          <a:xfrm>
            <a:off x="2639622" y="6332140"/>
            <a:ext cx="3708412" cy="338554"/>
          </a:xfrm>
          <a:prstGeom prst="rect">
            <a:avLst/>
          </a:prstGeom>
          <a:noFill/>
        </p:spPr>
        <p:txBody>
          <a:bodyPr wrap="square" rtlCol="0">
            <a:spAutoFit/>
          </a:bodyPr>
          <a:lstStyle/>
          <a:p>
            <a:pPr algn="ctr"/>
            <a:r>
              <a:rPr lang="ru-RU" sz="1600" dirty="0" smtClean="0">
                <a:latin typeface="Times New Roman" pitchFamily="18" charset="0"/>
                <a:cs typeface="Times New Roman" pitchFamily="18" charset="0"/>
              </a:rPr>
              <a:t>Пантеон. Рим</a:t>
            </a:r>
            <a:endParaRPr lang="ru-RU" sz="1600" dirty="0">
              <a:latin typeface="Times New Roman" pitchFamily="18" charset="0"/>
              <a:cs typeface="Times New Roman"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59602" y="2636912"/>
            <a:ext cx="4068452" cy="3543252"/>
          </a:xfrm>
          <a:prstGeom prst="rect">
            <a:avLst/>
          </a:prstGeom>
        </p:spPr>
      </p:pic>
      <p:cxnSp>
        <p:nvCxnSpPr>
          <p:cNvPr id="8" name="Прямая со стрелкой 7"/>
          <p:cNvCxnSpPr/>
          <p:nvPr/>
        </p:nvCxnSpPr>
        <p:spPr>
          <a:xfrm flipH="1">
            <a:off x="2843808" y="1124744"/>
            <a:ext cx="504056"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6156176" y="1124744"/>
            <a:ext cx="371878"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489817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85384"/>
          </a:xfrm>
          <a:prstGeom prst="rect">
            <a:avLst/>
          </a:prstGeom>
        </p:spPr>
      </p:pic>
      <p:sp>
        <p:nvSpPr>
          <p:cNvPr id="2" name="Заголовок 1"/>
          <p:cNvSpPr>
            <a:spLocks noGrp="1"/>
          </p:cNvSpPr>
          <p:nvPr>
            <p:ph type="title"/>
          </p:nvPr>
        </p:nvSpPr>
        <p:spPr/>
        <p:txBody>
          <a:bodyPr/>
          <a:lstStyle/>
          <a:p>
            <a:r>
              <a:rPr lang="ru-RU" u="sng"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Роль цвета</a:t>
            </a:r>
            <a:endParaRPr lang="ru-RU"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27984" y="2050591"/>
            <a:ext cx="4536504" cy="3034417"/>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23528" y="2031985"/>
            <a:ext cx="3960440" cy="3071627"/>
          </a:xfrm>
          <a:prstGeom prst="rect">
            <a:avLst/>
          </a:prstGeom>
        </p:spPr>
      </p:pic>
      <p:sp>
        <p:nvSpPr>
          <p:cNvPr id="3" name="TextBox 2"/>
          <p:cNvSpPr txBox="1"/>
          <p:nvPr/>
        </p:nvSpPr>
        <p:spPr>
          <a:xfrm>
            <a:off x="5076056" y="5373216"/>
            <a:ext cx="3456384" cy="338554"/>
          </a:xfrm>
          <a:prstGeom prst="rect">
            <a:avLst/>
          </a:prstGeom>
          <a:noFill/>
        </p:spPr>
        <p:txBody>
          <a:bodyPr wrap="square" rtlCol="0">
            <a:spAutoFit/>
          </a:bodyPr>
          <a:lstStyle/>
          <a:p>
            <a:pPr algn="ctr"/>
            <a:r>
              <a:rPr lang="ru-RU" sz="1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Мечеть </a:t>
            </a:r>
            <a:r>
              <a:rPr lang="ru-RU" sz="16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Джами</a:t>
            </a:r>
            <a:r>
              <a:rPr lang="ru-RU" sz="1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Исфахан</a:t>
            </a:r>
            <a:endParaRPr lang="ru-RU" sz="1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539552" y="5373216"/>
            <a:ext cx="3600400" cy="584775"/>
          </a:xfrm>
          <a:prstGeom prst="rect">
            <a:avLst/>
          </a:prstGeom>
          <a:noFill/>
        </p:spPr>
        <p:txBody>
          <a:bodyPr wrap="square" rtlCol="0">
            <a:spAutoFit/>
          </a:bodyPr>
          <a:lstStyle/>
          <a:p>
            <a:r>
              <a:rPr lang="ru-RU" sz="1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Реконструкция цветового решения древнегреческого храма</a:t>
            </a:r>
            <a:endParaRPr lang="ru-RU" sz="1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4752120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12540" y="-3411760"/>
            <a:ext cx="11449272" cy="11449272"/>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3568" y="776457"/>
            <a:ext cx="3433341" cy="476853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427984" y="822547"/>
            <a:ext cx="4250196" cy="4722440"/>
          </a:xfrm>
          <a:prstGeom prst="rect">
            <a:avLst/>
          </a:prstGeom>
        </p:spPr>
      </p:pic>
      <p:sp>
        <p:nvSpPr>
          <p:cNvPr id="2" name="TextBox 1"/>
          <p:cNvSpPr txBox="1"/>
          <p:nvPr/>
        </p:nvSpPr>
        <p:spPr>
          <a:xfrm>
            <a:off x="683568" y="5805264"/>
            <a:ext cx="4104456" cy="338554"/>
          </a:xfrm>
          <a:prstGeom prst="rect">
            <a:avLst/>
          </a:prstGeom>
          <a:noFill/>
        </p:spPr>
        <p:txBody>
          <a:bodyPr wrap="square" rtlCol="0">
            <a:spAutoFit/>
          </a:bodyPr>
          <a:lstStyle/>
          <a:p>
            <a:r>
              <a:rPr lang="ru-RU" sz="1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Смольный собор. Санкт-Петербург</a:t>
            </a:r>
            <a:endParaRPr lang="ru-RU" sz="1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4932040" y="5789582"/>
            <a:ext cx="3888432" cy="338554"/>
          </a:xfrm>
          <a:prstGeom prst="rect">
            <a:avLst/>
          </a:prstGeom>
          <a:noFill/>
        </p:spPr>
        <p:txBody>
          <a:bodyPr wrap="square" rtlCol="0">
            <a:spAutoFit/>
          </a:bodyPr>
          <a:lstStyle/>
          <a:p>
            <a:r>
              <a:rPr lang="ru-RU" sz="1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Базилика Санта-</a:t>
            </a:r>
            <a:r>
              <a:rPr lang="ru-RU" sz="16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Кроче</a:t>
            </a:r>
            <a:r>
              <a:rPr lang="ru-RU" sz="1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Флоренция</a:t>
            </a:r>
            <a:endParaRPr lang="ru-RU" sz="1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40235351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28082"/>
            <a:ext cx="10742727" cy="7143914"/>
          </a:xfrm>
          <a:prstGeom prst="rect">
            <a:avLst/>
          </a:prstGeom>
        </p:spPr>
      </p:pic>
      <p:sp>
        <p:nvSpPr>
          <p:cNvPr id="2" name="Заголовок 1"/>
          <p:cNvSpPr>
            <a:spLocks noGrp="1"/>
          </p:cNvSpPr>
          <p:nvPr>
            <p:ph type="title"/>
          </p:nvPr>
        </p:nvSpPr>
        <p:spPr>
          <a:xfrm>
            <a:off x="611560" y="0"/>
            <a:ext cx="8229600" cy="1143000"/>
          </a:xfrm>
        </p:spPr>
        <p:txBody>
          <a:bodyPr>
            <a:normAutofit/>
          </a:bodyPr>
          <a:lstStyle/>
          <a:p>
            <a:r>
              <a:rPr lang="ru-RU"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Список рекомендуемой литературы</a:t>
            </a:r>
            <a:endParaRPr lang="ru-RU" sz="36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a:xfrm>
            <a:off x="539552" y="908720"/>
            <a:ext cx="8229600" cy="5827488"/>
          </a:xfrm>
        </p:spPr>
        <p:txBody>
          <a:bodyPr>
            <a:normAutofit/>
          </a:bodyPr>
          <a:lstStyle/>
          <a:p>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Всеобщая </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история искусств. М., 1960—1966. Т. I—VI</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a:p>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Мастера </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искусства об искусстве. М., 1963—1969. Т. </a:t>
            </a:r>
            <a:r>
              <a:rPr lang="en-US"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Виппер Б. Р. </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Введение в историческое изучение </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искусства.  М., 1985.</a:t>
            </a:r>
          </a:p>
          <a:p>
            <a:r>
              <a:rPr lang="ru-RU" sz="24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Гомбрих</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Э. История искусства.</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М., 1998.</a:t>
            </a:r>
          </a:p>
          <a:p>
            <a:r>
              <a:rPr lang="ru-RU" sz="24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Вельфлин</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Г. </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Основные понятия истории искусств : проблема эволюции стиля в новом </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искусстве</a:t>
            </a:r>
            <a:r>
              <a:rPr lang="en-US"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пер. с нем. А. А. </a:t>
            </a:r>
            <a:r>
              <a:rPr lang="ru-RU" sz="24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Франковского</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 вступ. ст. Р. Пельше. </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М., </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2009</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a:p>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Даниэль С.М. Искусство видеть. </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Лен</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Отделение, </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1990.</a:t>
            </a:r>
          </a:p>
          <a:p>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Янсон </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Х.В., Янсон Э.Ф</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Основы истории </a:t>
            </a:r>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искусств. СПб., 1996.</a:t>
            </a:r>
          </a:p>
          <a:p>
            <a:r>
              <a:rPr lang="ru-RU" sz="2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Словарь архитектурных терминов</a:t>
            </a:r>
            <a:endParaRPr lang="ru-RU" sz="24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92493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15416"/>
            <a:ext cx="8229600" cy="1143000"/>
          </a:xfrm>
        </p:spPr>
        <p:txBody>
          <a:bodyPr>
            <a:normAutofit/>
          </a:bodyPr>
          <a:lstStyle/>
          <a:p>
            <a:r>
              <a:rPr lang="ru-RU" sz="3600" dirty="0" smtClean="0">
                <a:latin typeface="Times New Roman" pitchFamily="18" charset="0"/>
                <a:cs typeface="Times New Roman" pitchFamily="18" charset="0"/>
              </a:rPr>
              <a:t>Споры о сущности искусства</a:t>
            </a:r>
            <a:endParaRPr lang="ru-RU" sz="3600" dirty="0">
              <a:latin typeface="Times New Roman" pitchFamily="18" charset="0"/>
              <a:cs typeface="Times New Roman" pitchFamily="18" charset="0"/>
            </a:endParaRPr>
          </a:p>
        </p:txBody>
      </p:sp>
      <p:sp>
        <p:nvSpPr>
          <p:cNvPr id="7" name="TextBox 6"/>
          <p:cNvSpPr txBox="1"/>
          <p:nvPr/>
        </p:nvSpPr>
        <p:spPr>
          <a:xfrm>
            <a:off x="611560" y="548680"/>
            <a:ext cx="2448272" cy="6463308"/>
          </a:xfrm>
          <a:prstGeom prst="rect">
            <a:avLst/>
          </a:prstGeom>
          <a:noFill/>
          <a:ln>
            <a:solidFill>
              <a:schemeClr val="tx1"/>
            </a:solidFill>
          </a:ln>
        </p:spPr>
        <p:txBody>
          <a:bodyPr wrap="square" rtlCol="0">
            <a:spAutoFit/>
          </a:bodyPr>
          <a:lstStyle/>
          <a:p>
            <a:pPr algn="ctr"/>
            <a:r>
              <a:rPr lang="ru-RU" dirty="0" smtClean="0">
                <a:latin typeface="Times New Roman" pitchFamily="18" charset="0"/>
                <a:cs typeface="Times New Roman" pitchFamily="18" charset="0"/>
              </a:rPr>
              <a:t>Античность </a:t>
            </a:r>
          </a:p>
          <a:p>
            <a:endParaRPr lang="ru-RU" dirty="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Возрождение</a:t>
            </a:r>
          </a:p>
          <a:p>
            <a:endParaRPr lang="ru-RU" dirty="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Классицизм</a:t>
            </a:r>
          </a:p>
          <a:p>
            <a:endParaRPr lang="ru-RU" dirty="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Современность</a:t>
            </a:r>
          </a:p>
          <a:p>
            <a:endParaRPr lang="ru-RU" dirty="0">
              <a:latin typeface="Times New Roman" pitchFamily="18" charset="0"/>
              <a:cs typeface="Times New Roman" pitchFamily="18" charset="0"/>
            </a:endParaRPr>
          </a:p>
          <a:p>
            <a:endParaRPr lang="ru-RU" dirty="0" smtClean="0"/>
          </a:p>
          <a:p>
            <a:endParaRPr lang="ru-RU" dirty="0" smtClean="0"/>
          </a:p>
          <a:p>
            <a:endParaRPr lang="ru-RU" dirty="0"/>
          </a:p>
          <a:p>
            <a:endParaRPr lang="ru-RU" dirty="0" smtClean="0"/>
          </a:p>
          <a:p>
            <a:endParaRPr lang="ru-RU" dirty="0"/>
          </a:p>
        </p:txBody>
      </p:sp>
      <p:sp>
        <p:nvSpPr>
          <p:cNvPr id="8" name="TextBox 7"/>
          <p:cNvSpPr txBox="1"/>
          <p:nvPr/>
        </p:nvSpPr>
        <p:spPr>
          <a:xfrm>
            <a:off x="3059832" y="548680"/>
            <a:ext cx="5400600" cy="6432530"/>
          </a:xfrm>
          <a:prstGeom prst="rect">
            <a:avLst/>
          </a:prstGeom>
          <a:noFill/>
          <a:ln>
            <a:solidFill>
              <a:schemeClr val="tx1"/>
            </a:solidFill>
          </a:ln>
        </p:spPr>
        <p:txBody>
          <a:bodyPr wrap="square" rtlCol="0">
            <a:spAutoFit/>
          </a:bodyPr>
          <a:lstStyle/>
          <a:p>
            <a:r>
              <a:rPr lang="ru-RU" sz="1600" dirty="0" smtClean="0">
                <a:latin typeface="Times New Roman" pitchFamily="18" charset="0"/>
                <a:cs typeface="Times New Roman" pitchFamily="18" charset="0"/>
              </a:rPr>
              <a:t>Сущность </a:t>
            </a:r>
            <a:r>
              <a:rPr lang="ru-RU" sz="1600" dirty="0">
                <a:latin typeface="Times New Roman" pitchFamily="18" charset="0"/>
                <a:cs typeface="Times New Roman" pitchFamily="18" charset="0"/>
              </a:rPr>
              <a:t>искусства трактуется как подражание природе, ее </a:t>
            </a:r>
            <a:r>
              <a:rPr lang="ru-RU" sz="1600" dirty="0" smtClean="0">
                <a:latin typeface="Times New Roman" pitchFamily="18" charset="0"/>
                <a:cs typeface="Times New Roman" pitchFamily="18" charset="0"/>
              </a:rPr>
              <a:t>отражение. Ему непременно </a:t>
            </a:r>
            <a:r>
              <a:rPr lang="ru-RU" sz="1600" dirty="0">
                <a:latin typeface="Times New Roman" pitchFamily="18" charset="0"/>
                <a:cs typeface="Times New Roman" pitchFamily="18" charset="0"/>
              </a:rPr>
              <a:t>присущ элемент удовольствия. Основная </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задача - воспитание </a:t>
            </a:r>
            <a:r>
              <a:rPr lang="ru-RU" sz="1600" dirty="0" smtClean="0">
                <a:latin typeface="Times New Roman" pitchFamily="18" charset="0"/>
                <a:cs typeface="Times New Roman" pitchFamily="18" charset="0"/>
              </a:rPr>
              <a:t>ума.</a:t>
            </a:r>
          </a:p>
          <a:p>
            <a:endParaRPr lang="ru-RU" sz="1600" dirty="0">
              <a:latin typeface="Times New Roman" pitchFamily="18" charset="0"/>
              <a:cs typeface="Times New Roman" pitchFamily="18" charset="0"/>
            </a:endParaRPr>
          </a:p>
          <a:p>
            <a:r>
              <a:rPr lang="ru-RU" sz="1600" dirty="0" smtClean="0">
                <a:latin typeface="Times New Roman" pitchFamily="18" charset="0"/>
                <a:cs typeface="Times New Roman" pitchFamily="18" charset="0"/>
              </a:rPr>
              <a:t>Отражение </a:t>
            </a:r>
            <a:r>
              <a:rPr lang="ru-RU" sz="1600" dirty="0">
                <a:latin typeface="Times New Roman" pitchFamily="18" charset="0"/>
                <a:cs typeface="Times New Roman" pitchFamily="18" charset="0"/>
              </a:rPr>
              <a:t>природы и величайшего ее творения - человека - основная задача искусства.</a:t>
            </a:r>
          </a:p>
          <a:p>
            <a:r>
              <a:rPr lang="ru-RU" sz="1600" dirty="0" smtClean="0">
                <a:latin typeface="Times New Roman" pitchFamily="18" charset="0"/>
                <a:cs typeface="Times New Roman" pitchFamily="18" charset="0"/>
              </a:rPr>
              <a:t>Гуманизм </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 </a:t>
            </a:r>
            <a:r>
              <a:rPr lang="ru-RU" sz="1600" dirty="0">
                <a:latin typeface="Times New Roman" pitchFamily="18" charset="0"/>
                <a:cs typeface="Times New Roman" pitchFamily="18" charset="0"/>
              </a:rPr>
              <a:t>утверждение безграничности творческого потенциала </a:t>
            </a:r>
            <a:r>
              <a:rPr lang="ru-RU" sz="1600" dirty="0" smtClean="0">
                <a:latin typeface="Times New Roman" pitchFamily="18" charset="0"/>
                <a:cs typeface="Times New Roman" pitchFamily="18" charset="0"/>
              </a:rPr>
              <a:t>человека.</a:t>
            </a:r>
          </a:p>
          <a:p>
            <a:endParaRPr lang="ru-RU" sz="1600" dirty="0">
              <a:latin typeface="Times New Roman" pitchFamily="18" charset="0"/>
              <a:cs typeface="Times New Roman" pitchFamily="18" charset="0"/>
            </a:endParaRPr>
          </a:p>
          <a:p>
            <a:endParaRPr lang="ru-RU" sz="1600" dirty="0" smtClean="0">
              <a:latin typeface="Times New Roman" pitchFamily="18" charset="0"/>
              <a:cs typeface="Times New Roman" pitchFamily="18" charset="0"/>
            </a:endParaRPr>
          </a:p>
          <a:p>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На </a:t>
            </a:r>
            <a:r>
              <a:rPr lang="ru-RU" sz="1600" dirty="0">
                <a:latin typeface="Times New Roman" pitchFamily="18" charset="0"/>
                <a:cs typeface="Times New Roman" pitchFamily="18" charset="0"/>
              </a:rPr>
              <a:t>первый план выдвигается не натуралистическое воспроизведение природы и человека, но отражение человеческих типов. Особенно актуальной становится воспитательная составляющая </a:t>
            </a:r>
            <a:r>
              <a:rPr lang="ru-RU" sz="1600" dirty="0" smtClean="0">
                <a:latin typeface="Times New Roman" pitchFamily="18" charset="0"/>
                <a:cs typeface="Times New Roman" pitchFamily="18" charset="0"/>
              </a:rPr>
              <a:t>искусства. </a:t>
            </a:r>
            <a:r>
              <a:rPr lang="ru-RU" sz="1600" dirty="0">
                <a:latin typeface="Times New Roman" pitchFamily="18" charset="0"/>
                <a:cs typeface="Times New Roman" pitchFamily="18" charset="0"/>
              </a:rPr>
              <a:t>Сторонники концепции отражения рассматривают искусство как своеобразную школу нравственности. </a:t>
            </a:r>
            <a:endParaRPr lang="ru-RU" sz="1600" dirty="0" smtClean="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a:p>
            <a:r>
              <a:rPr lang="ru-RU" sz="1600" dirty="0" smtClean="0">
                <a:latin typeface="Times New Roman" pitchFamily="18" charset="0"/>
                <a:cs typeface="Times New Roman" pitchFamily="18" charset="0"/>
              </a:rPr>
              <a:t>По мысли сторонников теории самовыражения</a:t>
            </a:r>
            <a:r>
              <a:rPr lang="ru-RU" sz="1600" dirty="0">
                <a:latin typeface="Times New Roman" pitchFamily="18" charset="0"/>
                <a:cs typeface="Times New Roman" pitchFamily="18" charset="0"/>
              </a:rPr>
              <a:t>, искусство является безграничной сферой проявления творческого потенциала личности. </a:t>
            </a:r>
            <a:r>
              <a:rPr lang="ru-RU" sz="1600" dirty="0" smtClean="0">
                <a:latin typeface="Times New Roman" pitchFamily="18" charset="0"/>
                <a:cs typeface="Times New Roman" pitchFamily="18" charset="0"/>
              </a:rPr>
              <a:t>Главный принцип-психологический.</a:t>
            </a:r>
          </a:p>
          <a:p>
            <a:r>
              <a:rPr lang="ru-RU" sz="1600" dirty="0" smtClean="0">
                <a:latin typeface="Times New Roman" pitchFamily="18" charset="0"/>
                <a:cs typeface="Times New Roman" pitchFamily="18" charset="0"/>
              </a:rPr>
              <a:t>Можно </a:t>
            </a:r>
            <a:r>
              <a:rPr lang="ru-RU" sz="1600" dirty="0">
                <a:latin typeface="Times New Roman" pitchFamily="18" charset="0"/>
                <a:cs typeface="Times New Roman" pitchFamily="18" charset="0"/>
              </a:rPr>
              <a:t>сказать, что искусство с этой точки зрения - своеобразная исповедь художника, опирающаяся на единство духовного опыта </a:t>
            </a:r>
            <a:r>
              <a:rPr lang="ru-RU" sz="1600" dirty="0" smtClean="0">
                <a:latin typeface="Times New Roman" pitchFamily="18" charset="0"/>
                <a:cs typeface="Times New Roman" pitchFamily="18" charset="0"/>
              </a:rPr>
              <a:t>людей.</a:t>
            </a:r>
          </a:p>
          <a:p>
            <a:endParaRPr lang="ru-RU" sz="16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p:txBody>
      </p:sp>
      <p:cxnSp>
        <p:nvCxnSpPr>
          <p:cNvPr id="11" name="Прямая соединительная линия 10"/>
          <p:cNvCxnSpPr/>
          <p:nvPr/>
        </p:nvCxnSpPr>
        <p:spPr>
          <a:xfrm>
            <a:off x="611560" y="1556792"/>
            <a:ext cx="7848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11560" y="3068960"/>
            <a:ext cx="7848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11560" y="4869160"/>
            <a:ext cx="7848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31781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104137"/>
            <a:ext cx="8496944" cy="967730"/>
          </a:xfrm>
        </p:spPr>
        <p:txBody>
          <a:bodyPr>
            <a:noAutofit/>
          </a:bodyPr>
          <a:lstStyle/>
          <a:p>
            <a:pPr algn="l"/>
            <a:r>
              <a:rPr lang="ru-RU" sz="1800" dirty="0" smtClean="0"/>
              <a:t/>
            </a:r>
            <a:br>
              <a:rPr lang="ru-RU" sz="1800" dirty="0" smtClean="0"/>
            </a:br>
            <a:r>
              <a:rPr lang="ru-RU" sz="1800" dirty="0" smtClean="0"/>
              <a:t/>
            </a:r>
            <a:br>
              <a:rPr lang="ru-RU" sz="1800" dirty="0" smtClean="0"/>
            </a:br>
            <a:r>
              <a:rPr lang="ru-RU" sz="1800" dirty="0"/>
              <a:t/>
            </a:r>
            <a:br>
              <a:rPr lang="ru-RU" sz="1800" dirty="0"/>
            </a:br>
            <a:r>
              <a:rPr lang="ru-RU" sz="1800" dirty="0" smtClean="0"/>
              <a:t/>
            </a:r>
            <a:br>
              <a:rPr lang="ru-RU" sz="1800" dirty="0" smtClean="0"/>
            </a:br>
            <a:r>
              <a:rPr lang="ru-RU" sz="1800" dirty="0"/>
              <a:t/>
            </a:r>
            <a:br>
              <a:rPr lang="ru-RU" sz="1800" dirty="0"/>
            </a:br>
            <a:r>
              <a:rPr lang="ru-RU" sz="1800" dirty="0" smtClean="0"/>
              <a:t/>
            </a:r>
            <a:br>
              <a:rPr lang="ru-RU" sz="1800" dirty="0" smtClean="0"/>
            </a:br>
            <a:r>
              <a:rPr lang="ru-RU" sz="1800" dirty="0"/>
              <a:t/>
            </a:r>
            <a:br>
              <a:rPr lang="ru-RU" sz="1800" dirty="0"/>
            </a:b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1800" b="1" dirty="0" err="1" smtClean="0">
                <a:latin typeface="Times New Roman" pitchFamily="18" charset="0"/>
                <a:cs typeface="Times New Roman" pitchFamily="18" charset="0"/>
              </a:rPr>
              <a:t>Мимесис</a:t>
            </a:r>
            <a:r>
              <a:rPr lang="ru-RU" sz="1800" b="1"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 один из основных принципов эстетики,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в самом общем смысле — подражание искусства действительности.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II</a:t>
            </a:r>
            <a:r>
              <a:rPr lang="ru-RU" sz="1800" b="1" dirty="0" smtClean="0">
                <a:latin typeface="Times New Roman" pitchFamily="18" charset="0"/>
                <a:cs typeface="Times New Roman" pitchFamily="18" charset="0"/>
              </a:rPr>
              <a:t> пути развития искусства по </a:t>
            </a:r>
            <a:r>
              <a:rPr lang="ru-RU" sz="1800" b="1" dirty="0" err="1" smtClean="0">
                <a:latin typeface="Times New Roman" pitchFamily="18" charset="0"/>
                <a:cs typeface="Times New Roman" pitchFamily="18" charset="0"/>
              </a:rPr>
              <a:t>Гомбриху</a:t>
            </a:r>
            <a:endParaRPr lang="ru-RU" sz="1800" b="1" dirty="0">
              <a:latin typeface="Times New Roman" pitchFamily="18" charset="0"/>
              <a:cs typeface="Times New Roman" pitchFamily="18" charset="0"/>
            </a:endParaRPr>
          </a:p>
        </p:txBody>
      </p:sp>
      <p:sp>
        <p:nvSpPr>
          <p:cNvPr id="3" name="TextBox 2"/>
          <p:cNvSpPr txBox="1"/>
          <p:nvPr/>
        </p:nvSpPr>
        <p:spPr>
          <a:xfrm>
            <a:off x="251520" y="4941168"/>
            <a:ext cx="3744416" cy="1200329"/>
          </a:xfrm>
          <a:prstGeom prst="rect">
            <a:avLst/>
          </a:prstGeom>
          <a:noFill/>
          <a:ln>
            <a:solidFill>
              <a:schemeClr val="tx1"/>
            </a:solidFill>
          </a:ln>
        </p:spPr>
        <p:txBody>
          <a:bodyPr wrap="square" rtlCol="0">
            <a:spAutoFit/>
          </a:bodyPr>
          <a:lstStyle/>
          <a:p>
            <a:pPr algn="ctr"/>
            <a:r>
              <a:rPr lang="ru-RU" b="1" u="sng" dirty="0" err="1" smtClean="0"/>
              <a:t>Мимесис</a:t>
            </a:r>
            <a:r>
              <a:rPr lang="ru-RU" b="1" dirty="0" smtClean="0"/>
              <a:t>  </a:t>
            </a:r>
          </a:p>
          <a:p>
            <a:pPr algn="ctr"/>
            <a:r>
              <a:rPr lang="ru-RU" dirty="0" smtClean="0">
                <a:latin typeface="Times New Roman" pitchFamily="18" charset="0"/>
                <a:cs typeface="Times New Roman" pitchFamily="18" charset="0"/>
              </a:rPr>
              <a:t>Имитация реальности.</a:t>
            </a:r>
          </a:p>
          <a:p>
            <a:pPr algn="ctr"/>
            <a:r>
              <a:rPr lang="ru-RU" dirty="0" smtClean="0">
                <a:latin typeface="Times New Roman" pitchFamily="18" charset="0"/>
                <a:cs typeface="Times New Roman" pitchFamily="18" charset="0"/>
              </a:rPr>
              <a:t> Главное- законы зрительного восприятия. </a:t>
            </a:r>
            <a:endParaRPr lang="ru-RU" dirty="0">
              <a:latin typeface="Times New Roman" pitchFamily="18" charset="0"/>
              <a:cs typeface="Times New Roman" pitchFamily="18" charset="0"/>
            </a:endParaRPr>
          </a:p>
        </p:txBody>
      </p:sp>
      <p:sp>
        <p:nvSpPr>
          <p:cNvPr id="4" name="TextBox 3"/>
          <p:cNvSpPr txBox="1"/>
          <p:nvPr/>
        </p:nvSpPr>
        <p:spPr>
          <a:xfrm>
            <a:off x="4139952" y="4929212"/>
            <a:ext cx="4824536" cy="1200329"/>
          </a:xfrm>
          <a:prstGeom prst="rect">
            <a:avLst/>
          </a:prstGeom>
          <a:noFill/>
          <a:ln>
            <a:solidFill>
              <a:schemeClr val="tx1"/>
            </a:solidFill>
          </a:ln>
        </p:spPr>
        <p:txBody>
          <a:bodyPr wrap="square" rtlCol="0">
            <a:spAutoFit/>
          </a:bodyPr>
          <a:lstStyle/>
          <a:p>
            <a:pPr algn="ctr"/>
            <a:r>
              <a:rPr lang="ru-RU" b="1" u="sng" dirty="0" smtClean="0"/>
              <a:t>Религиозные идеи толкования  </a:t>
            </a:r>
          </a:p>
          <a:p>
            <a:pPr algn="ctr"/>
            <a:r>
              <a:rPr lang="ru-RU" dirty="0" smtClean="0">
                <a:latin typeface="Times New Roman" pitchFamily="18" charset="0"/>
                <a:cs typeface="Times New Roman" pitchFamily="18" charset="0"/>
              </a:rPr>
              <a:t>Природа-книга Бытия. </a:t>
            </a:r>
          </a:p>
          <a:p>
            <a:pPr algn="ctr"/>
            <a:r>
              <a:rPr lang="ru-RU" dirty="0" smtClean="0">
                <a:latin typeface="Times New Roman" pitchFamily="18" charset="0"/>
                <a:cs typeface="Times New Roman" pitchFamily="18" charset="0"/>
              </a:rPr>
              <a:t>Бог- единый, не материальный оптический иллюзионизм</a:t>
            </a:r>
            <a:endParaRPr lang="ru-RU" dirty="0">
              <a:latin typeface="Times New Roman" pitchFamily="18" charset="0"/>
              <a:cs typeface="Times New Roman" pitchFamily="18" charset="0"/>
            </a:endParaRPr>
          </a:p>
        </p:txBody>
      </p:sp>
      <p:cxnSp>
        <p:nvCxnSpPr>
          <p:cNvPr id="6" name="Прямая со стрелкой 5"/>
          <p:cNvCxnSpPr/>
          <p:nvPr/>
        </p:nvCxnSpPr>
        <p:spPr>
          <a:xfrm flipH="1">
            <a:off x="2267744" y="4522440"/>
            <a:ext cx="1224136"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5364956" y="4509120"/>
            <a:ext cx="1188132"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5536" y="332656"/>
            <a:ext cx="7128792" cy="2739211"/>
          </a:xfrm>
          <a:prstGeom prst="rect">
            <a:avLst/>
          </a:prstGeom>
          <a:noFill/>
        </p:spPr>
        <p:txBody>
          <a:bodyPr wrap="square" rtlCol="0">
            <a:spAutoFit/>
          </a:bodyPr>
          <a:lstStyle/>
          <a:p>
            <a:pPr fontAlgn="base"/>
            <a:r>
              <a:rPr lang="ru-RU" sz="2800" dirty="0" smtClean="0">
                <a:latin typeface="Times New Roman" pitchFamily="18" charset="0"/>
                <a:cs typeface="Times New Roman" pitchFamily="18" charset="0"/>
              </a:rPr>
              <a:t>                   Античная </a:t>
            </a:r>
            <a:r>
              <a:rPr lang="ru-RU" sz="2800" dirty="0">
                <a:latin typeface="Times New Roman" pitchFamily="18" charset="0"/>
                <a:cs typeface="Times New Roman" pitchFamily="18" charset="0"/>
              </a:rPr>
              <a:t>теория искусства</a:t>
            </a:r>
            <a:br>
              <a:rPr lang="ru-RU" sz="2800" dirty="0">
                <a:latin typeface="Times New Roman" pitchFamily="18" charset="0"/>
                <a:cs typeface="Times New Roman" pitchFamily="18" charset="0"/>
              </a:rPr>
            </a:br>
            <a:r>
              <a:rPr lang="ru-RU" dirty="0">
                <a:latin typeface="Times New Roman" pitchFamily="18" charset="0"/>
                <a:cs typeface="Times New Roman" pitchFamily="18" charset="0"/>
              </a:rPr>
              <a:t>Эстетика искусства по Аристотелю</a:t>
            </a:r>
            <a:br>
              <a:rPr lang="ru-RU" dirty="0">
                <a:latin typeface="Times New Roman" pitchFamily="18" charset="0"/>
                <a:cs typeface="Times New Roman" pitchFamily="18" charset="0"/>
              </a:rPr>
            </a:br>
            <a:r>
              <a:rPr lang="ru-RU" dirty="0" smtClean="0">
                <a:latin typeface="Times New Roman" pitchFamily="18" charset="0"/>
                <a:cs typeface="Times New Roman" pitchFamily="18" charset="0"/>
              </a:rPr>
              <a:t>Прекрасное </a:t>
            </a:r>
            <a:r>
              <a:rPr lang="ru-RU" dirty="0">
                <a:latin typeface="Times New Roman" pitchFamily="18" charset="0"/>
                <a:cs typeface="Times New Roman" pitchFamily="18" charset="0"/>
              </a:rPr>
              <a:t>– это идея, представленная в вещи</a:t>
            </a:r>
            <a:r>
              <a:rPr lang="ru-RU" dirty="0" smtClean="0">
                <a:latin typeface="Times New Roman" pitchFamily="18" charset="0"/>
                <a:cs typeface="Times New Roman" pitchFamily="18" charset="0"/>
              </a:rPr>
              <a:t>.</a:t>
            </a:r>
          </a:p>
          <a:p>
            <a:pPr fontAlgn="base"/>
            <a:r>
              <a:rPr lang="ru-RU" dirty="0" smtClean="0">
                <a:latin typeface="Times New Roman" pitchFamily="18" charset="0"/>
                <a:cs typeface="Times New Roman" pitchFamily="18" charset="0"/>
              </a:rPr>
              <a:t>Идея </a:t>
            </a:r>
            <a:r>
              <a:rPr lang="ru-RU" dirty="0">
                <a:latin typeface="Times New Roman" pitchFamily="18" charset="0"/>
                <a:cs typeface="Times New Roman" pitchFamily="18" charset="0"/>
              </a:rPr>
              <a:t>вещи – это ее форма, когда материя оформляется, </a:t>
            </a:r>
            <a:endParaRPr lang="ru-RU" dirty="0" smtClean="0">
              <a:latin typeface="Times New Roman" pitchFamily="18" charset="0"/>
              <a:cs typeface="Times New Roman" pitchFamily="18" charset="0"/>
            </a:endParaRPr>
          </a:p>
          <a:p>
            <a:pPr fontAlgn="base"/>
            <a:r>
              <a:rPr lang="ru-RU" dirty="0" smtClean="0">
                <a:latin typeface="Times New Roman" pitchFamily="18" charset="0"/>
                <a:cs typeface="Times New Roman" pitchFamily="18" charset="0"/>
              </a:rPr>
              <a:t>получается </a:t>
            </a:r>
            <a:r>
              <a:rPr lang="ru-RU" dirty="0">
                <a:latin typeface="Times New Roman" pitchFamily="18" charset="0"/>
                <a:cs typeface="Times New Roman" pitchFamily="18" charset="0"/>
              </a:rPr>
              <a:t>прекрасный объект (так мрамор, восприняв </a:t>
            </a:r>
            <a:endParaRPr lang="ru-RU" dirty="0" smtClean="0">
              <a:latin typeface="Times New Roman" pitchFamily="18" charset="0"/>
              <a:cs typeface="Times New Roman" pitchFamily="18" charset="0"/>
            </a:endParaRPr>
          </a:p>
          <a:p>
            <a:pPr fontAlgn="base"/>
            <a:r>
              <a:rPr lang="ru-RU" dirty="0" smtClean="0">
                <a:latin typeface="Times New Roman" pitchFamily="18" charset="0"/>
                <a:cs typeface="Times New Roman" pitchFamily="18" charset="0"/>
              </a:rPr>
              <a:t>идею </a:t>
            </a:r>
            <a:r>
              <a:rPr lang="ru-RU" dirty="0">
                <a:latin typeface="Times New Roman" pitchFamily="18" charset="0"/>
                <a:cs typeface="Times New Roman" pitchFamily="18" charset="0"/>
              </a:rPr>
              <a:t>художника, </a:t>
            </a:r>
            <a:endParaRPr lang="ru-RU" dirty="0" smtClean="0">
              <a:latin typeface="Times New Roman" pitchFamily="18" charset="0"/>
              <a:cs typeface="Times New Roman" pitchFamily="18" charset="0"/>
            </a:endParaRPr>
          </a:p>
          <a:p>
            <a:pPr fontAlgn="base"/>
            <a:r>
              <a:rPr lang="ru-RU" dirty="0" smtClean="0">
                <a:latin typeface="Times New Roman" pitchFamily="18" charset="0"/>
                <a:cs typeface="Times New Roman" pitchFamily="18" charset="0"/>
              </a:rPr>
              <a:t>становится </a:t>
            </a:r>
            <a:r>
              <a:rPr lang="ru-RU" dirty="0">
                <a:latin typeface="Times New Roman" pitchFamily="18" charset="0"/>
                <a:cs typeface="Times New Roman" pitchFamily="18" charset="0"/>
              </a:rPr>
              <a:t>статуей).</a:t>
            </a:r>
          </a:p>
          <a:p>
            <a:pPr fontAlgn="base"/>
            <a:r>
              <a:rPr lang="ru-RU" dirty="0" smtClean="0">
                <a:latin typeface="Times New Roman" pitchFamily="18" charset="0"/>
                <a:cs typeface="Times New Roman" pitchFamily="18" charset="0"/>
              </a:rPr>
              <a:t>Искусство= </a:t>
            </a:r>
            <a:r>
              <a:rPr lang="ru-RU" dirty="0">
                <a:latin typeface="Times New Roman" pitchFamily="18" charset="0"/>
                <a:cs typeface="Times New Roman" pitchFamily="18" charset="0"/>
              </a:rPr>
              <a:t>деятельность, через искусство </a:t>
            </a:r>
            <a:r>
              <a:rPr lang="ru-RU" dirty="0" smtClean="0">
                <a:latin typeface="Times New Roman" pitchFamily="18" charset="0"/>
                <a:cs typeface="Times New Roman" pitchFamily="18" charset="0"/>
              </a:rPr>
              <a:t>возникают</a:t>
            </a:r>
          </a:p>
          <a:p>
            <a:pPr fontAlgn="base"/>
            <a:r>
              <a:rPr lang="ru-RU" dirty="0" smtClean="0">
                <a:latin typeface="Times New Roman" pitchFamily="18" charset="0"/>
                <a:cs typeface="Times New Roman" pitchFamily="18" charset="0"/>
              </a:rPr>
              <a:t>те </a:t>
            </a:r>
            <a:r>
              <a:rPr lang="ru-RU" dirty="0">
                <a:latin typeface="Times New Roman" pitchFamily="18" charset="0"/>
                <a:cs typeface="Times New Roman" pitchFamily="18" charset="0"/>
              </a:rPr>
              <a:t>вещи, форма которых находится в душе. </a:t>
            </a:r>
            <a:endParaRPr lang="ru-RU" dirty="0" smtClean="0">
              <a:latin typeface="Times New Roman" pitchFamily="18" charset="0"/>
              <a:cs typeface="Times New Roman" pitchFamily="18" charset="0"/>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58184" y="332656"/>
            <a:ext cx="2450592" cy="3206496"/>
          </a:xfrm>
          <a:prstGeom prst="rect">
            <a:avLst/>
          </a:prstGeom>
        </p:spPr>
      </p:pic>
      <p:sp>
        <p:nvSpPr>
          <p:cNvPr id="11" name="TextBox 10"/>
          <p:cNvSpPr txBox="1"/>
          <p:nvPr/>
        </p:nvSpPr>
        <p:spPr>
          <a:xfrm>
            <a:off x="7236296" y="3645024"/>
            <a:ext cx="1728192" cy="830997"/>
          </a:xfrm>
          <a:prstGeom prst="rect">
            <a:avLst/>
          </a:prstGeom>
          <a:noFill/>
        </p:spPr>
        <p:txBody>
          <a:bodyPr wrap="square" rtlCol="0">
            <a:spAutoFit/>
          </a:bodyPr>
          <a:lstStyle/>
          <a:p>
            <a:r>
              <a:rPr lang="ru-RU" sz="1200" dirty="0" smtClean="0">
                <a:latin typeface="Times New Roman" pitchFamily="18" charset="0"/>
                <a:cs typeface="Times New Roman" pitchFamily="18" charset="0"/>
              </a:rPr>
              <a:t>фрагмент </a:t>
            </a:r>
            <a:r>
              <a:rPr lang="ru-RU" sz="1200" dirty="0">
                <a:latin typeface="Times New Roman" pitchFamily="18" charset="0"/>
                <a:cs typeface="Times New Roman" pitchFamily="18" charset="0"/>
              </a:rPr>
              <a:t>фрески </a:t>
            </a:r>
            <a:r>
              <a:rPr lang="ru-RU" sz="1200" dirty="0" smtClean="0">
                <a:latin typeface="Times New Roman" pitchFamily="18" charset="0"/>
                <a:cs typeface="Times New Roman" pitchFamily="18" charset="0"/>
              </a:rPr>
              <a:t>Рафаэля  </a:t>
            </a:r>
            <a:r>
              <a:rPr lang="ru-RU" sz="1200" dirty="0">
                <a:latin typeface="Times New Roman" pitchFamily="18" charset="0"/>
                <a:cs typeface="Times New Roman" pitchFamily="18" charset="0"/>
              </a:rPr>
              <a:t>«Афинская школа» </a:t>
            </a:r>
            <a:r>
              <a:rPr lang="ru-RU" sz="1200" dirty="0" err="1" smtClean="0">
                <a:latin typeface="Times New Roman" pitchFamily="18" charset="0"/>
                <a:cs typeface="Times New Roman" pitchFamily="18" charset="0"/>
              </a:rPr>
              <a:t>Станца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делла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Сеньятура</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1511 г. </a:t>
            </a:r>
          </a:p>
        </p:txBody>
      </p:sp>
    </p:spTree>
    <p:extLst>
      <p:ext uri="{BB962C8B-B14F-4D97-AF65-F5344CB8AC3E}">
        <p14:creationId xmlns:p14="http://schemas.microsoft.com/office/powerpoint/2010/main" xmlns="" val="1383310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836712"/>
            <a:ext cx="8229600" cy="1143000"/>
          </a:xfrm>
        </p:spPr>
        <p:txBody>
          <a:bodyPr>
            <a:normAutofit/>
          </a:bodyPr>
          <a:lstStyle/>
          <a:p>
            <a:r>
              <a:rPr lang="ru-RU" sz="3200" dirty="0" smtClean="0">
                <a:latin typeface="Times New Roman" pitchFamily="18" charset="0"/>
                <a:cs typeface="Times New Roman" pitchFamily="18" charset="0"/>
              </a:rPr>
              <a:t>Искусство-это просто слово, которое получает в разные эпохи разные значения.</a:t>
            </a:r>
            <a:endParaRPr lang="ru-RU" sz="3200" dirty="0">
              <a:latin typeface="Times New Roman" pitchFamily="18" charset="0"/>
              <a:cs typeface="Times New Roman" pitchFamily="18" charset="0"/>
            </a:endParaRPr>
          </a:p>
        </p:txBody>
      </p:sp>
      <p:sp>
        <p:nvSpPr>
          <p:cNvPr id="4" name="TextBox 3"/>
          <p:cNvSpPr txBox="1"/>
          <p:nvPr/>
        </p:nvSpPr>
        <p:spPr>
          <a:xfrm>
            <a:off x="395536" y="2492895"/>
            <a:ext cx="8640960" cy="3508653"/>
          </a:xfrm>
          <a:prstGeom prst="rect">
            <a:avLst/>
          </a:prstGeom>
          <a:noFill/>
        </p:spPr>
        <p:txBody>
          <a:bodyPr wrap="square" rtlCol="0">
            <a:spAutoFit/>
          </a:bodyPr>
          <a:lstStyle/>
          <a:p>
            <a:r>
              <a:rPr lang="ru-RU" dirty="0" smtClean="0">
                <a:latin typeface="Times New Roman" pitchFamily="18" charset="0"/>
                <a:cs typeface="Times New Roman" pitchFamily="18" charset="0"/>
              </a:rPr>
              <a:t>В греческом языке используется термин «</a:t>
            </a:r>
            <a:r>
              <a:rPr lang="ru-RU" dirty="0" err="1" smtClean="0">
                <a:latin typeface="Times New Roman" pitchFamily="18" charset="0"/>
                <a:cs typeface="Times New Roman" pitchFamily="18" charset="0"/>
              </a:rPr>
              <a:t>тэхно</a:t>
            </a:r>
            <a:r>
              <a:rPr lang="ru-RU" dirty="0" smtClean="0">
                <a:latin typeface="Times New Roman" pitchFamily="18" charset="0"/>
                <a:cs typeface="Times New Roman" pitchFamily="18" charset="0"/>
              </a:rPr>
              <a:t>». Термин </a:t>
            </a:r>
            <a:r>
              <a:rPr lang="ru-RU" dirty="0">
                <a:latin typeface="Times New Roman" pitchFamily="18" charset="0"/>
                <a:cs typeface="Times New Roman" pitchFamily="18" charset="0"/>
              </a:rPr>
              <a:t>этот весьма многозначен. </a:t>
            </a:r>
            <a:r>
              <a:rPr lang="ru-RU" dirty="0" smtClean="0">
                <a:latin typeface="Times New Roman" pitchFamily="18" charset="0"/>
                <a:cs typeface="Times New Roman" pitchFamily="18" charset="0"/>
              </a:rPr>
              <a:t>Основные </a:t>
            </a:r>
            <a:r>
              <a:rPr lang="ru-RU" dirty="0">
                <a:latin typeface="Times New Roman" pitchFamily="18" charset="0"/>
                <a:cs typeface="Times New Roman" pitchFamily="18" charset="0"/>
              </a:rPr>
              <a:t>три значения, которые мы находим в греческом языке для этого </a:t>
            </a:r>
            <a:r>
              <a:rPr lang="ru-RU" dirty="0" smtClean="0">
                <a:latin typeface="Times New Roman" pitchFamily="18" charset="0"/>
                <a:cs typeface="Times New Roman" pitchFamily="18" charset="0"/>
              </a:rPr>
              <a:t>термина- «наука», «ремесло» </a:t>
            </a:r>
            <a:r>
              <a:rPr lang="ru-RU" dirty="0">
                <a:latin typeface="Times New Roman" pitchFamily="18" charset="0"/>
                <a:cs typeface="Times New Roman" pitchFamily="18" charset="0"/>
              </a:rPr>
              <a:t>и </a:t>
            </a:r>
            <a:r>
              <a:rPr lang="ru-RU" dirty="0" smtClean="0">
                <a:latin typeface="Times New Roman" pitchFamily="18" charset="0"/>
                <a:cs typeface="Times New Roman" pitchFamily="18" charset="0"/>
              </a:rPr>
              <a:t> «искусство».</a:t>
            </a:r>
          </a:p>
          <a:p>
            <a:endParaRPr lang="ru-RU" sz="2400" dirty="0">
              <a:latin typeface="Times New Roman" pitchFamily="18" charset="0"/>
              <a:cs typeface="Times New Roman" pitchFamily="18" charset="0"/>
            </a:endParaRPr>
          </a:p>
          <a:p>
            <a:r>
              <a:rPr lang="ru-RU" sz="2400" b="1" dirty="0" smtClean="0">
                <a:latin typeface="Times New Roman" pitchFamily="18" charset="0"/>
                <a:cs typeface="Times New Roman" pitchFamily="18" charset="0"/>
              </a:rPr>
              <a:t>                                  Категории искусства</a:t>
            </a:r>
          </a:p>
          <a:p>
            <a:endParaRPr lang="ru-RU" sz="2400" b="1" dirty="0">
              <a:latin typeface="Times New Roman" pitchFamily="18" charset="0"/>
              <a:cs typeface="Times New Roman" pitchFamily="18" charset="0"/>
            </a:endParaRPr>
          </a:p>
          <a:p>
            <a:pPr marL="342900" indent="-342900">
              <a:buFont typeface="Arial" pitchFamily="34" charset="0"/>
              <a:buChar char="•"/>
            </a:pPr>
            <a:r>
              <a:rPr lang="ru-RU" sz="2400" dirty="0" smtClean="0">
                <a:latin typeface="Times New Roman" pitchFamily="18" charset="0"/>
                <a:cs typeface="Times New Roman" pitchFamily="18" charset="0"/>
              </a:rPr>
              <a:t>Форма</a:t>
            </a:r>
          </a:p>
          <a:p>
            <a:pPr marL="342900" indent="-342900">
              <a:buFont typeface="Arial" pitchFamily="34" charset="0"/>
              <a:buChar char="•"/>
            </a:pPr>
            <a:r>
              <a:rPr lang="ru-RU" sz="2400" dirty="0" smtClean="0">
                <a:latin typeface="Times New Roman" pitchFamily="18" charset="0"/>
                <a:cs typeface="Times New Roman" pitchFamily="18" charset="0"/>
              </a:rPr>
              <a:t>Образная составляющая.</a:t>
            </a:r>
          </a:p>
          <a:p>
            <a:r>
              <a:rPr lang="ru-RU" sz="2400" dirty="0" smtClean="0">
                <a:latin typeface="Times New Roman" pitchFamily="18" charset="0"/>
                <a:cs typeface="Times New Roman" pitchFamily="18" charset="0"/>
              </a:rPr>
              <a:t>(Первый образ =образ Мира, который возник у Бога до сотворения.)</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4030870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Рисунок 69"/>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28800" y="-735120"/>
            <a:ext cx="14444420" cy="12080787"/>
          </a:xfrm>
          <a:prstGeom prst="rect">
            <a:avLst/>
          </a:prstGeom>
        </p:spPr>
      </p:pic>
      <p:sp>
        <p:nvSpPr>
          <p:cNvPr id="2" name="Заголовок 1"/>
          <p:cNvSpPr>
            <a:spLocks noGrp="1"/>
          </p:cNvSpPr>
          <p:nvPr>
            <p:ph type="title"/>
          </p:nvPr>
        </p:nvSpPr>
        <p:spPr>
          <a:xfrm>
            <a:off x="694295" y="111035"/>
            <a:ext cx="8229600" cy="1143000"/>
          </a:xfrm>
        </p:spPr>
        <p:txBody>
          <a:bodyPr/>
          <a:lstStyle/>
          <a:p>
            <a:r>
              <a:rPr lang="ru-RU" dirty="0" smtClean="0"/>
              <a:t>Виды искусства</a:t>
            </a:r>
            <a:endParaRPr lang="ru-RU" dirty="0"/>
          </a:p>
        </p:txBody>
      </p:sp>
      <p:sp>
        <p:nvSpPr>
          <p:cNvPr id="6" name="TextBox 5"/>
          <p:cNvSpPr txBox="1"/>
          <p:nvPr/>
        </p:nvSpPr>
        <p:spPr>
          <a:xfrm>
            <a:off x="467544" y="1412776"/>
            <a:ext cx="2088232" cy="646331"/>
          </a:xfrm>
          <a:prstGeom prst="rect">
            <a:avLst/>
          </a:prstGeom>
          <a:noFill/>
          <a:ln>
            <a:solidFill>
              <a:schemeClr val="tx1"/>
            </a:solidFill>
          </a:ln>
        </p:spPr>
        <p:txBody>
          <a:bodyPr wrap="square" rtlCol="0">
            <a:spAutoFit/>
          </a:bodyPr>
          <a:lstStyle/>
          <a:p>
            <a:pPr algn="ctr"/>
            <a:r>
              <a:rPr lang="ru-RU" dirty="0" smtClean="0"/>
              <a:t>Пространственные</a:t>
            </a:r>
          </a:p>
          <a:p>
            <a:pPr algn="ctr"/>
            <a:r>
              <a:rPr lang="ru-RU" dirty="0" smtClean="0"/>
              <a:t>(пластические)</a:t>
            </a:r>
            <a:endParaRPr lang="ru-RU" dirty="0"/>
          </a:p>
        </p:txBody>
      </p:sp>
      <p:sp>
        <p:nvSpPr>
          <p:cNvPr id="11" name="TextBox 10"/>
          <p:cNvSpPr txBox="1"/>
          <p:nvPr/>
        </p:nvSpPr>
        <p:spPr>
          <a:xfrm>
            <a:off x="3275856" y="1416206"/>
            <a:ext cx="1944216" cy="646331"/>
          </a:xfrm>
          <a:prstGeom prst="rect">
            <a:avLst/>
          </a:prstGeom>
          <a:noFill/>
          <a:ln>
            <a:solidFill>
              <a:schemeClr val="tx1"/>
            </a:solidFill>
          </a:ln>
        </p:spPr>
        <p:txBody>
          <a:bodyPr wrap="square" rtlCol="0">
            <a:spAutoFit/>
          </a:bodyPr>
          <a:lstStyle/>
          <a:p>
            <a:pPr algn="ctr"/>
            <a:r>
              <a:rPr lang="ru-RU" dirty="0" smtClean="0"/>
              <a:t>Временные</a:t>
            </a:r>
          </a:p>
          <a:p>
            <a:pPr algn="ctr"/>
            <a:r>
              <a:rPr lang="ru-RU" dirty="0" smtClean="0"/>
              <a:t>(динамичные)</a:t>
            </a:r>
            <a:endParaRPr lang="ru-RU" dirty="0"/>
          </a:p>
        </p:txBody>
      </p:sp>
      <p:sp>
        <p:nvSpPr>
          <p:cNvPr id="12" name="TextBox 11"/>
          <p:cNvSpPr txBox="1"/>
          <p:nvPr/>
        </p:nvSpPr>
        <p:spPr>
          <a:xfrm>
            <a:off x="5724128" y="1412775"/>
            <a:ext cx="3168352" cy="646331"/>
          </a:xfrm>
          <a:prstGeom prst="rect">
            <a:avLst/>
          </a:prstGeom>
          <a:noFill/>
          <a:ln>
            <a:solidFill>
              <a:schemeClr val="tx1"/>
            </a:solidFill>
          </a:ln>
        </p:spPr>
        <p:txBody>
          <a:bodyPr wrap="square" rtlCol="0">
            <a:spAutoFit/>
          </a:bodyPr>
          <a:lstStyle/>
          <a:p>
            <a:pPr algn="ctr"/>
            <a:r>
              <a:rPr lang="ru-RU" dirty="0" smtClean="0"/>
              <a:t>Пространственно-временные</a:t>
            </a:r>
          </a:p>
          <a:p>
            <a:pPr algn="ctr"/>
            <a:r>
              <a:rPr lang="ru-RU" dirty="0" smtClean="0"/>
              <a:t>(</a:t>
            </a:r>
            <a:r>
              <a:rPr lang="ru-RU" dirty="0" err="1" smtClean="0"/>
              <a:t>синтетические,зрелищные</a:t>
            </a:r>
            <a:r>
              <a:rPr lang="ru-RU" dirty="0" smtClean="0"/>
              <a:t>)</a:t>
            </a:r>
            <a:endParaRPr lang="ru-RU" dirty="0"/>
          </a:p>
        </p:txBody>
      </p:sp>
      <p:sp>
        <p:nvSpPr>
          <p:cNvPr id="13" name="TextBox 12"/>
          <p:cNvSpPr txBox="1"/>
          <p:nvPr/>
        </p:nvSpPr>
        <p:spPr>
          <a:xfrm>
            <a:off x="384409" y="2695315"/>
            <a:ext cx="2232248" cy="2031325"/>
          </a:xfrm>
          <a:prstGeom prst="rect">
            <a:avLst/>
          </a:prstGeom>
          <a:noFill/>
          <a:ln>
            <a:solidFill>
              <a:schemeClr val="tx1"/>
            </a:solidFill>
          </a:ln>
        </p:spPr>
        <p:txBody>
          <a:bodyPr wrap="square" rtlCol="0">
            <a:spAutoFit/>
          </a:bodyPr>
          <a:lstStyle/>
          <a:p>
            <a:pPr algn="ctr"/>
            <a:r>
              <a:rPr lang="ru-RU" dirty="0" smtClean="0"/>
              <a:t>Изобразительное искусство</a:t>
            </a:r>
          </a:p>
          <a:p>
            <a:pPr marL="285750" indent="-285750">
              <a:buFont typeface="Arial" pitchFamily="34" charset="0"/>
              <a:buChar char="•"/>
            </a:pPr>
            <a:r>
              <a:rPr lang="ru-RU" dirty="0" smtClean="0"/>
              <a:t>живопись</a:t>
            </a:r>
          </a:p>
          <a:p>
            <a:pPr marL="285750" indent="-285750">
              <a:buFont typeface="Arial" pitchFamily="34" charset="0"/>
              <a:buChar char="•"/>
            </a:pPr>
            <a:r>
              <a:rPr lang="ru-RU" dirty="0" smtClean="0"/>
              <a:t>графика </a:t>
            </a:r>
          </a:p>
          <a:p>
            <a:pPr marL="285750" indent="-285750">
              <a:buFont typeface="Arial" pitchFamily="34" charset="0"/>
              <a:buChar char="•"/>
            </a:pPr>
            <a:r>
              <a:rPr lang="ru-RU" dirty="0" smtClean="0"/>
              <a:t>скульптура</a:t>
            </a:r>
          </a:p>
          <a:p>
            <a:pPr marL="285750" indent="-285750">
              <a:buFont typeface="Arial" pitchFamily="34" charset="0"/>
              <a:buChar char="•"/>
            </a:pPr>
            <a:r>
              <a:rPr lang="ru-RU" dirty="0" smtClean="0"/>
              <a:t>фотография</a:t>
            </a:r>
          </a:p>
          <a:p>
            <a:pPr marL="285750" indent="-285750">
              <a:buFont typeface="Arial" pitchFamily="34" charset="0"/>
              <a:buChar char="•"/>
            </a:pPr>
            <a:endParaRPr lang="ru-RU" dirty="0"/>
          </a:p>
        </p:txBody>
      </p:sp>
      <p:sp>
        <p:nvSpPr>
          <p:cNvPr id="14" name="TextBox 13"/>
          <p:cNvSpPr txBox="1"/>
          <p:nvPr/>
        </p:nvSpPr>
        <p:spPr>
          <a:xfrm>
            <a:off x="3307138" y="2708920"/>
            <a:ext cx="1944216" cy="369332"/>
          </a:xfrm>
          <a:prstGeom prst="rect">
            <a:avLst/>
          </a:prstGeom>
          <a:noFill/>
          <a:ln>
            <a:solidFill>
              <a:schemeClr val="tx1"/>
            </a:solidFill>
          </a:ln>
        </p:spPr>
        <p:txBody>
          <a:bodyPr wrap="square" rtlCol="0">
            <a:spAutoFit/>
          </a:bodyPr>
          <a:lstStyle/>
          <a:p>
            <a:pPr algn="ctr"/>
            <a:r>
              <a:rPr lang="ru-RU" dirty="0" smtClean="0"/>
              <a:t>Литература</a:t>
            </a:r>
            <a:endParaRPr lang="ru-RU" dirty="0"/>
          </a:p>
        </p:txBody>
      </p:sp>
      <p:sp>
        <p:nvSpPr>
          <p:cNvPr id="15" name="TextBox 14"/>
          <p:cNvSpPr txBox="1"/>
          <p:nvPr/>
        </p:nvSpPr>
        <p:spPr>
          <a:xfrm>
            <a:off x="5724128" y="2708920"/>
            <a:ext cx="3168352" cy="369332"/>
          </a:xfrm>
          <a:prstGeom prst="rect">
            <a:avLst/>
          </a:prstGeom>
          <a:noFill/>
          <a:ln>
            <a:solidFill>
              <a:schemeClr val="tx1"/>
            </a:solidFill>
          </a:ln>
        </p:spPr>
        <p:txBody>
          <a:bodyPr wrap="square" rtlCol="0">
            <a:spAutoFit/>
          </a:bodyPr>
          <a:lstStyle/>
          <a:p>
            <a:pPr algn="ctr"/>
            <a:r>
              <a:rPr lang="ru-RU" dirty="0" smtClean="0"/>
              <a:t>Танец</a:t>
            </a:r>
            <a:endParaRPr lang="ru-RU" dirty="0"/>
          </a:p>
        </p:txBody>
      </p:sp>
      <p:sp>
        <p:nvSpPr>
          <p:cNvPr id="16" name="TextBox 15"/>
          <p:cNvSpPr txBox="1"/>
          <p:nvPr/>
        </p:nvSpPr>
        <p:spPr>
          <a:xfrm>
            <a:off x="384409" y="4935944"/>
            <a:ext cx="2232248" cy="369332"/>
          </a:xfrm>
          <a:prstGeom prst="rect">
            <a:avLst/>
          </a:prstGeom>
          <a:noFill/>
          <a:ln>
            <a:solidFill>
              <a:schemeClr val="tx1"/>
            </a:solidFill>
          </a:ln>
        </p:spPr>
        <p:txBody>
          <a:bodyPr wrap="square" rtlCol="0">
            <a:spAutoFit/>
          </a:bodyPr>
          <a:lstStyle/>
          <a:p>
            <a:pPr algn="ctr"/>
            <a:r>
              <a:rPr lang="ru-RU" dirty="0" smtClean="0"/>
              <a:t>Архитектура</a:t>
            </a:r>
            <a:endParaRPr lang="ru-RU" dirty="0"/>
          </a:p>
        </p:txBody>
      </p:sp>
      <p:sp>
        <p:nvSpPr>
          <p:cNvPr id="17" name="TextBox 16"/>
          <p:cNvSpPr txBox="1"/>
          <p:nvPr/>
        </p:nvSpPr>
        <p:spPr>
          <a:xfrm>
            <a:off x="384409" y="5578066"/>
            <a:ext cx="2232248" cy="369332"/>
          </a:xfrm>
          <a:prstGeom prst="rect">
            <a:avLst/>
          </a:prstGeom>
          <a:noFill/>
          <a:ln>
            <a:solidFill>
              <a:schemeClr val="tx1"/>
            </a:solidFill>
          </a:ln>
        </p:spPr>
        <p:txBody>
          <a:bodyPr wrap="square" rtlCol="0">
            <a:spAutoFit/>
          </a:bodyPr>
          <a:lstStyle/>
          <a:p>
            <a:pPr algn="ctr"/>
            <a:r>
              <a:rPr lang="ru-RU" dirty="0" smtClean="0"/>
              <a:t>ДПИ</a:t>
            </a:r>
            <a:endParaRPr lang="ru-RU" dirty="0"/>
          </a:p>
        </p:txBody>
      </p:sp>
      <p:sp>
        <p:nvSpPr>
          <p:cNvPr id="18" name="TextBox 17"/>
          <p:cNvSpPr txBox="1"/>
          <p:nvPr/>
        </p:nvSpPr>
        <p:spPr>
          <a:xfrm>
            <a:off x="384409" y="6247822"/>
            <a:ext cx="2232248" cy="369332"/>
          </a:xfrm>
          <a:prstGeom prst="rect">
            <a:avLst/>
          </a:prstGeom>
          <a:noFill/>
          <a:ln>
            <a:solidFill>
              <a:schemeClr val="tx1"/>
            </a:solidFill>
          </a:ln>
        </p:spPr>
        <p:txBody>
          <a:bodyPr wrap="square" rtlCol="0">
            <a:spAutoFit/>
          </a:bodyPr>
          <a:lstStyle/>
          <a:p>
            <a:pPr algn="ctr"/>
            <a:r>
              <a:rPr lang="ru-RU" dirty="0" smtClean="0"/>
              <a:t>Дизайн</a:t>
            </a:r>
            <a:endParaRPr lang="ru-RU" dirty="0"/>
          </a:p>
        </p:txBody>
      </p:sp>
      <p:sp>
        <p:nvSpPr>
          <p:cNvPr id="19" name="TextBox 18"/>
          <p:cNvSpPr txBox="1"/>
          <p:nvPr/>
        </p:nvSpPr>
        <p:spPr>
          <a:xfrm>
            <a:off x="3307138" y="3341646"/>
            <a:ext cx="1944216" cy="369332"/>
          </a:xfrm>
          <a:prstGeom prst="rect">
            <a:avLst/>
          </a:prstGeom>
          <a:noFill/>
          <a:ln>
            <a:solidFill>
              <a:schemeClr val="tx1"/>
            </a:solidFill>
          </a:ln>
        </p:spPr>
        <p:txBody>
          <a:bodyPr wrap="square" rtlCol="0">
            <a:spAutoFit/>
          </a:bodyPr>
          <a:lstStyle/>
          <a:p>
            <a:pPr algn="ctr"/>
            <a:r>
              <a:rPr lang="ru-RU" dirty="0" smtClean="0"/>
              <a:t>Музыка</a:t>
            </a:r>
            <a:endParaRPr lang="ru-RU" dirty="0"/>
          </a:p>
        </p:txBody>
      </p:sp>
      <p:sp>
        <p:nvSpPr>
          <p:cNvPr id="20" name="TextBox 19"/>
          <p:cNvSpPr txBox="1"/>
          <p:nvPr/>
        </p:nvSpPr>
        <p:spPr>
          <a:xfrm>
            <a:off x="5724128" y="3341646"/>
            <a:ext cx="3168352" cy="369332"/>
          </a:xfrm>
          <a:prstGeom prst="rect">
            <a:avLst/>
          </a:prstGeom>
          <a:noFill/>
          <a:ln>
            <a:solidFill>
              <a:schemeClr val="tx1"/>
            </a:solidFill>
          </a:ln>
        </p:spPr>
        <p:txBody>
          <a:bodyPr wrap="square" rtlCol="0">
            <a:spAutoFit/>
          </a:bodyPr>
          <a:lstStyle/>
          <a:p>
            <a:pPr algn="ctr"/>
            <a:r>
              <a:rPr lang="ru-RU" dirty="0" smtClean="0"/>
              <a:t>Театр</a:t>
            </a:r>
            <a:endParaRPr lang="ru-RU" dirty="0"/>
          </a:p>
        </p:txBody>
      </p:sp>
      <p:sp>
        <p:nvSpPr>
          <p:cNvPr id="21" name="TextBox 20"/>
          <p:cNvSpPr txBox="1"/>
          <p:nvPr/>
        </p:nvSpPr>
        <p:spPr>
          <a:xfrm>
            <a:off x="5724128" y="4005064"/>
            <a:ext cx="3168352" cy="369332"/>
          </a:xfrm>
          <a:prstGeom prst="rect">
            <a:avLst/>
          </a:prstGeom>
          <a:noFill/>
          <a:ln>
            <a:solidFill>
              <a:schemeClr val="tx1"/>
            </a:solidFill>
          </a:ln>
        </p:spPr>
        <p:txBody>
          <a:bodyPr wrap="square" rtlCol="0">
            <a:spAutoFit/>
          </a:bodyPr>
          <a:lstStyle/>
          <a:p>
            <a:pPr algn="ctr"/>
            <a:r>
              <a:rPr lang="ru-RU" dirty="0" smtClean="0"/>
              <a:t>Кинематограф</a:t>
            </a:r>
            <a:endParaRPr lang="ru-RU" dirty="0"/>
          </a:p>
        </p:txBody>
      </p:sp>
      <p:cxnSp>
        <p:nvCxnSpPr>
          <p:cNvPr id="23" name="Прямая со стрелкой 22"/>
          <p:cNvCxnSpPr/>
          <p:nvPr/>
        </p:nvCxnSpPr>
        <p:spPr>
          <a:xfrm>
            <a:off x="1481741" y="2153983"/>
            <a:ext cx="0"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4279060" y="2153983"/>
            <a:ext cx="0"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7320164" y="2132856"/>
            <a:ext cx="0"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a:stCxn id="13" idx="2"/>
            <a:endCxn id="13" idx="2"/>
          </p:cNvCxnSpPr>
          <p:nvPr/>
        </p:nvCxnSpPr>
        <p:spPr>
          <a:xfrm>
            <a:off x="1500533" y="47266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a:stCxn id="19" idx="0"/>
            <a:endCxn id="14" idx="2"/>
          </p:cNvCxnSpPr>
          <p:nvPr/>
        </p:nvCxnSpPr>
        <p:spPr>
          <a:xfrm flipV="1">
            <a:off x="4279246" y="3078252"/>
            <a:ext cx="0" cy="2633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a:stCxn id="13" idx="2"/>
            <a:endCxn id="16" idx="0"/>
          </p:cNvCxnSpPr>
          <p:nvPr/>
        </p:nvCxnSpPr>
        <p:spPr>
          <a:xfrm>
            <a:off x="1500533" y="4726640"/>
            <a:ext cx="0" cy="209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a:stCxn id="16" idx="2"/>
            <a:endCxn id="17" idx="0"/>
          </p:cNvCxnSpPr>
          <p:nvPr/>
        </p:nvCxnSpPr>
        <p:spPr>
          <a:xfrm>
            <a:off x="1500533" y="5305276"/>
            <a:ext cx="0" cy="272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a:stCxn id="17" idx="2"/>
            <a:endCxn id="18" idx="0"/>
          </p:cNvCxnSpPr>
          <p:nvPr/>
        </p:nvCxnSpPr>
        <p:spPr>
          <a:xfrm>
            <a:off x="1500533" y="5947398"/>
            <a:ext cx="0" cy="300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a:stCxn id="15" idx="2"/>
            <a:endCxn id="20" idx="0"/>
          </p:cNvCxnSpPr>
          <p:nvPr/>
        </p:nvCxnSpPr>
        <p:spPr>
          <a:xfrm>
            <a:off x="7308304" y="3078252"/>
            <a:ext cx="0" cy="2633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a:stCxn id="20" idx="2"/>
            <a:endCxn id="21" idx="0"/>
          </p:cNvCxnSpPr>
          <p:nvPr/>
        </p:nvCxnSpPr>
        <p:spPr>
          <a:xfrm>
            <a:off x="7308304" y="3710978"/>
            <a:ext cx="0" cy="294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a:stCxn id="11" idx="3"/>
            <a:endCxn id="12" idx="1"/>
          </p:cNvCxnSpPr>
          <p:nvPr/>
        </p:nvCxnSpPr>
        <p:spPr>
          <a:xfrm flipV="1">
            <a:off x="5220072" y="1735941"/>
            <a:ext cx="504056" cy="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a:stCxn id="6" idx="3"/>
            <a:endCxn id="11" idx="1"/>
          </p:cNvCxnSpPr>
          <p:nvPr/>
        </p:nvCxnSpPr>
        <p:spPr>
          <a:xfrm>
            <a:off x="2555776" y="1735942"/>
            <a:ext cx="720080" cy="3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52991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1400"/>
            <a:ext cx="9144000" cy="7029400"/>
          </a:xfrm>
          <a:prstGeom prst="rect">
            <a:avLst/>
          </a:prstGeom>
        </p:spPr>
      </p:pic>
      <p:sp>
        <p:nvSpPr>
          <p:cNvPr id="2" name="Заголовок 1"/>
          <p:cNvSpPr>
            <a:spLocks noGrp="1"/>
          </p:cNvSpPr>
          <p:nvPr>
            <p:ph type="title"/>
          </p:nvPr>
        </p:nvSpPr>
        <p:spPr>
          <a:xfrm>
            <a:off x="539552" y="-99392"/>
            <a:ext cx="8229600" cy="1143000"/>
          </a:xfrm>
        </p:spPr>
        <p:txBody>
          <a:bodyPr/>
          <a:lstStyle/>
          <a:p>
            <a:r>
              <a:rPr lang="ru-RU" dirty="0" smtClean="0">
                <a:solidFill>
                  <a:srgbClr val="002060"/>
                </a:solidFill>
                <a:latin typeface="Times New Roman" pitchFamily="18" charset="0"/>
                <a:cs typeface="Times New Roman" pitchFamily="18" charset="0"/>
              </a:rPr>
              <a:t>Функции искусства</a:t>
            </a:r>
            <a:endParaRPr lang="ru-RU" dirty="0">
              <a:solidFill>
                <a:srgbClr val="002060"/>
              </a:solidFill>
              <a:latin typeface="Times New Roman" pitchFamily="18" charset="0"/>
              <a:cs typeface="Times New Roman" pitchFamily="18" charset="0"/>
            </a:endParaRPr>
          </a:p>
        </p:txBody>
      </p:sp>
      <p:sp>
        <p:nvSpPr>
          <p:cNvPr id="13" name="TextBox 12"/>
          <p:cNvSpPr txBox="1"/>
          <p:nvPr/>
        </p:nvSpPr>
        <p:spPr>
          <a:xfrm>
            <a:off x="535608" y="980728"/>
            <a:ext cx="8136904" cy="6186309"/>
          </a:xfrm>
          <a:prstGeom prst="rect">
            <a:avLst/>
          </a:prstGeom>
          <a:noFill/>
        </p:spPr>
        <p:txBody>
          <a:bodyPr wrap="square" rtlCol="0">
            <a:spAutoFit/>
          </a:bodyPr>
          <a:lstStyle/>
          <a:p>
            <a:pPr marL="285750" indent="-285750">
              <a:buFont typeface="Arial" pitchFamily="34" charset="0"/>
              <a:buChar char="•"/>
            </a:pPr>
            <a:r>
              <a:rPr lang="ru-RU" b="1" dirty="0">
                <a:solidFill>
                  <a:srgbClr val="002060"/>
                </a:solidFill>
                <a:latin typeface="Times New Roman" pitchFamily="18" charset="0"/>
                <a:cs typeface="Times New Roman" pitchFamily="18" charset="0"/>
              </a:rPr>
              <a:t>Общественно-преобразующая</a:t>
            </a:r>
            <a:r>
              <a:rPr lang="ru-RU" dirty="0">
                <a:solidFill>
                  <a:srgbClr val="002060"/>
                </a:solidFill>
                <a:latin typeface="Times New Roman" pitchFamily="18" charset="0"/>
                <a:cs typeface="Times New Roman" pitchFamily="18" charset="0"/>
              </a:rPr>
              <a:t> (Искусство как деятельность</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smtClean="0">
                <a:solidFill>
                  <a:srgbClr val="002060"/>
                </a:solidFill>
                <a:latin typeface="Times New Roman" pitchFamily="18" charset="0"/>
                <a:cs typeface="Times New Roman" pitchFamily="18" charset="0"/>
              </a:rPr>
              <a:t>Утешительно-компенсаторная</a:t>
            </a:r>
            <a:r>
              <a:rPr lang="ru-RU" dirty="0" smtClean="0">
                <a:solidFill>
                  <a:srgbClr val="002060"/>
                </a:solidFill>
                <a:latin typeface="Times New Roman" pitchFamily="18" charset="0"/>
                <a:cs typeface="Times New Roman" pitchFamily="18" charset="0"/>
              </a:rPr>
              <a:t> </a:t>
            </a:r>
            <a:r>
              <a:rPr lang="ru-RU" dirty="0">
                <a:solidFill>
                  <a:srgbClr val="002060"/>
                </a:solidFill>
                <a:latin typeface="Times New Roman" pitchFamily="18" charset="0"/>
                <a:cs typeface="Times New Roman" pitchFamily="18" charset="0"/>
              </a:rPr>
              <a:t>(искусство как утешение</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smtClean="0">
                <a:solidFill>
                  <a:srgbClr val="002060"/>
                </a:solidFill>
                <a:latin typeface="Times New Roman" pitchFamily="18" charset="0"/>
                <a:cs typeface="Times New Roman" pitchFamily="18" charset="0"/>
              </a:rPr>
              <a:t>Познавательно-эвристическая</a:t>
            </a:r>
            <a:r>
              <a:rPr lang="ru-RU" dirty="0" smtClean="0">
                <a:solidFill>
                  <a:srgbClr val="002060"/>
                </a:solidFill>
                <a:latin typeface="Times New Roman" pitchFamily="18" charset="0"/>
                <a:cs typeface="Times New Roman" pitchFamily="18" charset="0"/>
              </a:rPr>
              <a:t> </a:t>
            </a:r>
            <a:r>
              <a:rPr lang="ru-RU" dirty="0">
                <a:solidFill>
                  <a:srgbClr val="002060"/>
                </a:solidFill>
                <a:latin typeface="Times New Roman" pitchFamily="18" charset="0"/>
                <a:cs typeface="Times New Roman" pitchFamily="18" charset="0"/>
              </a:rPr>
              <a:t>(искусство как знание, просвещение</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a:solidFill>
                  <a:srgbClr val="002060"/>
                </a:solidFill>
                <a:latin typeface="Times New Roman" pitchFamily="18" charset="0"/>
                <a:cs typeface="Times New Roman" pitchFamily="18" charset="0"/>
              </a:rPr>
              <a:t>Художественно-концептуальная</a:t>
            </a:r>
            <a:r>
              <a:rPr lang="ru-RU" dirty="0">
                <a:solidFill>
                  <a:srgbClr val="002060"/>
                </a:solidFill>
                <a:latin typeface="Times New Roman" pitchFamily="18" charset="0"/>
                <a:cs typeface="Times New Roman" pitchFamily="18" charset="0"/>
              </a:rPr>
              <a:t> (искусство как анализ состояния мира</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smtClean="0">
                <a:solidFill>
                  <a:srgbClr val="002060"/>
                </a:solidFill>
                <a:latin typeface="Times New Roman" pitchFamily="18" charset="0"/>
                <a:cs typeface="Times New Roman" pitchFamily="18" charset="0"/>
              </a:rPr>
              <a:t>Информационная</a:t>
            </a:r>
            <a:r>
              <a:rPr lang="ru-RU" dirty="0" smtClean="0">
                <a:solidFill>
                  <a:srgbClr val="002060"/>
                </a:solidFill>
                <a:latin typeface="Times New Roman" pitchFamily="18" charset="0"/>
                <a:cs typeface="Times New Roman" pitchFamily="18" charset="0"/>
              </a:rPr>
              <a:t> </a:t>
            </a:r>
            <a:r>
              <a:rPr lang="ru-RU" dirty="0">
                <a:solidFill>
                  <a:srgbClr val="002060"/>
                </a:solidFill>
                <a:latin typeface="Times New Roman" pitchFamily="18" charset="0"/>
                <a:cs typeface="Times New Roman" pitchFamily="18" charset="0"/>
              </a:rPr>
              <a:t>(искусство как сообщение</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a:solidFill>
                  <a:srgbClr val="002060"/>
                </a:solidFill>
                <a:latin typeface="Times New Roman" pitchFamily="18" charset="0"/>
                <a:cs typeface="Times New Roman" pitchFamily="18" charset="0"/>
              </a:rPr>
              <a:t>Воспитательная</a:t>
            </a:r>
            <a:r>
              <a:rPr lang="ru-RU" dirty="0">
                <a:solidFill>
                  <a:srgbClr val="002060"/>
                </a:solidFill>
                <a:latin typeface="Times New Roman" pitchFamily="18" charset="0"/>
                <a:cs typeface="Times New Roman" pitchFamily="18" charset="0"/>
              </a:rPr>
              <a:t> (искусство как катарсис</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a:solidFill>
                  <a:srgbClr val="002060"/>
                </a:solidFill>
                <a:latin typeface="Times New Roman" pitchFamily="18" charset="0"/>
                <a:cs typeface="Times New Roman" pitchFamily="18" charset="0"/>
              </a:rPr>
              <a:t>Внушающая</a:t>
            </a:r>
            <a:r>
              <a:rPr lang="ru-RU" dirty="0">
                <a:solidFill>
                  <a:srgbClr val="002060"/>
                </a:solidFill>
                <a:latin typeface="Times New Roman" pitchFamily="18" charset="0"/>
                <a:cs typeface="Times New Roman" pitchFamily="18" charset="0"/>
              </a:rPr>
              <a:t> (искусство как суггестия</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a:solidFill>
                  <a:srgbClr val="002060"/>
                </a:solidFill>
                <a:latin typeface="Times New Roman" pitchFamily="18" charset="0"/>
                <a:cs typeface="Times New Roman" pitchFamily="18" charset="0"/>
              </a:rPr>
              <a:t>Гедоническая</a:t>
            </a:r>
            <a:r>
              <a:rPr lang="ru-RU" dirty="0">
                <a:solidFill>
                  <a:srgbClr val="002060"/>
                </a:solidFill>
                <a:latin typeface="Times New Roman" pitchFamily="18" charset="0"/>
                <a:cs typeface="Times New Roman" pitchFamily="18" charset="0"/>
              </a:rPr>
              <a:t> ( искусство как наслаждение</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a:solidFill>
                  <a:srgbClr val="002060"/>
                </a:solidFill>
                <a:latin typeface="Times New Roman" pitchFamily="18" charset="0"/>
                <a:cs typeface="Times New Roman" pitchFamily="18" charset="0"/>
              </a:rPr>
              <a:t>Эстетическая</a:t>
            </a:r>
            <a:r>
              <a:rPr lang="ru-RU" dirty="0">
                <a:solidFill>
                  <a:srgbClr val="002060"/>
                </a:solidFill>
                <a:latin typeface="Times New Roman" pitchFamily="18" charset="0"/>
                <a:cs typeface="Times New Roman" pitchFamily="18" charset="0"/>
              </a:rPr>
              <a:t> (искусство как формирование творческого духа и ценностных ориентаций</a:t>
            </a:r>
            <a:r>
              <a:rPr lang="ru-RU" dirty="0" smtClean="0">
                <a:solidFill>
                  <a:srgbClr val="002060"/>
                </a:solidFill>
                <a:latin typeface="Times New Roman" pitchFamily="18" charset="0"/>
                <a:cs typeface="Times New Roman" pitchFamily="18" charset="0"/>
              </a:rPr>
              <a:t>)</a:t>
            </a:r>
          </a:p>
          <a:p>
            <a:pPr marL="285750" indent="-285750">
              <a:buFont typeface="Arial" pitchFamily="34" charset="0"/>
              <a:buChar char="•"/>
            </a:pPr>
            <a:endParaRPr lang="ru-RU" dirty="0">
              <a:solidFill>
                <a:srgbClr val="002060"/>
              </a:solidFill>
              <a:latin typeface="Times New Roman" pitchFamily="18" charset="0"/>
              <a:cs typeface="Times New Roman" pitchFamily="18" charset="0"/>
            </a:endParaRPr>
          </a:p>
          <a:p>
            <a:pPr marL="285750" indent="-285750">
              <a:buFont typeface="Arial" pitchFamily="34" charset="0"/>
              <a:buChar char="•"/>
            </a:pPr>
            <a:r>
              <a:rPr lang="ru-RU" b="1" dirty="0">
                <a:solidFill>
                  <a:srgbClr val="002060"/>
                </a:solidFill>
                <a:latin typeface="Times New Roman" pitchFamily="18" charset="0"/>
                <a:cs typeface="Times New Roman" pitchFamily="18" charset="0"/>
              </a:rPr>
              <a:t>Коммуникативная</a:t>
            </a:r>
            <a:r>
              <a:rPr lang="ru-RU" dirty="0">
                <a:solidFill>
                  <a:srgbClr val="002060"/>
                </a:solidFill>
                <a:latin typeface="Times New Roman" pitchFamily="18" charset="0"/>
                <a:cs typeface="Times New Roman" pitchFamily="18" charset="0"/>
              </a:rPr>
              <a:t> (искусство как общение)</a:t>
            </a:r>
          </a:p>
          <a:p>
            <a:r>
              <a:rPr lang="ru-RU" dirty="0">
                <a:solidFill>
                  <a:srgbClr val="002060"/>
                </a:solidFill>
                <a:latin typeface="Times New Roman" pitchFamily="18" charset="0"/>
                <a:cs typeface="Times New Roman" pitchFamily="18" charset="0"/>
              </a:rPr>
              <a:t> </a:t>
            </a:r>
          </a:p>
          <a:p>
            <a:endParaRPr lang="ru-RU" dirty="0">
              <a:solidFill>
                <a:schemeClr val="accent5">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179796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История науки</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11760" y="1412776"/>
            <a:ext cx="4155008" cy="4712895"/>
          </a:xfrm>
          <a:prstGeom prst="rect">
            <a:avLst/>
          </a:prstGeom>
        </p:spPr>
      </p:pic>
    </p:spTree>
    <p:extLst>
      <p:ext uri="{BB962C8B-B14F-4D97-AF65-F5344CB8AC3E}">
        <p14:creationId xmlns:p14="http://schemas.microsoft.com/office/powerpoint/2010/main" xmlns="" val="1842192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1983</TotalTime>
  <Words>1412</Words>
  <Application>Microsoft Office PowerPoint</Application>
  <PresentationFormat>On-screen Show (4:3)</PresentationFormat>
  <Paragraphs>322</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Тема Office</vt:lpstr>
      <vt:lpstr>Slide 1</vt:lpstr>
      <vt:lpstr> Что такое «искусство»? </vt:lpstr>
      <vt:lpstr>Искусство не может быть причиной понимания истины. Поэтому искусство так сложно для понимания. Истинное искусство не ведет, не объясняет, не предсказывает. Оно просто оставляет состояние смутного, ноющего предвкушения понимания. Чем прекрасна вечность? Своей некоторой незавершенностью.  </vt:lpstr>
      <vt:lpstr>Споры о сущности искусства</vt:lpstr>
      <vt:lpstr>         Мимесис — один из основных принципов эстетики,  в самом общем смысле — подражание искусства действительности.                                II пути развития искусства по Гомбриху</vt:lpstr>
      <vt:lpstr>Искусство-это просто слово, которое получает в разные эпохи разные значения.</vt:lpstr>
      <vt:lpstr>Виды искусства</vt:lpstr>
      <vt:lpstr>Функции искусства</vt:lpstr>
      <vt:lpstr>История науки</vt:lpstr>
      <vt:lpstr>Slide 10</vt:lpstr>
      <vt:lpstr>Slide 11</vt:lpstr>
      <vt:lpstr>Slide 12</vt:lpstr>
      <vt:lpstr>Методы исследования истории искусства</vt:lpstr>
      <vt:lpstr>Антонио да Корреджо. «Воспитание Амура». ок. 1528 г. </vt:lpstr>
      <vt:lpstr>Архитектура</vt:lpstr>
      <vt:lpstr>Slide 16</vt:lpstr>
      <vt:lpstr>Виды архитектуры </vt:lpstr>
      <vt:lpstr>Архитектура создает пространство.   Свойства архитектурного материала</vt:lpstr>
      <vt:lpstr>Slide 19</vt:lpstr>
      <vt:lpstr>Slide 20</vt:lpstr>
      <vt:lpstr>Четыре основы здания</vt:lpstr>
      <vt:lpstr>Опора в архитектуре</vt:lpstr>
      <vt:lpstr>Slide 23</vt:lpstr>
      <vt:lpstr>Своды</vt:lpstr>
      <vt:lpstr>Марк Витрувий Поллион «Десять книг об архитектуре»</vt:lpstr>
      <vt:lpstr>Slide 26</vt:lpstr>
      <vt:lpstr>Slide 27</vt:lpstr>
      <vt:lpstr>Slide 28</vt:lpstr>
      <vt:lpstr>Slide 29</vt:lpstr>
      <vt:lpstr>Конструкция</vt:lpstr>
      <vt:lpstr>Slide 31</vt:lpstr>
      <vt:lpstr>Роль материала</vt:lpstr>
      <vt:lpstr>Slide 33</vt:lpstr>
      <vt:lpstr>Роль света</vt:lpstr>
      <vt:lpstr>Естественное освещение</vt:lpstr>
      <vt:lpstr>Роль цвета</vt:lpstr>
      <vt:lpstr>Slide 37</vt:lpstr>
      <vt:lpstr>Список рекомендуемой литературы</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Windows User</cp:lastModifiedBy>
  <cp:revision>196</cp:revision>
  <dcterms:created xsi:type="dcterms:W3CDTF">2016-11-02T11:21:05Z</dcterms:created>
  <dcterms:modified xsi:type="dcterms:W3CDTF">2017-11-16T10:36:06Z</dcterms:modified>
</cp:coreProperties>
</file>