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1"/>
  </p:notesMasterIdLst>
  <p:sldIdLst>
    <p:sldId id="283" r:id="rId2"/>
    <p:sldId id="256" r:id="rId3"/>
    <p:sldId id="257" r:id="rId4"/>
    <p:sldId id="258" r:id="rId5"/>
    <p:sldId id="259" r:id="rId6"/>
    <p:sldId id="260" r:id="rId7"/>
    <p:sldId id="262" r:id="rId8"/>
    <p:sldId id="263" r:id="rId9"/>
    <p:sldId id="265" r:id="rId10"/>
    <p:sldId id="264" r:id="rId11"/>
    <p:sldId id="267" r:id="rId12"/>
    <p:sldId id="268" r:id="rId13"/>
    <p:sldId id="269" r:id="rId14"/>
    <p:sldId id="270" r:id="rId15"/>
    <p:sldId id="273" r:id="rId16"/>
    <p:sldId id="272" r:id="rId17"/>
    <p:sldId id="274" r:id="rId18"/>
    <p:sldId id="275" r:id="rId19"/>
    <p:sldId id="284" r:id="rId2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Arial Unicode MS" panose="020B0604020202020204" pitchFamily="34" charset="-128"/>
        <a:cs typeface="Arial Unicode MS" panose="020B0604020202020204" pitchFamily="34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Arial Unicode MS" panose="020B0604020202020204" pitchFamily="34" charset="-128"/>
        <a:cs typeface="Arial Unicode MS" panose="020B0604020202020204" pitchFamily="34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Arial Unicode MS" panose="020B0604020202020204" pitchFamily="34" charset="-128"/>
        <a:cs typeface="Arial Unicode MS" panose="020B0604020202020204" pitchFamily="34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Arial Unicode MS" panose="020B0604020202020204" pitchFamily="34" charset="-128"/>
        <a:cs typeface="Arial Unicode MS" panose="020B0604020202020204" pitchFamily="34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Arial Unicode MS" panose="020B0604020202020204" pitchFamily="34" charset="-128"/>
        <a:cs typeface="Arial Unicode MS" panose="020B0604020202020204" pitchFamily="34" charset="-128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Arial Unicode MS" panose="020B0604020202020204" pitchFamily="34" charset="-128"/>
        <a:cs typeface="Arial Unicode MS" panose="020B0604020202020204" pitchFamily="34" charset="-128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Arial Unicode MS" panose="020B0604020202020204" pitchFamily="34" charset="-128"/>
        <a:cs typeface="Arial Unicode MS" panose="020B0604020202020204" pitchFamily="34" charset="-128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Arial Unicode MS" panose="020B0604020202020204" pitchFamily="34" charset="-128"/>
        <a:cs typeface="Arial Unicode MS" panose="020B0604020202020204" pitchFamily="34" charset="-128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Arial Unicode MS" panose="020B0604020202020204" pitchFamily="34" charset="-128"/>
        <a:cs typeface="Arial Unicode MS" panose="020B0604020202020204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Татьяна Полюхович" initials="ТП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9900"/>
    <a:srgbClr val="DE3422"/>
    <a:srgbClr val="0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2383" autoAdjust="0"/>
  </p:normalViewPr>
  <p:slideViewPr>
    <p:cSldViewPr>
      <p:cViewPr varScale="1">
        <p:scale>
          <a:sx n="86" d="100"/>
          <a:sy n="86" d="100"/>
        </p:scale>
        <p:origin x="135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4-10-03T19:32:40.582" idx="1">
    <p:pos x="1291" y="1078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omic Sans MS" pitchFamily="66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omic Sans MS" pitchFamily="66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omic Sans MS" pitchFamily="66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EB4E1B6D-1E25-43CD-85E1-03B6A16B38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45510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Arial Unicode MS" pitchFamily="34" charset="-128"/>
        <a:cs typeface="Arial Unicode MS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Arial Unicode MS" pitchFamily="34" charset="-128"/>
        <a:cs typeface="Arial Unicode MS" pitchFamily="34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Arial Unicode MS" pitchFamily="34" charset="-128"/>
        <a:cs typeface="Arial Unicode MS" pitchFamily="34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Arial Unicode MS" pitchFamily="34" charset="-128"/>
        <a:cs typeface="Arial Unicode MS" pitchFamily="34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04BAE36-857C-44DA-A6C7-AECA620A225F}" type="slidenum">
              <a:rPr lang="ru-RU" altLang="ru-RU"/>
              <a:pPr>
                <a:spcBef>
                  <a:spcPct val="0"/>
                </a:spcBef>
              </a:pPr>
              <a:t>1</a:t>
            </a:fld>
            <a:endParaRPr lang="ru-RU" altLang="ru-RU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ru-RU">
                <a:latin typeface="Arial" panose="020B0604020202020204" pitchFamily="34" charset="0"/>
                <a:cs typeface="Arial" panose="020B0604020202020204" pitchFamily="34" charset="0"/>
              </a:rPr>
              <a:t>На рабочем поле щелкаем по выбранным учениками вариантам (например Мудрость народа – 100), происходит переход на поле вопроса, после ответа учеников, нажмите на кнопку Ответ, кнопка исчезнет вместе с правильным ответом и появится кнопка для перехода к игровому полю для продолжения игры.</a:t>
            </a:r>
          </a:p>
        </p:txBody>
      </p:sp>
    </p:spTree>
    <p:extLst>
      <p:ext uri="{BB962C8B-B14F-4D97-AF65-F5344CB8AC3E}">
        <p14:creationId xmlns:p14="http://schemas.microsoft.com/office/powerpoint/2010/main" val="4012979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4186BC2-E5E3-4FC6-BB5A-DAEFC7B3559E}" type="slidenum">
              <a:rPr lang="ru-RU" altLang="ru-RU"/>
              <a:pPr>
                <a:spcBef>
                  <a:spcPct val="0"/>
                </a:spcBef>
              </a:pPr>
              <a:t>4</a:t>
            </a:fld>
            <a:endParaRPr lang="ru-RU" altLang="ru-RU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8127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D9C7C9E-F39F-4670-8B97-8E572A055AB8}" type="slidenum">
              <a:rPr lang="ru-RU" altLang="ru-RU"/>
              <a:pPr>
                <a:spcBef>
                  <a:spcPct val="0"/>
                </a:spcBef>
              </a:pPr>
              <a:t>7</a:t>
            </a:fld>
            <a:endParaRPr lang="ru-RU" altLang="ru-RU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8030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0B8A04B-CCA1-44F9-B1B3-EFCCDA839ED8}" type="slidenum">
              <a:rPr lang="ru-RU" altLang="ru-RU"/>
              <a:pPr>
                <a:spcBef>
                  <a:spcPct val="0"/>
                </a:spcBef>
              </a:pPr>
              <a:t>8</a:t>
            </a:fld>
            <a:endParaRPr lang="ru-RU" altLang="ru-RU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07235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1B76838-065E-4B17-AD8E-E3ED64B34219}" type="slidenum">
              <a:rPr lang="ru-RU" altLang="ru-RU"/>
              <a:pPr>
                <a:spcBef>
                  <a:spcPct val="0"/>
                </a:spcBef>
              </a:pPr>
              <a:t>10</a:t>
            </a:fld>
            <a:endParaRPr lang="ru-RU" altLang="ru-RU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64043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8D23A9E-C37A-41F5-A7A6-B5119863B0C3}" type="slidenum">
              <a:rPr lang="ru-RU" altLang="ru-RU"/>
              <a:pPr>
                <a:spcBef>
                  <a:spcPct val="0"/>
                </a:spcBef>
              </a:pPr>
              <a:t>13</a:t>
            </a:fld>
            <a:endParaRPr lang="ru-RU" altLang="ru-RU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br>
              <a:rPr lang="ru-RU" altLang="ru-RU"/>
            </a:br>
            <a:r>
              <a:rPr lang="ru-RU" altLang="ru-RU"/>
              <a:t>“Волк на псарне” </a:t>
            </a:r>
            <a:r>
              <a:rPr lang="ru-RU" altLang="ru-RU" i="1"/>
              <a:t>(пребывание Наполеона в Москве)</a:t>
            </a:r>
            <a:br>
              <a:rPr lang="ru-RU" altLang="ru-RU"/>
            </a:br>
            <a:r>
              <a:rPr lang="ru-RU" altLang="ru-RU"/>
              <a:t>“Собачья дружба” </a:t>
            </a:r>
            <a:r>
              <a:rPr lang="ru-RU" altLang="ru-RU" i="1"/>
              <a:t>(Венский конгресс)</a:t>
            </a:r>
            <a:br>
              <a:rPr lang="ru-RU" altLang="ru-RU"/>
            </a:br>
            <a:r>
              <a:rPr lang="ru-RU" altLang="ru-RU"/>
              <a:t>“Чиж и Ёж” </a:t>
            </a:r>
            <a:r>
              <a:rPr lang="ru-RU" altLang="ru-RU" i="1"/>
              <a:t>(восхваление Александра I)</a:t>
            </a:r>
            <a:r>
              <a:rPr lang="ru-RU" altLang="ru-RU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88014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6067178-F3CA-4C58-9290-8FDAEDE0B1A8}" type="slidenum">
              <a:rPr lang="ru-RU" altLang="ru-RU"/>
              <a:pPr>
                <a:spcBef>
                  <a:spcPct val="0"/>
                </a:spcBef>
              </a:pPr>
              <a:t>15</a:t>
            </a:fld>
            <a:endParaRPr lang="ru-RU" altLang="ru-RU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655423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E2C5156-AAB2-4B91-8EF3-4CC3CCA995D5}" type="slidenum">
              <a:rPr lang="ru-RU" altLang="ru-RU"/>
              <a:pPr>
                <a:spcBef>
                  <a:spcPct val="0"/>
                </a:spcBef>
              </a:pPr>
              <a:t>19</a:t>
            </a:fld>
            <a:endParaRPr lang="ru-RU" altLang="ru-RU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096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6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46D10CE-5F53-47C1-9C17-D082A77D650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1382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32549-AD7D-44BC-B490-D13B3183120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83436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95C71-17D6-4E25-8134-09E080371C5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4273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F0765-9E98-4041-B90B-29A65617ED5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670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54404-D3F6-4C14-8266-257025DA2A7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9378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A5938-8428-43EB-A4F4-DF915030529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3388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07E7C-4420-41BE-B12A-3974E63C508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12463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CF28E-1301-48F3-86AD-0A68D2DEDC5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73410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D787F4-5F70-417E-B9B8-B47BECFDBE9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5968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487E7-FC44-4194-A708-FD620B15FFB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9531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D34DF-A316-4E72-8A24-6ECF78A80C5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43044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10243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fld id="{EE92B79E-8C60-4124-8399-0A4B9F206B2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Arial Unicode MS" pitchFamily="34" charset="-128"/>
          <a:cs typeface="Arial Unicode MS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Arial Unicode MS" pitchFamily="34" charset="-128"/>
          <a:cs typeface="Arial Unicode MS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Arial Unicode MS" pitchFamily="34" charset="-128"/>
          <a:cs typeface="Arial Unicode MS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Arial Unicode MS" pitchFamily="34" charset="-128"/>
          <a:cs typeface="Arial Unicode MS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Arial Unicode MS" pitchFamily="34" charset="-128"/>
          <a:cs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Arial Unicode MS" pitchFamily="34" charset="-128"/>
          <a:cs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Arial Unicode MS" pitchFamily="34" charset="-128"/>
          <a:cs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Arial Unicode MS" pitchFamily="34" charset="-128"/>
          <a:cs typeface="Arial Unicode MS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slide" Target="slide17.xml"/><Relationship Id="rId18" Type="http://schemas.openxmlformats.org/officeDocument/2006/relationships/slide" Target="slide19.xml"/><Relationship Id="rId3" Type="http://schemas.openxmlformats.org/officeDocument/2006/relationships/slide" Target="slide7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" Type="http://schemas.openxmlformats.org/officeDocument/2006/relationships/slide" Target="slide3.xml"/><Relationship Id="rId16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4.xml"/><Relationship Id="rId11" Type="http://schemas.openxmlformats.org/officeDocument/2006/relationships/slide" Target="slide10.xml"/><Relationship Id="rId5" Type="http://schemas.openxmlformats.org/officeDocument/2006/relationships/slide" Target="slide16.xml"/><Relationship Id="rId15" Type="http://schemas.openxmlformats.org/officeDocument/2006/relationships/slide" Target="slide9.xml"/><Relationship Id="rId10" Type="http://schemas.openxmlformats.org/officeDocument/2006/relationships/slide" Target="slide5.xml"/><Relationship Id="rId19" Type="http://schemas.openxmlformats.org/officeDocument/2006/relationships/comments" Target="../comments/comment1.xml"/><Relationship Id="rId4" Type="http://schemas.openxmlformats.org/officeDocument/2006/relationships/slide" Target="slide11.xml"/><Relationship Id="rId9" Type="http://schemas.openxmlformats.org/officeDocument/2006/relationships/slide" Target="slide15.xml"/><Relationship Id="rId1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08725"/>
            <a:ext cx="539750" cy="549275"/>
          </a:xfrm>
          <a:prstGeom prst="actionButtonForwardNex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pic>
        <p:nvPicPr>
          <p:cNvPr id="3078" name="Picture 6" descr="C:\Users\USER\Desktop\презентации поле чудес\img_0811131500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39"/>
            <a:ext cx="2714625" cy="237172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3470201" y="476672"/>
            <a:ext cx="5436097" cy="1977950"/>
          </a:xfrm>
        </p:spPr>
        <p:txBody>
          <a:bodyPr/>
          <a:lstStyle/>
          <a:p>
            <a:pPr eaLnBrk="1" hangingPunct="1"/>
            <a:r>
              <a:rPr lang="ru-RU" altLang="ru-RU" sz="4000" b="1" i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Полоцковедение</a:t>
            </a:r>
          </a:p>
          <a:p>
            <a:pPr eaLnBrk="1" hangingPunct="1"/>
            <a:r>
              <a:rPr lang="ru-RU" altLang="ru-RU" sz="4000" b="1" i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5 класс обобщение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7584" y="2401912"/>
            <a:ext cx="6405981" cy="4181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3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3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30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30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30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3568" y="5297998"/>
            <a:ext cx="1474787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23555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3568" y="4869373"/>
            <a:ext cx="1474787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Личность в истории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2483768" y="4693766"/>
            <a:ext cx="237626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lnSpc>
                <a:spcPct val="150000"/>
              </a:lnSpc>
              <a:buNone/>
            </a:pP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    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Воин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503709" y="1772816"/>
            <a:ext cx="6841182" cy="2160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Как звали брата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Гедемина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, который правил в Полоцком княжестве после вхождения Полоцка в  состав ВКЛ </a:t>
            </a:r>
          </a:p>
          <a:p>
            <a:pPr algn="ctr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в 1307 году?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4</a:t>
            </a:r>
            <a:r>
              <a:rPr lang="ru-RU" altLang="ru-RU" sz="4000" b="1" dirty="0"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35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54"/>
                  </p:tgtEl>
                </p:cond>
              </p:nextCondLst>
            </p:seq>
          </p:childTnLst>
        </p:cTn>
      </p:par>
    </p:tnLst>
    <p:bldLst>
      <p:bldP spid="23554" grpId="0" animBg="1"/>
      <p:bldP spid="23555" grpId="0" animBg="1"/>
      <p:bldP spid="23557" grpId="0"/>
      <p:bldP spid="23558" grpId="0"/>
      <p:bldP spid="2355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55576" y="5411526"/>
            <a:ext cx="1474788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26627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5576" y="4979726"/>
            <a:ext cx="1474788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 wrap="none"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Архитектура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406751" y="4005064"/>
            <a:ext cx="613903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Софийский собор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07504" y="1601024"/>
            <a:ext cx="8422747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Самым  узнаваемым архитектурным памятником в Полоцке является…</a:t>
            </a:r>
            <a:endParaRPr lang="ru-RU" altLang="ru-RU" sz="4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26631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66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26"/>
                  </p:tgtEl>
                </p:cond>
              </p:nextCondLst>
            </p:seq>
          </p:childTnLst>
        </p:cTn>
      </p:par>
    </p:tnLst>
    <p:bldLst>
      <p:bldP spid="26626" grpId="0" animBg="1"/>
      <p:bldP spid="26627" grpId="0" animBg="1"/>
      <p:bldP spid="26629" grpId="0"/>
      <p:bldP spid="26630" grpId="0"/>
      <p:bldP spid="266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27584" y="5316275"/>
            <a:ext cx="1474788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27651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7584" y="4884475"/>
            <a:ext cx="1474788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 wrap="none"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Архитектура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2195736" y="4005064"/>
            <a:ext cx="667469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None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Витебск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428625" y="2289094"/>
            <a:ext cx="8280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В каком городе, кроме Полоцка, замки состояли из Нижнего и Верхнего</a:t>
            </a:r>
            <a:endParaRPr lang="ru-RU" altLang="ru-RU" sz="36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27655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76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650"/>
                  </p:tgtEl>
                </p:cond>
              </p:nextCondLst>
            </p:seq>
          </p:childTnLst>
        </p:cTn>
      </p:par>
    </p:tnLst>
    <p:bldLst>
      <p:bldP spid="27650" grpId="0" animBg="1"/>
      <p:bldP spid="27651" grpId="0" animBg="1"/>
      <p:bldP spid="27653" grpId="0"/>
      <p:bldP spid="27654" grpId="0"/>
      <p:bldP spid="2765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55576" y="5381016"/>
            <a:ext cx="1474788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28675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5576" y="4949216"/>
            <a:ext cx="1474788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 wrap="none"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Архитектура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2564532" y="4647412"/>
            <a:ext cx="362035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None/>
            </a:pPr>
            <a:r>
              <a:rPr lang="ru-RU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Виленское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 барокко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1103568" y="1700808"/>
            <a:ext cx="6421181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None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Как называется архитектурный стиль современного Софийского собора?</a:t>
            </a:r>
          </a:p>
        </p:txBody>
      </p:sp>
      <p:sp>
        <p:nvSpPr>
          <p:cNvPr id="28679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86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674"/>
                  </p:tgtEl>
                </p:cond>
              </p:nextCondLst>
            </p:seq>
          </p:childTnLst>
        </p:cTn>
      </p:par>
    </p:tnLst>
    <p:bldLst>
      <p:bldP spid="28674" grpId="0" animBg="1"/>
      <p:bldP spid="28675" grpId="0" animBg="1"/>
      <p:bldP spid="28677" grpId="0"/>
      <p:bldP spid="28678" grpId="0"/>
      <p:bldP spid="2867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99592" y="5190798"/>
            <a:ext cx="1474788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29699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99592" y="4758998"/>
            <a:ext cx="1474788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 wrap="none"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Архитектура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2915816" y="4223831"/>
            <a:ext cx="350043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Костел святого Андрея </a:t>
            </a:r>
            <a:r>
              <a:rPr lang="ru-RU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Баболи</a:t>
            </a:r>
            <a:endParaRPr lang="ru-RU" alt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29703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400</a:t>
            </a:r>
          </a:p>
        </p:txBody>
      </p:sp>
      <p:sp>
        <p:nvSpPr>
          <p:cNvPr id="2" name="AutoShape 4" descr="http://go2.imgsmail.ru/imgpreview?key=6b113fee2533905b&amp;mb=imgdb_preview_3000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941602"/>
            <a:ext cx="64177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Где в Полоцке находится второй  орган 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96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698"/>
                  </p:tgtEl>
                </p:cond>
              </p:nextCondLst>
            </p:seq>
          </p:childTnLst>
        </p:cTn>
      </p:par>
    </p:tnLst>
    <p:bldLst>
      <p:bldP spid="29698" grpId="0" animBg="1"/>
      <p:bldP spid="29699" grpId="0" animBg="1"/>
      <p:bldP spid="29701" grpId="0"/>
      <p:bldP spid="2970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55576" y="5084936"/>
            <a:ext cx="1474787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32771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5576" y="4653136"/>
            <a:ext cx="1474787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 wrap="none"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Памятники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2699792" y="4255919"/>
            <a:ext cx="460851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None/>
            </a:pPr>
            <a:r>
              <a:rPr lang="be-BY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Буква Ў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785664" y="1341438"/>
            <a:ext cx="6336406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indent="450850">
              <a:buNone/>
            </a:pPr>
            <a:r>
              <a:rPr lang="ru-RU" sz="3600" b="1" dirty="0">
                <a:latin typeface="Sylfaen" pitchFamily="18" charset="0"/>
              </a:rPr>
              <a:t>Какой буквы нет ни в одном другом алфавите , а есть только в белорусском и ей поставлен памятный знак в городе Полоцк?</a:t>
            </a:r>
          </a:p>
        </p:txBody>
      </p:sp>
      <p:sp>
        <p:nvSpPr>
          <p:cNvPr id="32775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323" y="5084936"/>
            <a:ext cx="2625290" cy="167306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27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70"/>
                  </p:tgtEl>
                </p:cond>
              </p:nextCondLst>
            </p:seq>
          </p:childTnLst>
        </p:cTn>
      </p:par>
    </p:tnLst>
    <p:bldLst>
      <p:bldP spid="32770" grpId="0" animBg="1"/>
      <p:bldP spid="32771" grpId="0" animBg="1"/>
      <p:bldP spid="32773" grpId="0"/>
      <p:bldP spid="32774" grpId="0"/>
      <p:bldP spid="3277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5687" y="5565535"/>
            <a:ext cx="1474788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31747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65687" y="5133735"/>
            <a:ext cx="1474788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 wrap="none"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Памятники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2250769" y="3920547"/>
            <a:ext cx="4104429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None/>
            </a:pP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Андрею </a:t>
            </a:r>
            <a:r>
              <a:rPr lang="ru-RU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Ольгердовичу</a:t>
            </a:r>
            <a:endParaRPr lang="ru-RU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551249" y="1628800"/>
            <a:ext cx="7977981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indent="452438" algn="ctr">
              <a:buNone/>
            </a:pPr>
            <a:r>
              <a:rPr lang="ru-RU" sz="3600" b="1" dirty="0">
                <a:latin typeface="Sylfaen" pitchFamily="18" charset="0"/>
              </a:rPr>
              <a:t>Памятник этому  последнему  князю  Полоцка поставлен на частные средства и находится рядом с музеем рыцарства.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itchFamily="18" charset="0"/>
            </a:endParaRPr>
          </a:p>
        </p:txBody>
      </p:sp>
      <p:sp>
        <p:nvSpPr>
          <p:cNvPr id="31751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17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46"/>
                  </p:tgtEl>
                </p:cond>
              </p:nextCondLst>
            </p:seq>
          </p:childTnLst>
        </p:cTn>
      </p:par>
    </p:tnLst>
    <p:bldLst>
      <p:bldP spid="31746" grpId="0" animBg="1"/>
      <p:bldP spid="31747" grpId="0" animBg="1"/>
      <p:bldP spid="31749" grpId="0"/>
      <p:bldP spid="31750" grpId="0"/>
      <p:bldP spid="3175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55576" y="5562570"/>
            <a:ext cx="1474788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33795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5576" y="5130770"/>
            <a:ext cx="1474788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Книги и летописи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2807233" y="3748853"/>
            <a:ext cx="3672408" cy="2763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None/>
            </a:pP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Полоцк,  около  корпуса исторического факультета ПГУ.</a:t>
            </a:r>
          </a:p>
          <a:p>
            <a:pPr algn="ctr">
              <a:buNone/>
            </a:pP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Новополоцк, старое  здание ПГУ, 1 этаж.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249238" y="1844824"/>
            <a:ext cx="8715375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indent="450850" algn="ctr">
              <a:buNone/>
            </a:pPr>
            <a:r>
              <a:rPr lang="ru-RU" sz="3600" b="1" dirty="0">
                <a:latin typeface="Sylfaen" pitchFamily="18" charset="0"/>
              </a:rPr>
              <a:t>Где находятся памятники  собирательному образу студента и студентки?</a:t>
            </a:r>
          </a:p>
        </p:txBody>
      </p:sp>
      <p:sp>
        <p:nvSpPr>
          <p:cNvPr id="33799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37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794"/>
                  </p:tgtEl>
                </p:cond>
              </p:nextCondLst>
            </p:seq>
          </p:childTnLst>
        </p:cTn>
      </p:par>
    </p:tnLst>
    <p:bldLst>
      <p:bldP spid="33794" grpId="0" animBg="1"/>
      <p:bldP spid="33795" grpId="0" animBg="1"/>
      <p:bldP spid="33797" grpId="0"/>
      <p:bldP spid="33798" grpId="0"/>
      <p:bldP spid="3379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55576" y="4868912"/>
            <a:ext cx="1474788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34819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5576" y="4437112"/>
            <a:ext cx="1474788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 wrap="none"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Книги и летописи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255245" y="1556792"/>
            <a:ext cx="81026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indent="452438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b="1" dirty="0">
                <a:latin typeface="Sylfaen" pitchFamily="18" charset="0"/>
              </a:rPr>
              <a:t> </a:t>
            </a:r>
            <a:r>
              <a:rPr lang="ru-RU" sz="3600" b="1" dirty="0">
                <a:latin typeface="Sylfaen" pitchFamily="18" charset="0"/>
              </a:rPr>
              <a:t>В каком году в Полоцке появился памятник Всеславу </a:t>
            </a:r>
            <a:r>
              <a:rPr lang="ru-RU" sz="3600" b="1" dirty="0" err="1">
                <a:latin typeface="Sylfaen" pitchFamily="18" charset="0"/>
              </a:rPr>
              <a:t>Брячиславовичу</a:t>
            </a:r>
            <a:r>
              <a:rPr lang="ru-RU" sz="3600" b="1" dirty="0">
                <a:latin typeface="Sylfaen" pitchFamily="18" charset="0"/>
              </a:rPr>
              <a:t> и что на нем написано?</a:t>
            </a:r>
            <a:endParaRPr lang="ru-RU" altLang="ru-RU" sz="3600" b="1" dirty="0">
              <a:latin typeface="Sylfaen" pitchFamily="18" charset="0"/>
            </a:endParaRPr>
          </a:p>
        </p:txBody>
      </p:sp>
      <p:sp>
        <p:nvSpPr>
          <p:cNvPr id="34823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400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2251795" y="3720554"/>
            <a:ext cx="62646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indent="452438" algn="just">
              <a:buNone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2007 год. Великому князю полоцкому.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48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818"/>
                  </p:tgtEl>
                </p:cond>
              </p:nextCondLst>
            </p:seq>
          </p:childTnLst>
        </p:cTn>
      </p:par>
    </p:tnLst>
    <p:bldLst>
      <p:bldP spid="34818" grpId="0" animBg="1"/>
      <p:bldP spid="34819" grpId="0" animBg="1"/>
      <p:bldP spid="34822" grpId="0"/>
      <p:bldP spid="34823" grpId="0" animBg="1"/>
      <p:bldP spid="348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844824"/>
            <a:ext cx="727314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</a:t>
            </a:r>
          </a:p>
          <a:p>
            <a:pPr algn="ctr"/>
            <a:r>
              <a:rPr lang="ru-RU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СОТРУДНИЧЕСТВО!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11188" y="1555750"/>
            <a:ext cx="1871662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53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638425" y="1554163"/>
            <a:ext cx="1871663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54" name="AutoShap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632325" y="1555750"/>
            <a:ext cx="1871663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55" name="AutoShape 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6648450" y="1555750"/>
            <a:ext cx="1871663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57" name="AutoShape 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22300" y="2716213"/>
            <a:ext cx="1871663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58" name="AutoShape 10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2649538" y="2714625"/>
            <a:ext cx="1871662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59" name="AutoShape 1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643438" y="2716213"/>
            <a:ext cx="1871662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60" name="AutoShape 12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6659563" y="2716213"/>
            <a:ext cx="1871662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62" name="AutoShape 14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622300" y="3868738"/>
            <a:ext cx="1871663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63" name="AutoShape 15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2649538" y="3867150"/>
            <a:ext cx="1871662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64" name="AutoShape 16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4643438" y="3868738"/>
            <a:ext cx="1871662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65" name="AutoShape 17">
            <a:hlinkClick r:id="rId13" action="ppaction://hlinksldjump"/>
          </p:cNvPr>
          <p:cNvSpPr>
            <a:spLocks noChangeArrowheads="1"/>
          </p:cNvSpPr>
          <p:nvPr/>
        </p:nvSpPr>
        <p:spPr bwMode="auto">
          <a:xfrm>
            <a:off x="6659563" y="3868738"/>
            <a:ext cx="1871662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67" name="AutoShape 19">
            <a:hlinkClick r:id="rId14" action="ppaction://hlinksldjump"/>
          </p:cNvPr>
          <p:cNvSpPr>
            <a:spLocks noChangeArrowheads="1"/>
          </p:cNvSpPr>
          <p:nvPr/>
        </p:nvSpPr>
        <p:spPr bwMode="auto">
          <a:xfrm>
            <a:off x="622300" y="5021263"/>
            <a:ext cx="1871663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68" name="AutoShape 20">
            <a:hlinkClick r:id="rId15" action="ppaction://hlinksldjump"/>
          </p:cNvPr>
          <p:cNvSpPr>
            <a:spLocks noChangeArrowheads="1"/>
          </p:cNvSpPr>
          <p:nvPr/>
        </p:nvSpPr>
        <p:spPr bwMode="auto">
          <a:xfrm>
            <a:off x="2649538" y="5019675"/>
            <a:ext cx="1871662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69" name="AutoShape 21">
            <a:hlinkClick r:id="rId16" action="ppaction://hlinksldjump"/>
          </p:cNvPr>
          <p:cNvSpPr>
            <a:spLocks noChangeArrowheads="1"/>
          </p:cNvSpPr>
          <p:nvPr/>
        </p:nvSpPr>
        <p:spPr bwMode="auto">
          <a:xfrm>
            <a:off x="4643438" y="5021263"/>
            <a:ext cx="1871662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70" name="AutoShape 22">
            <a:hlinkClick r:id="rId17" action="ppaction://hlinksldjump"/>
          </p:cNvPr>
          <p:cNvSpPr>
            <a:spLocks noChangeArrowheads="1"/>
          </p:cNvSpPr>
          <p:nvPr/>
        </p:nvSpPr>
        <p:spPr bwMode="auto">
          <a:xfrm>
            <a:off x="6659563" y="5021263"/>
            <a:ext cx="1871662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11188" y="1547813"/>
            <a:ext cx="1871662" cy="1035050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100</a:t>
            </a:r>
          </a:p>
        </p:txBody>
      </p:sp>
      <p:sp>
        <p:nvSpPr>
          <p:cNvPr id="3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638425" y="1546225"/>
            <a:ext cx="1871663" cy="1035050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100</a:t>
            </a:r>
          </a:p>
        </p:txBody>
      </p:sp>
      <p:sp>
        <p:nvSpPr>
          <p:cNvPr id="4" name="AutoShap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632325" y="1547813"/>
            <a:ext cx="1871663" cy="1035050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100</a:t>
            </a:r>
          </a:p>
        </p:txBody>
      </p:sp>
      <p:sp>
        <p:nvSpPr>
          <p:cNvPr id="5" name="AutoShape 7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6648450" y="1547813"/>
            <a:ext cx="1871663" cy="1035050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100</a:t>
            </a:r>
          </a:p>
        </p:txBody>
      </p:sp>
      <p:sp>
        <p:nvSpPr>
          <p:cNvPr id="6" name="AutoShape 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22300" y="2708275"/>
            <a:ext cx="1871663" cy="103505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200</a:t>
            </a:r>
          </a:p>
        </p:txBody>
      </p:sp>
      <p:sp>
        <p:nvSpPr>
          <p:cNvPr id="7" name="AutoShape 10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2649538" y="2706688"/>
            <a:ext cx="1871662" cy="103505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200</a:t>
            </a:r>
          </a:p>
        </p:txBody>
      </p:sp>
      <p:sp>
        <p:nvSpPr>
          <p:cNvPr id="8" name="AutoShape 1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643438" y="2708275"/>
            <a:ext cx="1871662" cy="103505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200</a:t>
            </a:r>
          </a:p>
        </p:txBody>
      </p:sp>
      <p:sp>
        <p:nvSpPr>
          <p:cNvPr id="9" name="AutoShape 12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6659563" y="2708275"/>
            <a:ext cx="1871662" cy="103505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200</a:t>
            </a:r>
          </a:p>
        </p:txBody>
      </p:sp>
      <p:sp>
        <p:nvSpPr>
          <p:cNvPr id="10" name="AutoShape 14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622300" y="3860800"/>
            <a:ext cx="1871663" cy="1035050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300</a:t>
            </a:r>
          </a:p>
        </p:txBody>
      </p:sp>
      <p:sp>
        <p:nvSpPr>
          <p:cNvPr id="11" name="AutoShape 15">
            <a:hlinkClick r:id="rId15" action="ppaction://hlinksldjump"/>
          </p:cNvPr>
          <p:cNvSpPr>
            <a:spLocks noChangeArrowheads="1"/>
          </p:cNvSpPr>
          <p:nvPr/>
        </p:nvSpPr>
        <p:spPr bwMode="auto">
          <a:xfrm>
            <a:off x="2649538" y="3859213"/>
            <a:ext cx="1871662" cy="1035050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300</a:t>
            </a:r>
          </a:p>
        </p:txBody>
      </p:sp>
      <p:sp>
        <p:nvSpPr>
          <p:cNvPr id="12" name="AutoShape 16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4643438" y="3860800"/>
            <a:ext cx="1871662" cy="1035050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300</a:t>
            </a:r>
          </a:p>
        </p:txBody>
      </p:sp>
      <p:sp>
        <p:nvSpPr>
          <p:cNvPr id="13" name="AutoShape 17">
            <a:hlinkClick r:id="rId13" action="ppaction://hlinksldjump"/>
          </p:cNvPr>
          <p:cNvSpPr>
            <a:spLocks noChangeArrowheads="1"/>
          </p:cNvSpPr>
          <p:nvPr/>
        </p:nvSpPr>
        <p:spPr bwMode="auto">
          <a:xfrm>
            <a:off x="6659563" y="3860800"/>
            <a:ext cx="1871662" cy="1035050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300</a:t>
            </a:r>
          </a:p>
        </p:txBody>
      </p:sp>
      <p:sp>
        <p:nvSpPr>
          <p:cNvPr id="14" name="AutoShape 19">
            <a:hlinkClick r:id="rId14" action="ppaction://hlinksldjump"/>
          </p:cNvPr>
          <p:cNvSpPr>
            <a:spLocks noChangeArrowheads="1"/>
          </p:cNvSpPr>
          <p:nvPr/>
        </p:nvSpPr>
        <p:spPr bwMode="auto">
          <a:xfrm>
            <a:off x="622300" y="5013325"/>
            <a:ext cx="1871663" cy="10350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400</a:t>
            </a:r>
          </a:p>
        </p:txBody>
      </p:sp>
      <p:sp>
        <p:nvSpPr>
          <p:cNvPr id="15" name="AutoShape 20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2649538" y="5011738"/>
            <a:ext cx="1871662" cy="10350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400</a:t>
            </a:r>
          </a:p>
        </p:txBody>
      </p:sp>
      <p:sp>
        <p:nvSpPr>
          <p:cNvPr id="16" name="AutoShape 21">
            <a:hlinkClick r:id="rId16" action="ppaction://hlinksldjump"/>
          </p:cNvPr>
          <p:cNvSpPr>
            <a:spLocks noChangeArrowheads="1"/>
          </p:cNvSpPr>
          <p:nvPr/>
        </p:nvSpPr>
        <p:spPr bwMode="auto">
          <a:xfrm>
            <a:off x="4643438" y="5013325"/>
            <a:ext cx="1871662" cy="10350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400</a:t>
            </a:r>
          </a:p>
        </p:txBody>
      </p:sp>
      <p:sp>
        <p:nvSpPr>
          <p:cNvPr id="17" name="AutoShape 22">
            <a:hlinkClick r:id="rId17" action="ppaction://hlinksldjump"/>
          </p:cNvPr>
          <p:cNvSpPr>
            <a:spLocks noChangeArrowheads="1"/>
          </p:cNvSpPr>
          <p:nvPr/>
        </p:nvSpPr>
        <p:spPr bwMode="auto">
          <a:xfrm>
            <a:off x="6659563" y="5013325"/>
            <a:ext cx="1871662" cy="10350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400</a:t>
            </a:r>
          </a:p>
        </p:txBody>
      </p:sp>
      <p:sp>
        <p:nvSpPr>
          <p:cNvPr id="2077" name="AutoShape 29"/>
          <p:cNvSpPr>
            <a:spLocks noChangeArrowheads="1"/>
          </p:cNvSpPr>
          <p:nvPr/>
        </p:nvSpPr>
        <p:spPr bwMode="auto">
          <a:xfrm>
            <a:off x="611188" y="404813"/>
            <a:ext cx="1871662" cy="1052512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Даты и </a:t>
            </a:r>
          </a:p>
          <a:p>
            <a:pPr algn="ctr" eaLnBrk="1" hangingPunct="1">
              <a:defRPr/>
            </a:pPr>
            <a:r>
              <a:rPr lang="ru-RU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события</a:t>
            </a:r>
            <a:endParaRPr lang="en-US" sz="2000" b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</a:endParaRPr>
          </a:p>
        </p:txBody>
      </p:sp>
      <p:sp>
        <p:nvSpPr>
          <p:cNvPr id="2078" name="AutoShape 30"/>
          <p:cNvSpPr>
            <a:spLocks noChangeArrowheads="1"/>
          </p:cNvSpPr>
          <p:nvPr/>
        </p:nvSpPr>
        <p:spPr bwMode="auto">
          <a:xfrm>
            <a:off x="2627313" y="404813"/>
            <a:ext cx="1871662" cy="1052512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Личность</a:t>
            </a:r>
          </a:p>
          <a:p>
            <a:pPr algn="ctr" eaLnBrk="1" hangingPunct="1">
              <a:defRPr/>
            </a:pPr>
            <a:r>
              <a:rPr lang="ru-RU" sz="16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charset="0"/>
              </a:rPr>
              <a:t> </a:t>
            </a:r>
            <a:r>
              <a:rPr lang="ru-RU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charset="0"/>
              </a:rPr>
              <a:t>в истории</a:t>
            </a:r>
            <a:endParaRPr lang="en-US" sz="1600" b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" charset="0"/>
            </a:endParaRPr>
          </a:p>
        </p:txBody>
      </p:sp>
      <p:sp>
        <p:nvSpPr>
          <p:cNvPr id="2079" name="AutoShape 31"/>
          <p:cNvSpPr>
            <a:spLocks noChangeArrowheads="1"/>
          </p:cNvSpPr>
          <p:nvPr/>
        </p:nvSpPr>
        <p:spPr bwMode="auto">
          <a:xfrm>
            <a:off x="4643438" y="404813"/>
            <a:ext cx="1871662" cy="1052512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Архитектура</a:t>
            </a:r>
            <a:endParaRPr lang="en-US" sz="2000" b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</a:endParaRPr>
          </a:p>
        </p:txBody>
      </p:sp>
      <p:sp>
        <p:nvSpPr>
          <p:cNvPr id="2080" name="AutoShape 32"/>
          <p:cNvSpPr>
            <a:spLocks noChangeArrowheads="1"/>
          </p:cNvSpPr>
          <p:nvPr/>
        </p:nvSpPr>
        <p:spPr bwMode="auto">
          <a:xfrm>
            <a:off x="6659563" y="404813"/>
            <a:ext cx="1871662" cy="1052512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charset="0"/>
              </a:rPr>
              <a:t>Памятники</a:t>
            </a:r>
            <a:endParaRPr lang="en-US" sz="2000" b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" charset="0"/>
            </a:endParaRPr>
          </a:p>
        </p:txBody>
      </p:sp>
      <p:sp>
        <p:nvSpPr>
          <p:cNvPr id="8230" name="AutoShape 34">
            <a:hlinkClick r:id="rId1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748713" y="6524625"/>
            <a:ext cx="395287" cy="333375"/>
          </a:xfrm>
          <a:prstGeom prst="actionButtonHom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 nodeType="clickPar">
                      <p:stCondLst>
                        <p:cond delay="0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 nodeType="clickPar">
                      <p:stCondLst>
                        <p:cond delay="0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 nodeType="clickPar">
                      <p:stCondLst>
                        <p:cond delay="0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 nodeType="clickPar">
                      <p:stCondLst>
                        <p:cond delay="0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4" name="AutoShape 1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6932" y="5657825"/>
            <a:ext cx="1474788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12309" name="AutoShape 2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6932" y="5229200"/>
            <a:ext cx="1474788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9220" name="AutoShape 1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Даты и события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2627711" y="4653136"/>
            <a:ext cx="576063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1307 году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357188" y="2354104"/>
            <a:ext cx="82804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indent="450850"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 </a:t>
            </a:r>
            <a:r>
              <a:rPr lang="ru-RU" altLang="ru-RU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В каком году Полоцк</a:t>
            </a:r>
          </a:p>
          <a:p>
            <a:pPr indent="45085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          вошёл в  состав ВКЛ?</a:t>
            </a:r>
          </a:p>
          <a:p>
            <a:pPr algn="ctr" eaLnBrk="1" hangingPunct="1">
              <a:spcBef>
                <a:spcPct val="0"/>
              </a:spcBef>
              <a:buClrTx/>
              <a:buSzTx/>
              <a:buNone/>
            </a:pPr>
            <a:endParaRPr lang="ru-RU" alt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12307" name="Oval 19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23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4"/>
                  </p:tgtEl>
                </p:cond>
              </p:nextCondLst>
            </p:seq>
          </p:childTnLst>
        </p:cTn>
      </p:par>
    </p:tnLst>
    <p:bldLst>
      <p:bldP spid="12304" grpId="0" animBg="1"/>
      <p:bldP spid="12309" grpId="0" animBg="1"/>
      <p:bldP spid="12305" grpId="0"/>
      <p:bldP spid="12306" grpId="0"/>
      <p:bldP spid="1230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92956" y="5585817"/>
            <a:ext cx="1474788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17411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956" y="5157192"/>
            <a:ext cx="1474788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Даты и события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267744" y="3585789"/>
            <a:ext cx="4752528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На реке Неве в 1240 году и на Чудском озере в 1242 году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itchFamily="18" charset="0"/>
            </a:endParaRP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354603" y="1344613"/>
            <a:ext cx="7920880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indent="450850" algn="ctr" eaLnBrk="1" hangingPunct="1">
              <a:spcBef>
                <a:spcPct val="0"/>
              </a:spcBef>
              <a:buClrTx/>
              <a:buSzTx/>
              <a:buNone/>
            </a:pPr>
            <a:r>
              <a:rPr lang="ru-RU" altLang="ru-RU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В </a:t>
            </a:r>
            <a:r>
              <a:rPr lang="ru-RU" altLang="ru-RU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каких битвах вместе выступили  </a:t>
            </a:r>
            <a:r>
              <a:rPr lang="ru-RU" altLang="ru-RU" sz="40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полочане</a:t>
            </a:r>
            <a:r>
              <a:rPr lang="ru-RU" altLang="ru-RU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 и новгородцы против крестоносцев?</a:t>
            </a: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</a:rPr>
              <a:t>200</a:t>
            </a:r>
          </a:p>
        </p:txBody>
      </p:sp>
      <p:pic>
        <p:nvPicPr>
          <p:cNvPr id="4099" name="Picture 3" descr="D:\Полюхович\картинки школа\0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69653" y="3213374"/>
            <a:ext cx="2613368" cy="3299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74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0"/>
                  </p:tgtEl>
                </p:cond>
              </p:nextCondLst>
            </p:seq>
          </p:childTnLst>
        </p:cTn>
      </p:par>
    </p:tnLst>
    <p:bldLst>
      <p:bldP spid="17410" grpId="0" animBg="1"/>
      <p:bldP spid="17411" grpId="0" animBg="1"/>
      <p:bldP spid="17413" grpId="0"/>
      <p:bldP spid="17414" grpId="0"/>
      <p:bldP spid="174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4925" y="5657825"/>
            <a:ext cx="1474787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18435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04925" y="5229200"/>
            <a:ext cx="1474787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 wrap="none"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Даты и события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339753" y="4611728"/>
            <a:ext cx="25922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1021 год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755576" y="2071688"/>
            <a:ext cx="7416824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indent="45085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В каком году при князе </a:t>
            </a:r>
            <a:r>
              <a:rPr lang="ru-RU" altLang="ru-RU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Брячиславе</a:t>
            </a:r>
            <a:r>
              <a:rPr lang="ru-RU" alt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 </a:t>
            </a:r>
            <a:r>
              <a:rPr lang="ru-RU" altLang="ru-RU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Изяславиче</a:t>
            </a:r>
            <a:r>
              <a:rPr lang="ru-RU" alt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 к Полоцку были присоединены города </a:t>
            </a:r>
            <a:r>
              <a:rPr lang="ru-RU" altLang="ru-RU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Усвяты</a:t>
            </a:r>
            <a:r>
              <a:rPr lang="ru-RU" alt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 и Витебск?</a:t>
            </a:r>
          </a:p>
        </p:txBody>
      </p:sp>
      <p:sp>
        <p:nvSpPr>
          <p:cNvPr id="18439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300</a:t>
            </a:r>
          </a:p>
        </p:txBody>
      </p:sp>
      <p:pic>
        <p:nvPicPr>
          <p:cNvPr id="5123" name="Picture 3" descr="D:\Полюхович\картинки школа\6c6d237e179e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3997" y="4010817"/>
            <a:ext cx="2506138" cy="2192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84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34"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animBg="1"/>
      <p:bldP spid="18437" grpId="0"/>
      <p:bldP spid="18438" grpId="0"/>
      <p:bldP spid="184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4925" y="5873849"/>
            <a:ext cx="1474787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19459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04925" y="5445224"/>
            <a:ext cx="1474787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 wrap="none"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Факты и события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979711" y="3356992"/>
            <a:ext cx="532521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1498 год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357188" y="1831464"/>
            <a:ext cx="82804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indent="45085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В каком году Полоцк получил     право на самоуправление?</a:t>
            </a: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400</a:t>
            </a:r>
          </a:p>
        </p:txBody>
      </p:sp>
      <p:pic>
        <p:nvPicPr>
          <p:cNvPr id="8" name="Picture 2" descr="D:\Полюхович\картинки школа\341ce5847f29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4362" y="4408485"/>
            <a:ext cx="1731259" cy="1717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94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58"/>
                  </p:tgtEl>
                </p:cond>
              </p:nextCondLst>
            </p:seq>
          </p:childTnLst>
        </p:cTn>
      </p:par>
    </p:tnLst>
    <p:bldLst>
      <p:bldP spid="19458" grpId="0" animBg="1"/>
      <p:bldP spid="19459" grpId="0" animBg="1"/>
      <p:bldP spid="19461" grpId="0"/>
      <p:bldP spid="19462" grpId="0"/>
      <p:bldP spid="1946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6932" y="5801841"/>
            <a:ext cx="1474788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21507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6932" y="5373216"/>
            <a:ext cx="1474788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Личность в истории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2483768" y="3429000"/>
            <a:ext cx="320193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None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Франциск Скорина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323528" y="1988840"/>
            <a:ext cx="849630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None/>
            </a:pPr>
            <a:r>
              <a:rPr lang="ru-RU" sz="2400" b="1" dirty="0"/>
              <a:t>Кто издал ,,Псалтырь</a:t>
            </a:r>
            <a:r>
              <a:rPr lang="en-US" sz="2400" b="1" dirty="0"/>
              <a:t>”</a:t>
            </a:r>
            <a:endParaRPr lang="ru-RU" sz="2400" b="1" dirty="0"/>
          </a:p>
          <a:p>
            <a:pPr algn="ctr">
              <a:buNone/>
            </a:pPr>
            <a:r>
              <a:rPr lang="ru-RU" sz="2400" b="1" dirty="0"/>
              <a:t>на 140 страниц </a:t>
            </a:r>
          </a:p>
        </p:txBody>
      </p:sp>
      <p:sp>
        <p:nvSpPr>
          <p:cNvPr id="21511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5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06"/>
                  </p:tgtEl>
                </p:cond>
              </p:nextCondLst>
            </p:seq>
          </p:childTnLst>
        </p:cTn>
      </p:par>
    </p:tnLst>
    <p:bldLst>
      <p:bldP spid="21506" grpId="0" animBg="1"/>
      <p:bldP spid="21507" grpId="0" animBg="1"/>
      <p:bldP spid="21509" grpId="0"/>
      <p:bldP spid="21510" grpId="0"/>
      <p:bldP spid="215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27584" y="5297785"/>
            <a:ext cx="1474787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22531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7584" y="4869160"/>
            <a:ext cx="1474787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Личность в истории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3059832" y="4455311"/>
            <a:ext cx="266429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buNone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Князь Борислав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323850" y="1916832"/>
            <a:ext cx="84966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indent="450850" algn="ctr">
              <a:buNone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Как звали старшего сына Всеслава Чародея ?</a:t>
            </a:r>
          </a:p>
        </p:txBody>
      </p:sp>
      <p:sp>
        <p:nvSpPr>
          <p:cNvPr id="22535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</a:rPr>
              <a:t>200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5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30"/>
                  </p:tgtEl>
                </p:cond>
              </p:nextCondLst>
            </p:seq>
          </p:childTnLst>
        </p:cTn>
      </p:par>
    </p:tnLst>
    <p:bldLst>
      <p:bldP spid="22530" grpId="0" animBg="1"/>
      <p:bldP spid="22531" grpId="0" animBg="1"/>
      <p:bldP spid="22533" grpId="0"/>
      <p:bldP spid="22534" grpId="0"/>
      <p:bldP spid="225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6933" y="5441801"/>
            <a:ext cx="1474787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24579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6933" y="5013176"/>
            <a:ext cx="1474787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357188" y="285750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Личность в истории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2843808" y="4579247"/>
            <a:ext cx="396044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buNone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Всеслав </a:t>
            </a:r>
            <a:r>
              <a:rPr lang="ru-RU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Брячиславович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93712" y="1844824"/>
            <a:ext cx="799288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При каком князе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призошёл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 наибольший расцвет Полоцкого княжества?</a:t>
            </a:r>
          </a:p>
        </p:txBody>
      </p:sp>
      <p:sp>
        <p:nvSpPr>
          <p:cNvPr id="24583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latin typeface="Arial" panose="020B0604020202020204" pitchFamily="34" charset="0"/>
              </a:rPr>
              <a:t>3</a:t>
            </a:r>
            <a:r>
              <a:rPr lang="ru-RU" altLang="ru-RU" sz="4000" b="1" dirty="0">
                <a:solidFill>
                  <a:srgbClr val="C00000"/>
                </a:solidFill>
              </a:rPr>
              <a:t>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45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78"/>
                  </p:tgtEl>
                </p:cond>
              </p:nextCondLst>
            </p:seq>
          </p:childTnLst>
        </p:cTn>
      </p:par>
    </p:tnLst>
    <p:bldLst>
      <p:bldP spid="24578" grpId="0" animBg="1"/>
      <p:bldP spid="24579" grpId="0" animBg="1"/>
      <p:bldP spid="24581" grpId="0"/>
      <p:bldP spid="24582" grpId="0"/>
      <p:bldP spid="24583" grpId="0" animBg="1"/>
    </p:bldLst>
  </p:timing>
</p:sld>
</file>

<file path=ppt/theme/theme1.xml><?xml version="1.0" encoding="utf-8"?>
<a:theme xmlns:a="http://schemas.openxmlformats.org/drawingml/2006/main" name="Разрез">
  <a:themeElements>
    <a:clrScheme name="Разрез 8">
      <a:dk1>
        <a:srgbClr val="000000"/>
      </a:dk1>
      <a:lt1>
        <a:srgbClr val="D0DAE2"/>
      </a:lt1>
      <a:dk2>
        <a:srgbClr val="000000"/>
      </a:dk2>
      <a:lt2>
        <a:srgbClr val="E7EDF1"/>
      </a:lt2>
      <a:accent1>
        <a:srgbClr val="33CCCC"/>
      </a:accent1>
      <a:accent2>
        <a:srgbClr val="0099CC"/>
      </a:accent2>
      <a:accent3>
        <a:srgbClr val="E4EAEE"/>
      </a:accent3>
      <a:accent4>
        <a:srgbClr val="000000"/>
      </a:accent4>
      <a:accent5>
        <a:srgbClr val="ADE2E2"/>
      </a:accent5>
      <a:accent6>
        <a:srgbClr val="008AB9"/>
      </a:accent6>
      <a:hlink>
        <a:srgbClr val="3333CC"/>
      </a:hlink>
      <a:folHlink>
        <a:srgbClr val="008080"/>
      </a:folHlink>
    </a:clrScheme>
    <a:fontScheme name="Разрез">
      <a:majorFont>
        <a:latin typeface="Tahoma"/>
        <a:ea typeface="Arial Unicode MS"/>
        <a:cs typeface="Arial Unicode MS"/>
      </a:majorFont>
      <a:minorFont>
        <a:latin typeface="Tahoma"/>
        <a:ea typeface="Arial Unicode MS"/>
        <a:cs typeface="Arial Unicode MS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1829</TotalTime>
  <Words>460</Words>
  <Application>Microsoft Office PowerPoint</Application>
  <PresentationFormat>Экран (4:3)</PresentationFormat>
  <Paragraphs>136</Paragraphs>
  <Slides>19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Comic Sans MS</vt:lpstr>
      <vt:lpstr>Sylfaen</vt:lpstr>
      <vt:lpstr>Tahoma</vt:lpstr>
      <vt:lpstr>Wingdings</vt:lpstr>
      <vt:lpstr>Разрез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Iryna Nedokuneva</cp:lastModifiedBy>
  <cp:revision>154</cp:revision>
  <dcterms:created xsi:type="dcterms:W3CDTF">2010-10-22T20:51:06Z</dcterms:created>
  <dcterms:modified xsi:type="dcterms:W3CDTF">2021-09-12T19:10:26Z</dcterms:modified>
</cp:coreProperties>
</file>