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3" r:id="rId4"/>
    <p:sldId id="285" r:id="rId5"/>
    <p:sldId id="287" r:id="rId6"/>
    <p:sldId id="288" r:id="rId7"/>
    <p:sldId id="289" r:id="rId8"/>
    <p:sldId id="292" r:id="rId9"/>
    <p:sldId id="293" r:id="rId10"/>
    <p:sldId id="294" r:id="rId11"/>
    <p:sldId id="296" r:id="rId12"/>
    <p:sldId id="300" r:id="rId13"/>
    <p:sldId id="290" r:id="rId14"/>
    <p:sldId id="264" r:id="rId15"/>
    <p:sldId id="265" r:id="rId16"/>
    <p:sldId id="266" r:id="rId17"/>
    <p:sldId id="268" r:id="rId18"/>
    <p:sldId id="297" r:id="rId19"/>
    <p:sldId id="29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35" autoAdjust="0"/>
    <p:restoredTop sz="94660"/>
  </p:normalViewPr>
  <p:slideViewPr>
    <p:cSldViewPr>
      <p:cViewPr varScale="1">
        <p:scale>
          <a:sx n="46" d="100"/>
          <a:sy n="46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8D59C-739B-498C-BD57-CB45E125817B}" type="datetimeFigureOut">
              <a:rPr lang="ru-RU" smtClean="0"/>
              <a:pPr/>
              <a:t>01.12.2010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8E464-E573-4ED2-9E15-8FDC72F88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99"/>
                </a:solidFill>
              </a:rPr>
              <a:t>Министерство образования Республики Беларусь</a:t>
            </a:r>
            <a:br>
              <a:rPr lang="ru-RU" sz="2000" dirty="0" smtClean="0">
                <a:solidFill>
                  <a:srgbClr val="000099"/>
                </a:solidFill>
              </a:rPr>
            </a:br>
            <a:r>
              <a:rPr lang="ru-RU" sz="2000" dirty="0" smtClean="0">
                <a:solidFill>
                  <a:srgbClr val="000099"/>
                </a:solidFill>
              </a:rPr>
              <a:t>учреждение образования</a:t>
            </a:r>
            <a:br>
              <a:rPr lang="ru-RU" sz="2000" dirty="0" smtClean="0">
                <a:solidFill>
                  <a:srgbClr val="000099"/>
                </a:solidFill>
              </a:rPr>
            </a:br>
            <a:r>
              <a:rPr lang="ru-RU" sz="2000" dirty="0" smtClean="0">
                <a:solidFill>
                  <a:srgbClr val="000099"/>
                </a:solidFill>
              </a:rPr>
              <a:t>«Полоцкий государственный профессионально-технический колледж»</a:t>
            </a: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/>
              <a:t>V</a:t>
            </a:r>
            <a:r>
              <a:rPr lang="ru-RU" dirty="0" smtClean="0"/>
              <a:t> краеведческие </a:t>
            </a:r>
            <a:r>
              <a:rPr lang="ru-RU" dirty="0" smtClean="0"/>
              <a:t>чтения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 smtClean="0"/>
              <a:t>«Наследие Полоцкой земли</a:t>
            </a:r>
            <a:r>
              <a:rPr lang="ru-RU" dirty="0" smtClean="0"/>
              <a:t>»</a:t>
            </a:r>
          </a:p>
          <a:p>
            <a:pPr algn="ctr">
              <a:buNone/>
            </a:pPr>
            <a:endParaRPr lang="ru-RU" sz="1000" dirty="0" smtClean="0"/>
          </a:p>
          <a:p>
            <a:pPr algn="ctr">
              <a:buNone/>
            </a:pPr>
            <a:r>
              <a:rPr lang="ru-RU" dirty="0" smtClean="0"/>
              <a:t>Поисково-исследовательская работа</a:t>
            </a:r>
          </a:p>
          <a:p>
            <a:pPr algn="ctr">
              <a:buNone/>
            </a:pPr>
            <a:r>
              <a:rPr lang="ru-RU" i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Мужское духовное училище в Полоцке:</a:t>
            </a:r>
          </a:p>
          <a:p>
            <a:pPr algn="ctr">
              <a:buNone/>
            </a:pPr>
            <a:r>
              <a:rPr lang="ru-RU" i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известное и неизвестное</a:t>
            </a:r>
            <a:endParaRPr lang="ru-RU" i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Мужское духовное училище в Полоцке:</a:t>
            </a:r>
            <a:br>
              <a:rPr lang="ru-RU" sz="2200" dirty="0" smtClean="0"/>
            </a:br>
            <a:r>
              <a:rPr lang="ru-RU" sz="2200" dirty="0" smtClean="0"/>
              <a:t>известное и неизвестное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/>
              <a:t>Данная работа посвящается Полоцкому мужскому духовному училищу, учебному заведению, которое возникло вместе с развитием Полоцкой духовной семинарией. Почти 100 лет учебное заведение готовило священников для церквей </a:t>
            </a:r>
            <a:r>
              <a:rPr lang="ru-RU" dirty="0" err="1"/>
              <a:t>Полотчины</a:t>
            </a:r>
            <a:r>
              <a:rPr lang="ru-RU" dirty="0"/>
              <a:t>, здесь учились и преподавали известные и знаменитые люди, однако, история этого учебного заведения является мало представленной в истории города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r>
              <a:rPr lang="ru-RU" dirty="0"/>
              <a:t>Подготовка работы велась членами краеведческого кружка  согласно проекту «Апробация авторской модели воспитания «Родны край» по </a:t>
            </a:r>
            <a:r>
              <a:rPr lang="ru-RU" dirty="0" smtClean="0"/>
              <a:t>формированию национального </a:t>
            </a:r>
            <a:r>
              <a:rPr lang="ru-RU" dirty="0"/>
              <a:t>самосознания учащихся в рамках социального партнерства».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r>
              <a:rPr lang="ru-RU" b="1" dirty="0"/>
              <a:t>Актуальность </a:t>
            </a:r>
            <a:r>
              <a:rPr lang="ru-RU" b="1" dirty="0" smtClean="0"/>
              <a:t>работы</a:t>
            </a:r>
            <a:endParaRPr lang="ru-RU" dirty="0"/>
          </a:p>
          <a:p>
            <a:pPr algn="just">
              <a:buNone/>
            </a:pPr>
            <a:r>
              <a:rPr lang="ru-RU" dirty="0" smtClean="0"/>
              <a:t>	Отсутствие </a:t>
            </a:r>
            <a:r>
              <a:rPr lang="ru-RU" dirty="0"/>
              <a:t>сведений об основателях старейшего духовного учебного заведения в городе, необходимость изучения памятников истории и «белых пятен» жизни города.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r>
              <a:rPr lang="ru-RU" b="1" dirty="0"/>
              <a:t> Целью исследований являлось</a:t>
            </a:r>
            <a:r>
              <a:rPr lang="ru-RU" dirty="0"/>
              <a:t> изучение истории  формирования  Полоцкого мужского духовного училища, обозначение его исторической значимости для города, выявление малоизвестных страничек истории учебного заведения.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214950"/>
            <a:ext cx="3929090" cy="566738"/>
          </a:xfrm>
        </p:spPr>
        <p:txBody>
          <a:bodyPr>
            <a:normAutofit/>
          </a:bodyPr>
          <a:lstStyle/>
          <a:p>
            <a:r>
              <a:rPr lang="ru-RU" dirty="0" smtClean="0"/>
              <a:t>Униатский храм в имении </a:t>
            </a:r>
            <a:r>
              <a:rPr lang="ru-RU" dirty="0" err="1" smtClean="0"/>
              <a:t>Струнь</a:t>
            </a:r>
            <a:endParaRPr lang="ru-RU" dirty="0"/>
          </a:p>
        </p:txBody>
      </p:sp>
      <p:pic>
        <p:nvPicPr>
          <p:cNvPr id="5" name="Рисунок 4" descr="img35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628" r="6628"/>
          <a:stretch>
            <a:fillRect/>
          </a:stretch>
        </p:blipFill>
        <p:spPr>
          <a:xfrm>
            <a:off x="1142976" y="0"/>
            <a:ext cx="6858048" cy="514353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14612" y="5786454"/>
            <a:ext cx="5986466" cy="80486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/>
              <a:t>Здесь в резиденции </a:t>
            </a:r>
            <a:r>
              <a:rPr lang="ru-RU" sz="1600" b="1" dirty="0" err="1" smtClean="0"/>
              <a:t>Струнь</a:t>
            </a:r>
            <a:r>
              <a:rPr lang="ru-RU" sz="1600" b="1" dirty="0" smtClean="0"/>
              <a:t> в феврале 1807 года начались занятия в </a:t>
            </a:r>
            <a:r>
              <a:rPr lang="ru-RU" sz="1600" b="1" dirty="0" err="1" smtClean="0"/>
              <a:t>Белорусско-греко-униатской</a:t>
            </a:r>
            <a:r>
              <a:rPr lang="ru-RU" sz="1600" b="1" dirty="0" smtClean="0"/>
              <a:t> духовной семинарии</a:t>
            </a:r>
            <a:endParaRPr lang="ru-RU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72074"/>
            <a:ext cx="3065464" cy="566738"/>
          </a:xfrm>
        </p:spPr>
        <p:txBody>
          <a:bodyPr/>
          <a:lstStyle/>
          <a:p>
            <a:r>
              <a:rPr lang="ru-RU" dirty="0" smtClean="0"/>
              <a:t> ДУХОВНАЯ СЕМИНАРИЯ</a:t>
            </a:r>
            <a:endParaRPr lang="ru-RU" dirty="0"/>
          </a:p>
        </p:txBody>
      </p:sp>
      <p:pic>
        <p:nvPicPr>
          <p:cNvPr id="6" name="Рисунок 5" descr="scan 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394" t="8350" r="7667" b="21601"/>
          <a:stretch>
            <a:fillRect/>
          </a:stretch>
        </p:blipFill>
        <p:spPr>
          <a:xfrm>
            <a:off x="500034" y="428604"/>
            <a:ext cx="7244858" cy="450059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57554" y="5643578"/>
            <a:ext cx="5486400" cy="80486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/>
              <a:t>В 1827-33ГГ. БЫЛО ПОСТРОЕНО НОВОЕ ЗДАНИЕ ДЛЯ ДУХОВНОЙ СЕМИНАРИИ. 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Здесь </a:t>
            </a:r>
            <a:r>
              <a:rPr lang="ru-RU" sz="1600" b="1" dirty="0" smtClean="0"/>
              <a:t>размещалось и духовное училище.</a:t>
            </a:r>
            <a:endParaRPr lang="ru-RU" sz="1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4786322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Мужской Богоявленский монастырь-центр православия в Полоцке</a:t>
            </a:r>
            <a:endParaRPr lang="ru-RU" dirty="0"/>
          </a:p>
        </p:txBody>
      </p:sp>
      <p:pic>
        <p:nvPicPr>
          <p:cNvPr id="5" name="Рисунок 4" descr="40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9413"/>
          <a:stretch>
            <a:fillRect/>
          </a:stretch>
        </p:blipFill>
        <p:spPr>
          <a:xfrm>
            <a:off x="714347" y="428604"/>
            <a:ext cx="6098611" cy="414340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57554" y="5500702"/>
            <a:ext cx="5486400" cy="804862"/>
          </a:xfrm>
        </p:spPr>
        <p:txBody>
          <a:bodyPr/>
          <a:lstStyle/>
          <a:p>
            <a:pPr algn="ctr"/>
            <a:r>
              <a:rPr lang="ru-RU" sz="1600" b="1" dirty="0" smtClean="0"/>
              <a:t>Здания монастыря были построены 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по </a:t>
            </a:r>
            <a:r>
              <a:rPr lang="ru-RU" sz="1600" b="1" dirty="0" smtClean="0"/>
              <a:t>проекту </a:t>
            </a:r>
            <a:r>
              <a:rPr lang="ru-RU" sz="1600" b="1" dirty="0" err="1" smtClean="0"/>
              <a:t>Джакомо</a:t>
            </a:r>
            <a:r>
              <a:rPr lang="ru-RU" sz="1600" b="1" dirty="0" smtClean="0"/>
              <a:t> Кваренги</a:t>
            </a:r>
            <a:endParaRPr lang="ru-RU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Архиерейский дом</a:t>
            </a:r>
            <a:endParaRPr lang="ru-RU" dirty="0"/>
          </a:p>
        </p:txBody>
      </p:sp>
      <p:pic>
        <p:nvPicPr>
          <p:cNvPr id="5" name="Рисунок 4" descr="5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881" t="9413" r="6881"/>
          <a:stretch>
            <a:fillRect/>
          </a:stretch>
        </p:blipFill>
        <p:spPr>
          <a:xfrm>
            <a:off x="285720" y="285728"/>
            <a:ext cx="6858048" cy="465936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/>
              <a:t>Сюда в 1839 году  переезжает мужское духовное училище</a:t>
            </a:r>
            <a:endParaRPr lang="ru-RU" sz="16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5286388"/>
            <a:ext cx="3422654" cy="566738"/>
          </a:xfrm>
        </p:spPr>
        <p:txBody>
          <a:bodyPr/>
          <a:lstStyle/>
          <a:p>
            <a:r>
              <a:rPr lang="ru-RU" dirty="0" smtClean="0"/>
              <a:t>Здание Св.Екатерины. 1881 г.</a:t>
            </a:r>
            <a:endParaRPr lang="ru-RU" dirty="0"/>
          </a:p>
        </p:txBody>
      </p:sp>
      <p:pic>
        <p:nvPicPr>
          <p:cNvPr id="5" name="Рисунок 4" descr="Музей-библиотека Симеона Полоцкого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1875" b="21875"/>
          <a:stretch>
            <a:fillRect/>
          </a:stretch>
        </p:blipFill>
        <p:spPr>
          <a:xfrm>
            <a:off x="357158" y="285728"/>
            <a:ext cx="6858048" cy="514353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8992" y="5786454"/>
            <a:ext cx="5486400" cy="804862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/>
              <a:t>Здесь же жил настоятель Богоявленского монастыря. </a:t>
            </a:r>
          </a:p>
          <a:p>
            <a:pPr algn="ctr"/>
            <a:r>
              <a:rPr lang="ru-RU" sz="1600" b="1" dirty="0" smtClean="0"/>
              <a:t>В 30-е годы 19-го века им был Поликарп Пясецкий.</a:t>
            </a:r>
            <a:endParaRPr lang="ru-RU" sz="16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8992" y="5000636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Надмогильная плита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Поликарпа </a:t>
            </a:r>
            <a:r>
              <a:rPr lang="ru-RU" dirty="0" smtClean="0"/>
              <a:t>Пясецкого с текстом:</a:t>
            </a:r>
            <a:endParaRPr lang="ru-RU" dirty="0"/>
          </a:p>
        </p:txBody>
      </p:sp>
      <p:pic>
        <p:nvPicPr>
          <p:cNvPr id="5" name="Рисунок 4" descr="P112074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3322" t="21875" b="21875"/>
          <a:stretch>
            <a:fillRect/>
          </a:stretch>
        </p:blipFill>
        <p:spPr>
          <a:xfrm>
            <a:off x="357158" y="285727"/>
            <a:ext cx="4674351" cy="457203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14678" y="5643578"/>
            <a:ext cx="5486400" cy="80486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b="1" dirty="0" smtClean="0"/>
              <a:t>Мир Праху Священного Архимандрита Полоцкого Богоявленского монастыря Ректора Полоцкой Духовной Семинарии Отца Поликарпа Пясецкого уроженца Черниговской епархии родившегося в 1811 году. </a:t>
            </a:r>
            <a:endParaRPr lang="ru-RU" b="1" dirty="0" smtClean="0"/>
          </a:p>
          <a:p>
            <a:pPr algn="ctr"/>
            <a:r>
              <a:rPr lang="ru-RU" b="1" dirty="0" smtClean="0"/>
              <a:t>А </a:t>
            </a:r>
            <a:r>
              <a:rPr lang="ru-RU" b="1" dirty="0" smtClean="0"/>
              <a:t>преставившегося 11 сентября 1853 года. Вечная память.</a:t>
            </a:r>
            <a:endParaRPr lang="ru-RU" b="1" dirty="0"/>
          </a:p>
        </p:txBody>
      </p:sp>
      <p:pic>
        <p:nvPicPr>
          <p:cNvPr id="6" name="Рисунок 5" descr="P1120745.JPG"/>
          <p:cNvPicPr>
            <a:picLocks noChangeAspect="1"/>
          </p:cNvPicPr>
          <p:nvPr/>
        </p:nvPicPr>
        <p:blipFill>
          <a:blip r:embed="rId3" cstate="print">
            <a:grayscl/>
            <a:lum bright="10000" contrast="20000"/>
          </a:blip>
          <a:srcRect l="33684" t="21875" r="15542" b="21875"/>
          <a:stretch>
            <a:fillRect/>
          </a:stretch>
        </p:blipFill>
        <p:spPr>
          <a:xfrm>
            <a:off x="5857884" y="714356"/>
            <a:ext cx="2428892" cy="35878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446" y="5000636"/>
            <a:ext cx="2708274" cy="566738"/>
          </a:xfrm>
        </p:spPr>
        <p:txBody>
          <a:bodyPr/>
          <a:lstStyle/>
          <a:p>
            <a:r>
              <a:rPr lang="ru-RU" dirty="0" smtClean="0"/>
              <a:t>Расшифровка надписи</a:t>
            </a:r>
            <a:endParaRPr lang="ru-RU" dirty="0"/>
          </a:p>
        </p:txBody>
      </p:sp>
      <p:pic>
        <p:nvPicPr>
          <p:cNvPr id="5" name="Рисунок 4" descr="P1120747.JPG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lum bright="-10000" contrast="20000"/>
          </a:blip>
          <a:srcRect l="20833" t="39931" r="15364" b="13194"/>
          <a:stretch>
            <a:fillRect/>
          </a:stretch>
        </p:blipFill>
        <p:spPr>
          <a:xfrm>
            <a:off x="357158" y="428604"/>
            <a:ext cx="8686331" cy="478634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29322" y="5715016"/>
            <a:ext cx="2636836" cy="804862"/>
          </a:xfrm>
        </p:spPr>
        <p:txBody>
          <a:bodyPr/>
          <a:lstStyle/>
          <a:p>
            <a:r>
              <a:rPr lang="ru-RU" b="1" dirty="0" smtClean="0"/>
              <a:t>Расшифровку надписи сделал </a:t>
            </a:r>
            <a:endParaRPr lang="ru-RU" b="1" dirty="0" smtClean="0"/>
          </a:p>
          <a:p>
            <a:r>
              <a:rPr lang="ru-RU" b="1" dirty="0" smtClean="0"/>
              <a:t>краевед </a:t>
            </a:r>
            <a:r>
              <a:rPr lang="ru-RU" b="1" dirty="0" smtClean="0"/>
              <a:t>С.Н.Глушков.</a:t>
            </a:r>
            <a:endParaRPr lang="ru-RU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3438" y="5072074"/>
            <a:ext cx="3279778" cy="642942"/>
          </a:xfrm>
        </p:spPr>
        <p:txBody>
          <a:bodyPr>
            <a:normAutofit/>
          </a:bodyPr>
          <a:lstStyle/>
          <a:p>
            <a:r>
              <a:rPr lang="ru-RU" dirty="0" smtClean="0"/>
              <a:t>Расшифровка надписи</a:t>
            </a:r>
            <a:endParaRPr lang="ru-RU" dirty="0"/>
          </a:p>
        </p:txBody>
      </p:sp>
      <p:pic>
        <p:nvPicPr>
          <p:cNvPr id="5" name="Рисунок 4" descr="P1120748.JPG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lum contrast="20000"/>
          </a:blip>
          <a:srcRect l="14740" b="35031"/>
          <a:stretch>
            <a:fillRect/>
          </a:stretch>
        </p:blipFill>
        <p:spPr>
          <a:xfrm>
            <a:off x="0" y="285728"/>
            <a:ext cx="8677663" cy="495936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57554" y="5715016"/>
            <a:ext cx="5486400" cy="804862"/>
          </a:xfrm>
        </p:spPr>
        <p:txBody>
          <a:bodyPr/>
          <a:lstStyle/>
          <a:p>
            <a:pPr algn="ctr"/>
            <a:r>
              <a:rPr lang="ru-RU" sz="1600" b="1" dirty="0" smtClean="0"/>
              <a:t>Знакомство с текстом </a:t>
            </a:r>
            <a:r>
              <a:rPr lang="ru-RU" sz="1600" b="1" dirty="0" smtClean="0"/>
              <a:t>произошло</a:t>
            </a:r>
          </a:p>
          <a:p>
            <a:pPr algn="ctr"/>
            <a:r>
              <a:rPr lang="ru-RU" sz="1600" b="1" dirty="0" smtClean="0"/>
              <a:t> </a:t>
            </a:r>
            <a:r>
              <a:rPr lang="ru-RU" sz="1600" b="1" dirty="0" smtClean="0"/>
              <a:t>во время экскурсии кружка «</a:t>
            </a:r>
            <a:r>
              <a:rPr lang="ru-RU" sz="1600" b="1" dirty="0" err="1" smtClean="0"/>
              <a:t>Полочанин</a:t>
            </a:r>
            <a:r>
              <a:rPr lang="ru-RU" sz="1600" b="1" dirty="0" smtClean="0"/>
              <a:t>»</a:t>
            </a:r>
            <a:endParaRPr lang="ru-RU" sz="1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Никольский скит</a:t>
            </a:r>
            <a:endParaRPr lang="ru-RU" dirty="0"/>
          </a:p>
        </p:txBody>
      </p:sp>
      <p:pic>
        <p:nvPicPr>
          <p:cNvPr id="5" name="Рисунок 4" descr="P112074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875" b="29212"/>
          <a:stretch>
            <a:fillRect/>
          </a:stretch>
        </p:blipFill>
        <p:spPr>
          <a:xfrm>
            <a:off x="357158" y="357166"/>
            <a:ext cx="6572296" cy="428625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err="1" smtClean="0"/>
              <a:t>Ропно</a:t>
            </a:r>
            <a:r>
              <a:rPr lang="ru-RU" sz="1600" b="1" dirty="0" smtClean="0"/>
              <a:t> и территория Никольского скита принадлежали Богоявленскому монастырю</a:t>
            </a:r>
            <a:endParaRPr lang="ru-RU" sz="16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500042"/>
            <a:ext cx="4143404" cy="200026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Надмогильная </a:t>
            </a:r>
            <a:r>
              <a:rPr lang="ru-RU" sz="2800" dirty="0" smtClean="0"/>
              <a:t>плита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 smtClean="0"/>
              <a:t>Поликарпа Пясецкого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с </a:t>
            </a:r>
            <a:r>
              <a:rPr lang="ru-RU" sz="2800" dirty="0" smtClean="0"/>
              <a:t>текстом:</a:t>
            </a:r>
            <a:endParaRPr lang="ru-RU" sz="2800" dirty="0"/>
          </a:p>
        </p:txBody>
      </p:sp>
      <p:pic>
        <p:nvPicPr>
          <p:cNvPr id="5" name="Рисунок 4" descr="P112074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7228" t="21875" r="12876" b="21875"/>
          <a:stretch>
            <a:fillRect/>
          </a:stretch>
        </p:blipFill>
        <p:spPr>
          <a:xfrm>
            <a:off x="500034" y="857232"/>
            <a:ext cx="4050662" cy="507209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86314" y="2714620"/>
            <a:ext cx="3986202" cy="378621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/>
              <a:t>Мир Праху Священного Архимандрита Полоцкого Богоявленского монастыря Ректора Полоцкой Духовной Семинарии Отца Поликарпа Пясецкого уроженца Черниговской епархии родившегося в 1811 году.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А </a:t>
            </a:r>
            <a:r>
              <a:rPr lang="ru-RU" sz="2000" b="1" dirty="0" smtClean="0"/>
              <a:t>преставившегося 11 сентября 1853 года. Вечная память.</a:t>
            </a:r>
            <a:endParaRPr lang="ru-RU" sz="20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5429264"/>
            <a:ext cx="3636968" cy="566738"/>
          </a:xfrm>
        </p:spPr>
        <p:txBody>
          <a:bodyPr>
            <a:normAutofit/>
          </a:bodyPr>
          <a:lstStyle/>
          <a:p>
            <a:r>
              <a:rPr lang="ru-RU" dirty="0" smtClean="0"/>
              <a:t>Современное здание ГПТК</a:t>
            </a:r>
            <a:endParaRPr lang="ru-RU" dirty="0"/>
          </a:p>
        </p:txBody>
      </p:sp>
      <p:pic>
        <p:nvPicPr>
          <p:cNvPr id="5" name="Рисунок 4" descr="P110084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58" y="285728"/>
            <a:ext cx="6667514" cy="500063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43240" y="6053138"/>
            <a:ext cx="5486400" cy="804862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/>
              <a:t>Здесь в 2-х этажном здании на улице </a:t>
            </a:r>
            <a:r>
              <a:rPr lang="ru-RU" sz="1600" b="1" dirty="0" err="1" smtClean="0"/>
              <a:t>Верхнепокровской</a:t>
            </a:r>
            <a:r>
              <a:rPr lang="ru-RU" sz="1600" b="1" dirty="0" smtClean="0"/>
              <a:t> духовное училище размещалось в 60-е годы 19-го века</a:t>
            </a:r>
            <a:endParaRPr lang="ru-RU" sz="1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5000636"/>
            <a:ext cx="4708538" cy="500066"/>
          </a:xfrm>
        </p:spPr>
        <p:txBody>
          <a:bodyPr/>
          <a:lstStyle/>
          <a:p>
            <a:pPr algn="ctr"/>
            <a:r>
              <a:rPr lang="ru-RU" dirty="0" smtClean="0"/>
              <a:t>Так мог выглядеть Полоцк уже в 1880г.</a:t>
            </a:r>
            <a:endParaRPr lang="ru-RU" dirty="0"/>
          </a:p>
        </p:txBody>
      </p:sp>
      <p:pic>
        <p:nvPicPr>
          <p:cNvPr id="5" name="Рисунок 4" descr="9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5209" b="6255"/>
          <a:stretch>
            <a:fillRect/>
          </a:stretch>
        </p:blipFill>
        <p:spPr>
          <a:xfrm>
            <a:off x="642910" y="500042"/>
            <a:ext cx="7500990" cy="44928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14480" y="5715016"/>
            <a:ext cx="4994290" cy="81437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1600" b="1" dirty="0" smtClean="0"/>
              <a:t>К 70-летию Полоцкой духовной семинарии было построено новое каменное здание 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Полоцкого </a:t>
            </a:r>
            <a:r>
              <a:rPr lang="ru-RU" sz="1600" b="1" dirty="0" smtClean="0"/>
              <a:t>мужского училища</a:t>
            </a:r>
            <a:endParaRPr lang="ru-RU" sz="16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Здание б</a:t>
            </a:r>
            <a:r>
              <a:rPr lang="ru-RU" dirty="0" smtClean="0"/>
              <a:t>ывшего Духовного училища</a:t>
            </a:r>
            <a:endParaRPr lang="ru-RU" dirty="0"/>
          </a:p>
        </p:txBody>
      </p:sp>
      <p:pic>
        <p:nvPicPr>
          <p:cNvPr id="5" name="Рисунок 4" descr="6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b="31559"/>
          <a:stretch>
            <a:fillRect/>
          </a:stretch>
        </p:blipFill>
        <p:spPr>
          <a:xfrm>
            <a:off x="357158" y="357166"/>
            <a:ext cx="8269824" cy="424498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b="1" dirty="0" smtClean="0"/>
              <a:t>В 1807 году  здесь планировали открыть </a:t>
            </a:r>
            <a:endParaRPr lang="ru-RU" sz="1600" b="1" dirty="0" smtClean="0"/>
          </a:p>
          <a:p>
            <a:pPr algn="ctr"/>
            <a:r>
              <a:rPr lang="ru-RU" sz="1600" b="1" dirty="0" smtClean="0"/>
              <a:t>Белорусскую </a:t>
            </a:r>
            <a:r>
              <a:rPr lang="ru-RU" sz="1600" b="1" dirty="0" smtClean="0"/>
              <a:t>духовную академию</a:t>
            </a:r>
            <a:endParaRPr lang="ru-RU" sz="16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Бывшее мужское духовное училище</a:t>
            </a:r>
            <a:endParaRPr lang="ru-RU" dirty="0"/>
          </a:p>
        </p:txBody>
      </p:sp>
      <p:pic>
        <p:nvPicPr>
          <p:cNvPr id="5" name="Рисунок 4" descr="P106003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8094" b="17670"/>
          <a:stretch>
            <a:fillRect/>
          </a:stretch>
        </p:blipFill>
        <p:spPr>
          <a:xfrm>
            <a:off x="428596" y="500042"/>
            <a:ext cx="8155459" cy="392909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85918" y="5572140"/>
            <a:ext cx="5486400" cy="804862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/>
              <a:t>Здесь работал и здесь написал свой труд «Полоцкий князь Всеслав и его время» Дмитрий Леонардов(1871-1915)</a:t>
            </a:r>
            <a:endParaRPr lang="ru-RU" sz="16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5429264"/>
            <a:ext cx="5486400" cy="566738"/>
          </a:xfrm>
        </p:spPr>
        <p:txBody>
          <a:bodyPr/>
          <a:lstStyle/>
          <a:p>
            <a:pPr algn="ctr"/>
            <a:r>
              <a:rPr lang="ru-RU" dirty="0" smtClean="0"/>
              <a:t>Михаил Дубровский(1847-1922)</a:t>
            </a:r>
            <a:endParaRPr lang="ru-RU" dirty="0"/>
          </a:p>
        </p:txBody>
      </p:sp>
      <p:pic>
        <p:nvPicPr>
          <p:cNvPr id="5" name="Рисунок 4" descr="дубровский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0773" b="20773"/>
          <a:stretch>
            <a:fillRect/>
          </a:stretch>
        </p:blipFill>
        <p:spPr>
          <a:xfrm>
            <a:off x="1000100" y="285728"/>
            <a:ext cx="6969091" cy="5226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8662" y="6053138"/>
            <a:ext cx="7572428" cy="80486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/>
              <a:t>Протоиерей, церковный историк, проводил ремонт и подготовку здания Духовного училища к празднованию 100-летия Витебской духовной </a:t>
            </a:r>
            <a:r>
              <a:rPr lang="ru-RU" sz="1600" b="1" dirty="0" smtClean="0"/>
              <a:t>семинарии</a:t>
            </a:r>
            <a:endParaRPr lang="ru-RU" sz="16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5214950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Михаил </a:t>
            </a:r>
            <a:r>
              <a:rPr lang="ru-RU" dirty="0" smtClean="0"/>
              <a:t>Дубровский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/>
              <a:t>с членами строительного комитета </a:t>
            </a:r>
            <a:endParaRPr lang="ru-RU" dirty="0"/>
          </a:p>
        </p:txBody>
      </p:sp>
      <p:pic>
        <p:nvPicPr>
          <p:cNvPr id="5" name="Рисунок 4" descr="scan 2-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790" t="4934" r="3761" b="6225"/>
          <a:stretch>
            <a:fillRect/>
          </a:stretch>
        </p:blipFill>
        <p:spPr>
          <a:xfrm>
            <a:off x="1785918" y="285728"/>
            <a:ext cx="5754880" cy="421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857892"/>
            <a:ext cx="5494356" cy="314308"/>
          </a:xfrm>
        </p:spPr>
        <p:txBody>
          <a:bodyPr>
            <a:normAutofit lnSpcReduction="10000"/>
          </a:bodyPr>
          <a:lstStyle/>
          <a:p>
            <a:r>
              <a:rPr lang="ru-RU" sz="1600" b="1" dirty="0" smtClean="0"/>
              <a:t>М.Дубровский играл значимую роль в Полоцкой епархии</a:t>
            </a:r>
            <a:endParaRPr lang="ru-RU" sz="16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571480"/>
            <a:ext cx="4040188" cy="1103329"/>
          </a:xfrm>
        </p:spPr>
        <p:txBody>
          <a:bodyPr/>
          <a:lstStyle/>
          <a:p>
            <a:r>
              <a:rPr lang="ru-RU" sz="2800" dirty="0" smtClean="0">
                <a:solidFill>
                  <a:srgbClr val="000099"/>
                </a:solidFill>
              </a:rPr>
              <a:t>НАШИ ПРЕДЛОЖЕНИЯ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786182" y="428604"/>
            <a:ext cx="5143536" cy="6215105"/>
          </a:xfrm>
        </p:spPr>
        <p:txBody>
          <a:bodyPr>
            <a:normAutofit fontScale="25000" lnSpcReduction="20000"/>
          </a:bodyPr>
          <a:lstStyle/>
          <a:p>
            <a:r>
              <a:rPr lang="be-BY" sz="9600" b="1" dirty="0" smtClean="0"/>
              <a:t>Старейшее духовное образовательное учреждение </a:t>
            </a:r>
            <a:r>
              <a:rPr lang="be-BY" sz="9600" b="1" dirty="0" smtClean="0"/>
              <a:t>Полоцко-Глубокской Епархии - Полоцкое </a:t>
            </a:r>
            <a:r>
              <a:rPr lang="be-BY" sz="9600" b="1" dirty="0" smtClean="0"/>
              <a:t>мужское духовное </a:t>
            </a:r>
            <a:r>
              <a:rPr lang="be-BY" sz="9600" b="1" dirty="0" smtClean="0"/>
              <a:t>училище, его история </a:t>
            </a:r>
            <a:r>
              <a:rPr lang="be-BY" sz="9600" b="1" dirty="0" smtClean="0"/>
              <a:t>не </a:t>
            </a:r>
            <a:r>
              <a:rPr lang="be-BY" sz="9600" b="1" dirty="0" smtClean="0"/>
              <a:t>должны </a:t>
            </a:r>
            <a:r>
              <a:rPr lang="be-BY" sz="9600" b="1" dirty="0" smtClean="0"/>
              <a:t>быть </a:t>
            </a:r>
            <a:r>
              <a:rPr lang="be-BY" sz="9600" b="1" dirty="0" smtClean="0"/>
              <a:t>забытыми</a:t>
            </a:r>
            <a:endParaRPr lang="be-BY" sz="9600" b="1" dirty="0" smtClean="0"/>
          </a:p>
          <a:p>
            <a:pPr algn="r"/>
            <a:r>
              <a:rPr lang="be-BY" sz="9600" b="1" dirty="0" smtClean="0"/>
              <a:t> </a:t>
            </a:r>
            <a:r>
              <a:rPr lang="be-BY" sz="9600" b="1" dirty="0" smtClean="0"/>
              <a:t>З</a:t>
            </a:r>
            <a:r>
              <a:rPr lang="be-BY" sz="9600" b="1" dirty="0" smtClean="0"/>
              <a:t>дания </a:t>
            </a:r>
            <a:r>
              <a:rPr lang="be-BY" sz="9600" b="1" dirty="0" smtClean="0"/>
              <a:t>Полоцкого </a:t>
            </a:r>
            <a:r>
              <a:rPr lang="be-BY" sz="9600" b="1" dirty="0" smtClean="0"/>
              <a:t>мужского </a:t>
            </a:r>
            <a:r>
              <a:rPr lang="be-BY" sz="9600" b="1" dirty="0" smtClean="0"/>
              <a:t>духовного училища </a:t>
            </a:r>
            <a:r>
              <a:rPr lang="be-BY" sz="9600" b="1" dirty="0" smtClean="0"/>
              <a:t> необходимо отметить  </a:t>
            </a:r>
            <a:r>
              <a:rPr lang="be-BY" sz="9600" b="1" dirty="0" smtClean="0"/>
              <a:t>мемориальными </a:t>
            </a:r>
            <a:r>
              <a:rPr lang="be-BY" sz="9600" b="1" dirty="0" smtClean="0"/>
              <a:t>знаками</a:t>
            </a:r>
            <a:endParaRPr lang="be-BY" sz="9600" b="1" dirty="0" smtClean="0"/>
          </a:p>
          <a:p>
            <a:r>
              <a:rPr lang="be-BY" sz="9600" b="1" dirty="0" smtClean="0"/>
              <a:t>Уважительное  </a:t>
            </a:r>
            <a:r>
              <a:rPr lang="be-BY" sz="9600" b="1" dirty="0" smtClean="0"/>
              <a:t>отношение </a:t>
            </a:r>
            <a:r>
              <a:rPr lang="be-BY" sz="9600" b="1" dirty="0" smtClean="0"/>
              <a:t>к памятьи  о </a:t>
            </a:r>
            <a:r>
              <a:rPr lang="be-BY" sz="9600" b="1" dirty="0" smtClean="0"/>
              <a:t>первом православном ректоре Полоцкой духовной семинарии – Архимандрите Поликарпе </a:t>
            </a:r>
            <a:r>
              <a:rPr lang="be-BY" sz="9600" b="1" dirty="0" smtClean="0"/>
              <a:t>Пясецком,         изучение истории родного края -   необходимое условие </a:t>
            </a:r>
            <a:r>
              <a:rPr lang="be-BY" sz="9600" b="1" dirty="0" smtClean="0"/>
              <a:t> для  патриотического воспитания молодёжи</a:t>
            </a:r>
            <a:endParaRPr lang="ru-RU" sz="9600" b="1" dirty="0" smtClean="0"/>
          </a:p>
          <a:p>
            <a:endParaRPr lang="ru-RU" sz="5600" b="1" dirty="0" smtClean="0"/>
          </a:p>
          <a:p>
            <a:endParaRPr lang="ru-RU" dirty="0"/>
          </a:p>
        </p:txBody>
      </p:sp>
      <p:pic>
        <p:nvPicPr>
          <p:cNvPr id="7" name="Содержимое 6" descr="P112074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26522" t="21875" b="21875"/>
          <a:stretch>
            <a:fillRect/>
          </a:stretch>
        </p:blipFill>
        <p:spPr>
          <a:xfrm>
            <a:off x="357158" y="1641980"/>
            <a:ext cx="3500462" cy="357296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452</Words>
  <Application>Microsoft Office PowerPoint</Application>
  <PresentationFormat>Экран (4:3)</PresentationFormat>
  <Paragraphs>61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Министерство образования Республики Беларусь учреждение образования «Полоцкий государственный профессионально-технический колледж»</vt:lpstr>
      <vt:lpstr>  Мужское духовное училище в Полоцке: известное и неизвестное </vt:lpstr>
      <vt:lpstr>Униатский храм в имении Струнь</vt:lpstr>
      <vt:lpstr> ДУХОВНАЯ СЕМИНАРИЯ</vt:lpstr>
      <vt:lpstr>Мужской Богоявленский монастырь-центр православия в Полоцке</vt:lpstr>
      <vt:lpstr>Архиерейский дом</vt:lpstr>
      <vt:lpstr>Здание Св.Екатерины. 1881 г.</vt:lpstr>
      <vt:lpstr>Надмогильная плита  Поликарпа Пясецкого с текстом:</vt:lpstr>
      <vt:lpstr>Расшифровка надписи</vt:lpstr>
      <vt:lpstr>Расшифровка надписи</vt:lpstr>
      <vt:lpstr>Никольский скит</vt:lpstr>
      <vt:lpstr>Надмогильная плита  Поликарпа Пясецкого  с текстом:</vt:lpstr>
      <vt:lpstr>Современное здание ГПТК</vt:lpstr>
      <vt:lpstr>Так мог выглядеть Полоцк уже в 1880г.</vt:lpstr>
      <vt:lpstr>Здание бывшего Духовного училища</vt:lpstr>
      <vt:lpstr>Бывшее мужское духовное училище</vt:lpstr>
      <vt:lpstr>Михаил Дубровский(1847-1922)</vt:lpstr>
      <vt:lpstr>Михаил Дубровский  с членами строительного комитета </vt:lpstr>
      <vt:lpstr>Слайд 19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Татьяна</cp:lastModifiedBy>
  <cp:revision>32</cp:revision>
  <dcterms:created xsi:type="dcterms:W3CDTF">2010-11-24T07:36:32Z</dcterms:created>
  <dcterms:modified xsi:type="dcterms:W3CDTF">2010-12-01T13:19:35Z</dcterms:modified>
</cp:coreProperties>
</file>