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1" r:id="rId4"/>
    <p:sldId id="262" r:id="rId5"/>
    <p:sldId id="264" r:id="rId6"/>
    <p:sldId id="258" r:id="rId7"/>
    <p:sldId id="259" r:id="rId8"/>
    <p:sldId id="265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  <a:srgbClr val="005024"/>
    <a:srgbClr val="003618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020" y="1844824"/>
            <a:ext cx="874846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РОМАНСКИЙ</a:t>
            </a:r>
          </a:p>
          <a:p>
            <a:pPr algn="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СТИЛЬ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0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9" y="260648"/>
            <a:ext cx="873168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5" y="2060848"/>
            <a:ext cx="80864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b="1" dirty="0">
                <a:solidFill>
                  <a:schemeClr val="bg1"/>
                </a:solidFill>
                <a:latin typeface="Monotype Corsiva"/>
                <a:ea typeface="Calibri"/>
                <a:cs typeface="Arial"/>
              </a:rPr>
              <a:t>Дух   воинственности, постоянной потребности самозащиты пронизывает всю романскую   архитектуру</a:t>
            </a:r>
            <a:endParaRPr lang="be-BY" sz="28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63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8" y="260648"/>
            <a:ext cx="872171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0449" y="404664"/>
            <a:ext cx="51743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Monotype Corsiva" pitchFamily="66" charset="0"/>
              </a:rPr>
              <a:t>Цвета</a:t>
            </a:r>
          </a:p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коричневый, </a:t>
            </a:r>
            <a:endParaRPr lang="ru-RU" sz="4800" b="1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CC0000"/>
                </a:solidFill>
                <a:latin typeface="Monotype Corsiva" pitchFamily="66" charset="0"/>
              </a:rPr>
              <a:t>красный</a:t>
            </a:r>
            <a:r>
              <a:rPr lang="ru-RU" sz="4800" b="1" dirty="0">
                <a:solidFill>
                  <a:srgbClr val="CC0000"/>
                </a:solidFill>
                <a:latin typeface="Monotype Corsiva" pitchFamily="66" charset="0"/>
              </a:rPr>
              <a:t>, </a:t>
            </a:r>
            <a:endParaRPr lang="ru-RU" sz="4800" b="1" dirty="0" smtClean="0">
              <a:solidFill>
                <a:srgbClr val="CC0000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005024"/>
                </a:solidFill>
                <a:latin typeface="Monotype Corsiva" pitchFamily="66" charset="0"/>
              </a:rPr>
              <a:t>зеленый</a:t>
            </a:r>
            <a:r>
              <a:rPr lang="ru-RU" sz="4800" b="1" dirty="0">
                <a:solidFill>
                  <a:srgbClr val="005024"/>
                </a:solidFill>
                <a:latin typeface="Monotype Corsiva" pitchFamily="66" charset="0"/>
              </a:rPr>
              <a:t>, </a:t>
            </a:r>
            <a:endParaRPr lang="ru-RU" sz="4800" b="1" dirty="0" smtClean="0">
              <a:solidFill>
                <a:srgbClr val="005024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белый</a:t>
            </a:r>
            <a:r>
              <a:rPr lang="ru-RU" sz="4800" b="1" dirty="0">
                <a:solidFill>
                  <a:schemeClr val="bg1"/>
                </a:solidFill>
                <a:latin typeface="Monotype Corsiva" pitchFamily="66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978" y="27061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e-BY" sz="4800" b="1" dirty="0">
                <a:latin typeface="Monotype Corsiva" pitchFamily="66" charset="0"/>
              </a:rPr>
              <a:t>Период</a:t>
            </a:r>
          </a:p>
          <a:p>
            <a:pPr algn="ctr"/>
            <a:r>
              <a:rPr lang="be-BY" sz="4800" b="1" dirty="0">
                <a:latin typeface="Monotype Corsiva" pitchFamily="66" charset="0"/>
              </a:rPr>
              <a:t>950 — 1250 гг.</a:t>
            </a:r>
          </a:p>
        </p:txBody>
      </p:sp>
    </p:spTree>
    <p:extLst>
      <p:ext uri="{BB962C8B-B14F-4D97-AF65-F5344CB8AC3E}">
        <p14:creationId xmlns:p14="http://schemas.microsoft.com/office/powerpoint/2010/main" val="12000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9" y="330843"/>
            <a:ext cx="861193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36" y="3579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Линии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прямые, горизонтальные и вертикальные, полуциркульные;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1032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Форма</a:t>
            </a:r>
          </a:p>
          <a:p>
            <a:pPr algn="ctr"/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прямоугольная, </a:t>
            </a:r>
            <a:endParaRPr lang="be-BY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be-BY" sz="2400" b="1" dirty="0" smtClean="0">
                <a:solidFill>
                  <a:srgbClr val="FF0000"/>
                </a:solidFill>
                <a:latin typeface="Monotype Corsiva" pitchFamily="66" charset="0"/>
              </a:rPr>
              <a:t>цилиндрическая</a:t>
            </a:r>
            <a:r>
              <a:rPr lang="be-BY" sz="2400" b="1" dirty="0">
                <a:solidFill>
                  <a:srgbClr val="FF0000"/>
                </a:solidFill>
                <a:latin typeface="Monotype Corsiva" pitchFamily="66" charset="0"/>
              </a:rPr>
              <a:t>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032" y="4674871"/>
            <a:ext cx="38347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Конструкции каменные,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массивные, толстостенные;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деревянные отштукатуренные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с видимым </a:t>
            </a:r>
            <a:r>
              <a:rPr lang="ru-RU" sz="2400" b="1" dirty="0" err="1" smtClean="0">
                <a:solidFill>
                  <a:srgbClr val="FFFF00"/>
                </a:solidFill>
                <a:latin typeface="Monotype Corsiva" pitchFamily="66" charset="0"/>
              </a:rPr>
              <a:t>скилетом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endParaRPr lang="be-BY" sz="2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46000" r="58727"/>
          <a:stretch/>
        </p:blipFill>
        <p:spPr bwMode="auto">
          <a:xfrm>
            <a:off x="899592" y="624681"/>
            <a:ext cx="2189018" cy="3086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208" y="2924944"/>
            <a:ext cx="2219325" cy="3333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0" t="30916" r="23349" b="59780"/>
          <a:stretch/>
        </p:blipFill>
        <p:spPr bwMode="auto">
          <a:xfrm>
            <a:off x="3031726" y="1838573"/>
            <a:ext cx="2316129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9790" y="482289"/>
            <a:ext cx="4089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Окна прямоугольные, маленькие, </a:t>
            </a:r>
          </a:p>
          <a:p>
            <a:r>
              <a:rPr lang="ru-RU" sz="2400" b="1" dirty="0" smtClean="0">
                <a:latin typeface="Monotype Corsiva" pitchFamily="66" charset="0"/>
              </a:rPr>
              <a:t>в каменных домах - арочные</a:t>
            </a:r>
            <a:endParaRPr lang="be-BY" sz="24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298" y="4941168"/>
            <a:ext cx="5104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Двери дощатые, прямоугольные</a:t>
            </a:r>
          </a:p>
          <a:p>
            <a:r>
              <a:rPr lang="ru-RU" sz="2400" b="1" dirty="0" smtClean="0">
                <a:latin typeface="Monotype Corsiva" pitchFamily="66" charset="0"/>
              </a:rPr>
              <a:t>с массивными петлями, замком и засовом</a:t>
            </a:r>
            <a:endParaRPr lang="be-BY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7077" r="22631" b="7991"/>
          <a:stretch/>
        </p:blipFill>
        <p:spPr bwMode="auto">
          <a:xfrm>
            <a:off x="2048271" y="692696"/>
            <a:ext cx="5256585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5567" y="5836622"/>
            <a:ext cx="4132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Monotype Corsiva"/>
                <a:ea typeface="Calibri"/>
                <a:cs typeface="Times New Roman"/>
              </a:rPr>
              <a:t>Замок </a:t>
            </a:r>
            <a:r>
              <a:rPr lang="be-BY" sz="2400" dirty="0" smtClean="0">
                <a:latin typeface="Monotype Corsiva"/>
                <a:ea typeface="Calibri"/>
                <a:cs typeface="Times New Roman"/>
              </a:rPr>
              <a:t>Сюлли-сюр-Луар</a:t>
            </a:r>
            <a:r>
              <a:rPr lang="ru-RU" sz="2400" dirty="0" smtClean="0">
                <a:latin typeface="Monotype Corsiva"/>
                <a:ea typeface="Calibri"/>
                <a:cs typeface="Times New Roman"/>
              </a:rPr>
              <a:t>. Франция</a:t>
            </a:r>
            <a:endParaRPr lang="be-BY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27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680"/>
            <a:ext cx="4104456" cy="5227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797360" y="5862463"/>
            <a:ext cx="4006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Monotype Corsiva"/>
                <a:ea typeface="Calibri"/>
                <a:cs typeface="Times New Roman"/>
              </a:rPr>
              <a:t>Церковь Марии </a:t>
            </a:r>
            <a:r>
              <a:rPr lang="ru-RU" sz="2400" dirty="0" err="1" smtClean="0">
                <a:latin typeface="Monotype Corsiva"/>
                <a:ea typeface="Calibri"/>
                <a:cs typeface="Times New Roman"/>
              </a:rPr>
              <a:t>Лаах</a:t>
            </a:r>
            <a:r>
              <a:rPr lang="ru-RU" sz="2400" dirty="0">
                <a:latin typeface="Monotype Corsiva"/>
                <a:ea typeface="Calibri"/>
                <a:cs typeface="Times New Roman"/>
              </a:rPr>
              <a:t>.</a:t>
            </a:r>
            <a:r>
              <a:rPr lang="ru-RU" sz="2400" dirty="0" smtClean="0">
                <a:latin typeface="Monotype Corsiva"/>
                <a:ea typeface="Calibri"/>
                <a:cs typeface="Times New Roman"/>
              </a:rPr>
              <a:t>  </a:t>
            </a:r>
            <a:r>
              <a:rPr lang="ru-RU" sz="2400" dirty="0">
                <a:latin typeface="Monotype Corsiva"/>
                <a:ea typeface="Calibri"/>
                <a:cs typeface="Times New Roman"/>
              </a:rPr>
              <a:t>Германия</a:t>
            </a:r>
            <a:endParaRPr lang="be-BY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97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3147" b="3151"/>
          <a:stretch/>
        </p:blipFill>
        <p:spPr bwMode="auto">
          <a:xfrm>
            <a:off x="1187624" y="548680"/>
            <a:ext cx="7056784" cy="51322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1940" y="5898456"/>
            <a:ext cx="3217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Замок Алькасар. Испания</a:t>
            </a:r>
            <a:endParaRPr lang="be-BY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73533"/>
            <a:ext cx="6601544" cy="53816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606471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Пизанский собор. Пиза. Италия</a:t>
            </a:r>
            <a:endParaRPr lang="be-BY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</TotalTime>
  <Words>93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2014-02-05T08:50:57Z</dcterms:created>
  <dcterms:modified xsi:type="dcterms:W3CDTF">2014-02-10T09:24:55Z</dcterms:modified>
</cp:coreProperties>
</file>