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7" r:id="rId4"/>
    <p:sldMasterId id="2147483700" r:id="rId5"/>
    <p:sldMasterId id="2147483702" r:id="rId6"/>
    <p:sldMasterId id="2147483704" r:id="rId7"/>
    <p:sldMasterId id="2147483716" r:id="rId8"/>
    <p:sldMasterId id="2147483729" r:id="rId9"/>
    <p:sldMasterId id="2147483731" r:id="rId10"/>
    <p:sldMasterId id="2147483742" r:id="rId11"/>
    <p:sldMasterId id="2147483791" r:id="rId12"/>
  </p:sldMasterIdLst>
  <p:sldIdLst>
    <p:sldId id="280" r:id="rId13"/>
    <p:sldId id="258" r:id="rId14"/>
    <p:sldId id="259" r:id="rId15"/>
    <p:sldId id="278" r:id="rId16"/>
    <p:sldId id="270" r:id="rId17"/>
    <p:sldId id="265" r:id="rId18"/>
    <p:sldId id="282" r:id="rId19"/>
    <p:sldId id="283" r:id="rId20"/>
    <p:sldId id="286" r:id="rId21"/>
    <p:sldId id="289" r:id="rId22"/>
    <p:sldId id="288" r:id="rId23"/>
    <p:sldId id="284" r:id="rId24"/>
    <p:sldId id="298" r:id="rId25"/>
    <p:sldId id="299" r:id="rId26"/>
    <p:sldId id="276" r:id="rId27"/>
    <p:sldId id="30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0" autoAdjust="0"/>
    <p:restoredTop sz="94718" autoAdjust="0"/>
  </p:normalViewPr>
  <p:slideViewPr>
    <p:cSldViewPr>
      <p:cViewPr varScale="1">
        <p:scale>
          <a:sx n="73" d="100"/>
          <a:sy n="73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B18B-3BBE-4F15-BC95-E3FFA5FE1EBF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CF93-F172-470F-AC01-07AC6D637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FE86-7E19-46A0-9A1F-8C77F7CDF8F7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1DEC-0247-4F25-B631-F3395E672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B513-7273-46C5-8C7A-2C1FEB13A241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981A-0332-4E03-AAB8-25D770D0D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416C-28B6-4326-9C5C-123D432128D7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4CA9-7B18-4C4B-8BCD-052BA6A4A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DC70-F181-43B5-BEE2-B5CB85A5DA10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402A-14CC-4428-A3CB-30D81CAF5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34E3-AD84-4FA2-9228-21EC5308D23B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2837-F9DF-4443-9D67-3C640B438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EDF1-8467-4C80-9C40-BC76E4145DBA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FFCB-0427-4148-AF56-99AA50072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0046-800A-442A-9E14-3C00610B374F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F533-8EBC-4353-8F2F-EF2AEC530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D4FF4-5F22-4324-B1E5-F3DEF76FBEFD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CF08-C619-431C-BC75-6938D1D31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CF46-31FB-4AF7-8BEC-E20BF102AA24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E6B3-A193-4B7A-87F7-B28BD8ABD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9859-52B2-446D-9A56-98A0CF413671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FCB3-76FD-4DD6-89B6-EB09C2576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892A29-81AE-41BD-A303-5B5EAB139970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3C4250-9224-4520-845D-16734ADD0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CFB8-C32A-4EB7-9449-BB3F6C3A5693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6E62-8D64-423B-8D8E-D60031C17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F820-E37A-415A-B432-F4A82ACCA299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85CB-7230-431F-B547-00E9A1FA7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286C-8277-46AB-BFF2-B637E2C749F3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8A728-D99D-4674-A1D5-9D667659A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19A4-6DB2-48C1-ACF2-FA5976D4322F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191F-C510-41D5-8B80-6D5F9854A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5A2-2844-4382-9D19-DFA5B9E85200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9605-C974-407C-8B94-E14434412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F13A-B2C4-449D-AA9C-D846321AC754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09A2-0DB1-4B45-916D-AEDC66E0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2F37-CC73-4ADA-8204-3856A798BDD0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51BF-4EC6-4C86-9E2D-89D61BEC3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CCA4-83F6-42D8-98A8-AFB2EE8C23EB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2619-7ABF-4FCF-A81E-D51854819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638B-4443-450B-A795-B201D9F4EC65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10AB-B220-4A6B-91B4-1C1707D01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BFFD-AD78-40AE-BDC9-F46E7413CBB1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0BF7-3215-4EC3-B1BE-F7ADC389D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E6C1-CB15-40B1-9537-66546C1D8AC3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EFCA-6F05-472B-931C-020CC4DB3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sz="32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3786182" y="2857496"/>
            <a:ext cx="4572032" cy="1885952"/>
          </a:xfrm>
        </p:spPr>
        <p:txBody>
          <a:bodyPr bIns="0">
            <a:normAutofit/>
          </a:bodyPr>
          <a:lstStyle>
            <a:lvl1pPr algn="r">
              <a:defRPr lang="en-US" sz="32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Segoe" pitchFamily="34" charset="0"/>
              </a:defRPr>
            </a:lvl1pPr>
            <a:extLst/>
          </a:lstStyle>
          <a:p>
            <a:r>
              <a:rPr lang="en-US" dirty="0" err="1" smtClean="0"/>
              <a:t>Образец заголовка</a:t>
            </a:r>
            <a:endParaRPr lang="ru-RU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3786182" y="4929198"/>
            <a:ext cx="4643470" cy="107157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err="1" smtClean="0"/>
              <a:t>Образец текста</a:t>
            </a:r>
          </a:p>
        </p:txBody>
      </p:sp>
      <p:sp>
        <p:nvSpPr>
          <p:cNvPr id="5" name="Rectangle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86DE3D-20B5-49E2-8799-4C47A78D3D21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Rectangl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584A9-18E3-4F5F-9FE2-524E4F350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500166" y="1214423"/>
            <a:ext cx="6300806" cy="421484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effectLst/>
                <a:latin typeface="Segoe" pitchFamily="34" charset="0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1428728" y="5572140"/>
            <a:ext cx="642942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err="1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C64C-24F1-4C70-9340-B67DABF4992C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0726-09BB-42FB-82D6-394F4202D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714348" y="785793"/>
            <a:ext cx="4345332" cy="535785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143504" y="1785926"/>
            <a:ext cx="3243290" cy="428628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err="1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099C-1D56-48B9-A0F1-FD9EF66D918A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E43B-E2B3-4CBF-84DD-97A8F818E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err="1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2214546" y="4572000"/>
            <a:ext cx="6215106" cy="990600"/>
          </a:xfrm>
        </p:spPr>
        <p:txBody>
          <a:bodyPr bIns="0" anchor="b"/>
          <a:lstStyle>
            <a:lvl1pPr>
              <a:defRPr baseline="0"/>
            </a:lvl1pPr>
            <a:extLst/>
          </a:lstStyle>
          <a:p>
            <a:r>
              <a:rPr lang="en-US" dirty="0" err="1" smtClean="0"/>
              <a:t>Образец заголовка</a:t>
            </a:r>
            <a:endParaRPr lang="ru-RU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2214546" y="5600700"/>
            <a:ext cx="6215106" cy="542944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err="1" smtClean="0"/>
              <a:t>Образец текста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695682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38394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07221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6961-C078-4C81-B563-3CFF252B396B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066E-ADF1-4127-BB60-43C9F9E4D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med"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1214422"/>
            <a:ext cx="3431353" cy="397031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1214422"/>
            <a:ext cx="3429000" cy="396717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738206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err="1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738206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err="1" smtClean="0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F1D0-3E9A-4DD4-90F9-52ADA0514345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0E7A-2EA2-48DE-9533-5386BCAFB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noProof="1" smtClean="0"/>
              <a:t>Образец заголовка</a:t>
            </a:r>
            <a:endParaRPr lang="ru-RU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7B70-4C47-462F-ADAE-EB2A62B547F6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15D7-D919-4FE5-899A-53684CE56E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sz="32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Rectangle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2B482E-3DDA-4DA7-95C1-1A2A309DF63E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7" name="Rectangl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F11FCC-5B29-452D-8089-839BE4DB9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BB9B-458A-47DE-85D6-7C7A246CAED9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476B-76EB-4316-8F87-618ED2FD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D1B7-A07C-496C-9EFA-32BB0C08F024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DDD8-A650-4608-B985-3CE50AEBF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9F769D-BF3A-4B69-9659-2CADBA47BF72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9F83D4-4CE6-46C9-963F-1820A0C789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E4BD28-BB45-41BF-AD0C-89932B4483EC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B2B10-21A4-4683-B56C-1BF2DB61FC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269E5E-667A-4238-A84B-D79B616AADED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6D91DC-25D3-42F4-95D1-F2D51009F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FF7200-60F9-49D7-A28E-A57C7CB066F1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14F9D4-8CBD-4EB6-A1C9-7987915115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303E-6922-49DA-9FE1-F9FB462B60CB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6F81-A281-4C23-B60B-3500F980D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4B0AEE-6AC5-454A-9A55-A2D2A107B7B9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18D8B4-320B-44DD-B544-5073B7C17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A675-40B9-499A-83A1-710A173DF749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CE3B-4335-4228-9206-ACD2CA33F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84BE-6F10-413E-99DD-34729043EAF0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A72D-CC89-427B-AA75-4AB76C91D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642E-EBA8-45BA-A3CA-B6579CFBE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80FD-5B0E-4653-BE89-5B9B8BA180DD}" type="datetimeFigureOut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1F198-E415-4E66-8301-B5B5B504A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CF7C-38ED-49FA-B464-27601CD8BFAA}" type="datetimeFigureOut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F37B-7168-4D5C-8BD8-460F92824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2851-8917-44A2-ADCA-C58B92921776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6307-D3E5-452E-B103-2891C854E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B613-83ED-4B8D-80C4-D72F47608A4C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59B5-4447-41F8-AD9A-E0A114D21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2A46-66EA-49BA-B6C0-03DC9389C3C0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28CE-6DE3-4B5E-AECF-D54494DF9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8FC2-2358-4912-86F2-6807710D0761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BF8E-6C84-49DC-8CA8-3F790971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27D0-D1D9-4A4A-867A-D1BDA3198BB9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58C3-E8AF-412C-888E-4FAB9D1AB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7C19-BF5D-4D54-AF2B-C6C8340C0469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DFDD-B318-4396-B286-FB2892AD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8184-9EE9-4AEC-BABF-C7C7EAF250B1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2B8A-499C-4556-8E24-51FF1299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B1B3-19D1-4243-BE54-8BBA31575C42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67AE-F7E1-47C6-B885-41D097ABB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Рисунок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87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88" r:id="rId10"/>
    <p:sldLayoutId id="2147483889" r:id="rId11"/>
    <p:sldLayoutId id="2147483890" r:id="rId12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/>
          </p:cNvSpPr>
          <p:nvPr>
            <p:ph type="title"/>
          </p:nvPr>
        </p:nvSpPr>
        <p:spPr bwMode="auto">
          <a:xfrm>
            <a:off x="642938" y="1285875"/>
            <a:ext cx="76438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заголовка</a:t>
            </a:r>
            <a:endParaRPr lang="ru-RU" smtClean="0"/>
          </a:p>
        </p:txBody>
      </p:sp>
      <p:sp>
        <p:nvSpPr>
          <p:cNvPr id="75779" name="Rectangle 5"/>
          <p:cNvSpPr>
            <a:spLocks noGrp="1"/>
          </p:cNvSpPr>
          <p:nvPr>
            <p:ph type="body" idx="1"/>
          </p:nvPr>
        </p:nvSpPr>
        <p:spPr bwMode="auto">
          <a:xfrm>
            <a:off x="642938" y="2000250"/>
            <a:ext cx="7786687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745D4D-BF4B-4ECC-A2E4-841AA77AB511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D6ED29-8D06-4BDD-A696-A44163B7E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878" r:id="rId2"/>
    <p:sldLayoutId id="2147483879" r:id="rId3"/>
    <p:sldLayoutId id="2147483900" r:id="rId4"/>
    <p:sldLayoutId id="2147483880" r:id="rId5"/>
    <p:sldLayoutId id="2147483881" r:id="rId6"/>
    <p:sldLayoutId id="2147483882" r:id="rId7"/>
    <p:sldLayoutId id="2147483901" r:id="rId8"/>
    <p:sldLayoutId id="2147483902" r:id="rId9"/>
    <p:sldLayoutId id="2147483903" r:id="rId10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7DF56"/>
          </a:solidFill>
          <a:latin typeface="Segoe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7DF56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7DF56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7DF56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7DF56"/>
          </a:solidFill>
          <a:latin typeface="Segoe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Placeholder 1"/>
          <p:cNvSpPr>
            <a:spLocks noGrp="1"/>
          </p:cNvSpPr>
          <p:nvPr>
            <p:ph type="title"/>
          </p:nvPr>
        </p:nvSpPr>
        <p:spPr bwMode="auto">
          <a:xfrm>
            <a:off x="1571625" y="274638"/>
            <a:ext cx="711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71625" y="1600200"/>
            <a:ext cx="7115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3FA36-A69C-46B9-87F8-9B863AFB2A11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5EE17-24CB-4B13-88B4-69DD1BA21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83" r:id="rId2"/>
    <p:sldLayoutId id="2147483905" r:id="rId3"/>
    <p:sldLayoutId id="2147483906" r:id="rId4"/>
    <p:sldLayoutId id="2147483907" r:id="rId5"/>
    <p:sldLayoutId id="2147483908" r:id="rId6"/>
    <p:sldLayoutId id="2147483884" r:id="rId7"/>
    <p:sldLayoutId id="2147483909" r:id="rId8"/>
    <p:sldLayoutId id="2147483885" r:id="rId9"/>
    <p:sldLayoutId id="2147483886" r:id="rId10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953735"/>
          </a:solidFill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96B183-AED1-4C92-8895-1E2E5A760B11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08F02A-8641-43CF-9F32-EE90731C2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6A026-DCE2-4F3D-87E3-4AAE14ED83B7}" type="datetimeFigureOut">
              <a:rPr lang="ru-RU"/>
              <a:pPr>
                <a:defRPr/>
              </a:pPr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D94A5-9F21-4B1C-9E9E-843E0476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28676" name="Рисунок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91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92" r:id="rId10"/>
    <p:sldLayoutId id="2147483893" r:id="rId11"/>
    <p:sldLayoutId id="2147483894" r:id="rId12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1988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4036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95" r:id="rId2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683FB-B893-4CA2-ABD1-9F26A903129C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18435-B1F3-49F7-86C2-443DE69DA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9395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96" r:id="rId10"/>
    <p:sldLayoutId id="2147483897" r:id="rId11"/>
    <p:sldLayoutId id="2147483876" r:id="rId12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3" descr="white rectangle.png"/>
          <p:cNvPicPr>
            <a:picLocks noChangeAspect="1"/>
          </p:cNvPicPr>
          <p:nvPr/>
        </p:nvPicPr>
        <p:blipFill>
          <a:blip r:embed="rId5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2708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98" r:id="rId2"/>
  </p:sldLayoutIdLst>
  <p:transition spd="med">
    <p:wedg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tyana\Desktop\330026694634_bebffdfb1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4291"/>
            <a:ext cx="8496944" cy="25717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сюжетно-ролевых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трудовом воспитании детей старшего дошкольного возраста»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987824" y="306896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Попова Татьяна Владимировна.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358246" cy="7143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«Дело мастера боится!»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72560" cy="602128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Сюжетно-ролевая игра</a:t>
            </a:r>
          </a:p>
          <a:p>
            <a:pPr algn="r"/>
            <a:r>
              <a:rPr lang="ru-RU" sz="2800" b="1" dirty="0" smtClean="0">
                <a:solidFill>
                  <a:srgbClr val="000099"/>
                </a:solidFill>
              </a:rPr>
              <a:t>                                                  «</a:t>
            </a:r>
            <a:r>
              <a:rPr lang="ru-RU" sz="2800" b="1" dirty="0" smtClean="0">
                <a:solidFill>
                  <a:srgbClr val="000099"/>
                </a:solidFill>
              </a:rPr>
              <a:t>Строитель»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Знакомит детей с мужской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профессией </a:t>
            </a:r>
            <a:r>
              <a:rPr lang="ru-RU" sz="2000" b="1" dirty="0" smtClean="0">
                <a:solidFill>
                  <a:schemeClr val="tx1"/>
                </a:solidFill>
              </a:rPr>
              <a:t>строителя, </a:t>
            </a:r>
            <a:r>
              <a:rPr lang="ru-RU" sz="2000" b="1" dirty="0" smtClean="0">
                <a:solidFill>
                  <a:schemeClr val="tx1"/>
                </a:solidFill>
              </a:rPr>
              <a:t>различными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инструментами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прививает </a:t>
            </a:r>
            <a:r>
              <a:rPr lang="ru-RU" sz="2000" b="1" dirty="0" smtClean="0">
                <a:solidFill>
                  <a:schemeClr val="tx1"/>
                </a:solidFill>
              </a:rPr>
              <a:t>трудолюбие,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ответственное отношение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к мужским обязанностям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sun9-66.userapi.com/impg/gGUWlR7JmMArQY4HlPewvx07gJ1EUOmtSatMsQ/BlNtEunR-HY.jpg?size=1280x576&amp;quality=95&amp;sign=6a9541673fea24bd6363e1d351e266b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437112"/>
            <a:ext cx="4680520" cy="21062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196" name="Picture 4" descr="https://sun9-66.userapi.com/impg/gGUWlR7JmMArQY4HlPewvx07gJ1EUOmtSatMsQ/BlNtEunR-HY.jpg?size=1280x576&amp;quality=95&amp;sign=6a9541673fea24bd6363e1d351e266b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104456" cy="30243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332656"/>
            <a:ext cx="7429552" cy="602530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Сюжетно-ролевая </a:t>
            </a:r>
            <a:r>
              <a:rPr lang="ru-RU" sz="2800" b="1" dirty="0" smtClean="0">
                <a:solidFill>
                  <a:srgbClr val="FF0000"/>
                </a:solidFill>
              </a:rPr>
              <a:t>игра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000099"/>
                </a:solidFill>
              </a:rPr>
              <a:t>«Магазин»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Формирует представления о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трудовых действиях продавца,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развивает навыки общения с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покупателями, воспитывает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уважение к труду взрослых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https://sun9-3.userapi.com/impg/8KRYbwoOPYwZRNIIepLJPxWnWkXgOCAWK87eVg/hE1bGpQT_7o.jpg?size=1280x576&amp;quality=95&amp;sign=5916d22c4d094cecb8afd2fed4034116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4176464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218" name="Picture 2" descr="https://sun9-67.userapi.com/impg/3R1qpHFaaN1mQrbGdtZSdyom9CoQqJyT_PnFXA/aU7sDKe9iF4.jpg?size=486x1080&amp;quality=95&amp;sign=1a0df1897fea9b49447d7e788612b1c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2736304" cy="5661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1"/>
            <a:ext cx="8358246" cy="10715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«Дружно весело живем, все невзгоды – нипочем!»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15436" cy="56436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Сюжетно-ролевая игра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                                       «Дочки-матери», «Дом», «Семья»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Формирует представление о                                                                                                  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      содержании социальных ролей   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 мужчин и женщин, помогает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осознать значение труда родителей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по дому, усваивать навыки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хозяйственного труда.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https://sun9-25.userapi.com/impg/AzwN2VHqBSoi6tEMebMinS2qVib2A5w1AEyplA/_QkoAqw34g8.jpg?size=1280x576&amp;quality=95&amp;sign=8f8efb4024d7afbafa9ea553ce2069e9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024336" cy="2505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Рисунок 9" descr="https://sun9-25.userapi.com/impg/bPZPRhbsH-ggm4Z03lsK5n-zBM14UqeaCsI0ew/_LVLsVV9YxA.jpg?size=486x1080&amp;quality=95&amp;sign=0bea6794dc5fa0b34895a47b4b2d69a2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1560"/>
            <a:ext cx="2114550" cy="3476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Рисунок 10" descr="https://sun9-3.userapi.com/impg/Ae2gkRZMx7gmYrGVbOws9Wd7IOMurofyFlenqw/THyp69USZ00.jpg?size=486x1080&amp;quality=95&amp;sign=b206ceb5feb80b66a8058d19ad598675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2088232" cy="35010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314" name="Picture 2" descr="https://sun9-46.userapi.com/impg/NbVwhd50gO2y595lNth9g-vrG2CGFHaMM_eYpA/QOKKNrvmt9g.jpg?size=1280x576&amp;quality=95&amp;sign=0b83da046bab791b479a0131bb86b4c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653136"/>
            <a:ext cx="4320480" cy="1944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48.userapi.com/impg/lFRsEcFdGU5aOAtzIeoyjLBQEq9sHgDVMwbHCQ/qsMQttg2B4g.jpg?size=486x1080&amp;quality=95&amp;sign=f70e4d67f8dad8c7a54927a867cdb5c4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687479" cy="5972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https://sun9-21.userapi.com/impg/Tvx5uJ09JrA2_XSAxv1tNFT0OwFKohdYolgCYg/KTdJtIxJa9s.jpg?size=1280x576&amp;quality=95&amp;sign=494ac330fe9c6a77a2b45eccb3936bba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4889500" cy="2200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https://sun9-20.userapi.com/impg/YP6ancsYfTMR-yn8HslisyqG-KbB8UVIT7OHAg/olomLA27W9U.jpg?size=1280x576&amp;quality=95&amp;sign=fb44d6b3402277ab929e81c65e13ad43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4845529" cy="22164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s://sun9-36.userapi.com/impg/_bP4QaXeYQAze4rSnH8tVhywROOGUMpZQ69VHg/Q-1QCYB8iaA.jpg?size=486x1080&amp;quality=95&amp;sign=e6f2b110c2e4733b24c7c7415bb95f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160240" cy="48005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7220" name="Picture 4" descr="https://sun9-38.userapi.com/impg/IOUcv0RBPJxNYQJdfTlIBpsfTAw-oqIsoxgIjw/8hWyFigGI40.jpg?size=486x1080&amp;quality=95&amp;sign=964cbf31a9bfe2b6156c4c48e9d4a2f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596" y="332656"/>
            <a:ext cx="2268251" cy="5040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7222" name="Picture 6" descr="https://sun9-1.userapi.com/impg/s-A_KK6TobQtZBvgedI9So4e-tokibLV_0gmVg/QhuZEjPXD2E.jpg?size=1280x576&amp;quality=95&amp;sign=fa6dab3684572fc8c55c8071bf6203c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93096"/>
            <a:ext cx="5301093" cy="23854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7224" name="Picture 8" descr="https://sun9-78.userapi.com/impg/2eLSQEUWWx--INdClIl6pMaBWMSv4ElLB2x1TQ/9ic6V36DIsw.jpg?size=486x1080&amp;quality=95&amp;sign=9c206c4752f47f64cf8b0a87a3aabef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0648"/>
            <a:ext cx="1800200" cy="40004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75856" y="2470609"/>
            <a:ext cx="2592288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Выводы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580063" y="2276475"/>
            <a:ext cx="23495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219700" y="3933825"/>
            <a:ext cx="955675" cy="44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987675" y="2205038"/>
            <a:ext cx="576263" cy="576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132138" y="3884613"/>
            <a:ext cx="523875" cy="44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80112" y="476672"/>
            <a:ext cx="2880320" cy="18002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систематическом использовании сюжетно-ролевых игр происходит правильное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формирование трудовых навыков 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4437112"/>
            <a:ext cx="2304256" cy="17144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Повышается уровень знаний о мире профессий.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4664"/>
            <a:ext cx="3024336" cy="180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Дошкольники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умеют проявлять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дружелюбие, предупредительность, внимание, вежливость, заботливость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573016"/>
            <a:ext cx="2520280" cy="28083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Формируется положительное отношение к труду.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1" descr="D:\хобби, сад, картинки, фото и др\зайки\ZmzYfLSVS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54825"/>
            <a:ext cx="1296144" cy="18304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tyana\Desktop\330026694634_bebffdfb1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4291"/>
            <a:ext cx="8496944" cy="25717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FrankRuehl" pitchFamily="34" charset="-79"/>
              </a:rPr>
              <a:t>СПАСИБО</a:t>
            </a:r>
            <a:b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FrankRuehl" pitchFamily="34" charset="-79"/>
              </a:rPr>
            </a:b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FrankRuehl" pitchFamily="34" charset="-79"/>
              </a:rPr>
              <a:t>ЗА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75138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Трудовое воспитание-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целенаправленный процесс формирования у детей положительного отношения к труду, желание умение трудиться.</a:t>
            </a:r>
          </a:p>
          <a:p>
            <a:pPr marL="174625" indent="-174625" eaLnBrk="1" hangingPunct="1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своего рода школа, в которой ребёнок активно и творчески осваивает правила и нормы поведения людей, их отношения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труду и развивает их трудовые навыки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4" name="Picture 1" descr="D:\РИТА\учёба\Новая папка\children.jpg"/>
          <p:cNvPicPr>
            <a:picLocks noChangeAspect="1" noChangeArrowheads="1"/>
          </p:cNvPicPr>
          <p:nvPr/>
        </p:nvPicPr>
        <p:blipFill>
          <a:blip r:embed="rId2" cstate="print"/>
          <a:srcRect l="8535" t="12802" r="10387"/>
          <a:stretch>
            <a:fillRect/>
          </a:stretch>
        </p:blipFill>
        <p:spPr bwMode="auto">
          <a:xfrm>
            <a:off x="251520" y="0"/>
            <a:ext cx="2076467" cy="170738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39552" y="1556792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5536" y="2636912"/>
            <a:ext cx="2232248" cy="14401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3068960"/>
            <a:ext cx="15841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Цель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627784" y="3212976"/>
            <a:ext cx="1430631" cy="2520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72706" y="1953915"/>
            <a:ext cx="4320481" cy="25202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Ф</a:t>
            </a:r>
            <a:r>
              <a:rPr lang="ru-RU" sz="2800" dirty="0" smtClean="0">
                <a:solidFill>
                  <a:schemeClr val="tx1"/>
                </a:solidFill>
              </a:rPr>
              <a:t>ормирование </a:t>
            </a:r>
            <a:r>
              <a:rPr lang="ru-RU" sz="2800" dirty="0" smtClean="0">
                <a:solidFill>
                  <a:schemeClr val="tx1"/>
                </a:solidFill>
              </a:rPr>
              <a:t>у детей положительного отношения к труду и его ценности.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Рисунок 18" descr="gx-re-udX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509120"/>
            <a:ext cx="2008832" cy="1882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2852936"/>
            <a:ext cx="2232248" cy="144016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3356992"/>
            <a:ext cx="151216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Задачи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627784" y="3429000"/>
            <a:ext cx="1430631" cy="2520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700808"/>
            <a:ext cx="4752528" cy="4752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Задачи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1.Развивать у ребенка интерес к </a:t>
            </a:r>
            <a:r>
              <a:rPr lang="ru-RU" sz="2800" dirty="0" smtClean="0">
                <a:solidFill>
                  <a:schemeClr val="tx1"/>
                </a:solidFill>
              </a:rPr>
              <a:t>профессиональной  и трудовой деятельности 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2. Способствовать развитию трудовых навыков.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3. Воспитывать  положительное отношение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уважение  к труду.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23528" y="260648"/>
            <a:ext cx="822960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gx-re-udX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581128"/>
            <a:ext cx="2008832" cy="1882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51720" y="260648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Трудовое воспитание детей через сюжетно-ролевую  игру ставит следующие задачи: 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427984" y="-4275856"/>
            <a:ext cx="184731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404664"/>
            <a:ext cx="4752528" cy="20162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Роль взрослого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652120" y="2564904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15816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263691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899592" y="4077072"/>
            <a:ext cx="2448272" cy="2088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Предварительная  работа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7904" y="4005064"/>
            <a:ext cx="2448272" cy="2088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Организация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Развивающей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16216" y="4005064"/>
            <a:ext cx="2448272" cy="2088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Совместная игра </a:t>
            </a:r>
            <a:r>
              <a:rPr lang="ru-RU" b="1" dirty="0" smtClean="0">
                <a:solidFill>
                  <a:srgbClr val="002060"/>
                </a:solidFill>
              </a:rPr>
              <a:t>воспитателя с </a:t>
            </a:r>
            <a:r>
              <a:rPr lang="ru-RU" b="1" dirty="0" smtClean="0">
                <a:solidFill>
                  <a:srgbClr val="002060"/>
                </a:solidFill>
              </a:rPr>
              <a:t>детьми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987824" y="764704"/>
            <a:ext cx="3168352" cy="1656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Направления сюжетно-ролевой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Игры.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88024" y="2420888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19872" y="2420888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004048" y="3789040"/>
            <a:ext cx="3563888" cy="25922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Приобщение детей к доступной им трудовой деятельности.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(Хозяюшка, </a:t>
            </a:r>
            <a:r>
              <a:rPr lang="ru-RU" b="1" dirty="0" err="1" smtClean="0">
                <a:solidFill>
                  <a:srgbClr val="002060"/>
                </a:solidFill>
              </a:rPr>
              <a:t>Дом,Семья,Дочки-матери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</a:rPr>
              <a:t>др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568" y="3861048"/>
            <a:ext cx="3528392" cy="25202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Ознакомление с трудом взрослых.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Ранняя профессиональная ориентация детей.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Магазин,Больница,Полиция</a:t>
            </a:r>
            <a:r>
              <a:rPr lang="ru-RU" b="1" dirty="0" smtClean="0">
                <a:solidFill>
                  <a:srgbClr val="002060"/>
                </a:solidFill>
              </a:rPr>
              <a:t>, Маленький строитель и </a:t>
            </a:r>
            <a:r>
              <a:rPr lang="ru-RU" b="1" dirty="0" err="1" smtClean="0">
                <a:solidFill>
                  <a:srgbClr val="002060"/>
                </a:solidFill>
              </a:rPr>
              <a:t>др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188640"/>
            <a:ext cx="8643998" cy="666936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Сюжетно-ролевая игра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«Парикмахерская»</a:t>
            </a:r>
          </a:p>
          <a:p>
            <a:pPr algn="l"/>
            <a:endParaRPr lang="ru-RU" sz="1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Расширяет знания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детей о профессии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парикмахера,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стилиста, воспитывает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доброжелательное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отношение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друг к другу</a:t>
            </a:r>
          </a:p>
          <a:p>
            <a:pPr algn="l"/>
            <a:endParaRPr lang="ru-RU" sz="2800" dirty="0"/>
          </a:p>
        </p:txBody>
      </p:sp>
      <p:pic>
        <p:nvPicPr>
          <p:cNvPr id="15362" name="Picture 2" descr="https://sun9-45.userapi.com/impg/C50_oHVhS8yyGHeeqcQQROFQneDXDCrS4doqGA/lyC9lHv-ejo.jpg?size=486x1080&amp;quality=95&amp;sign=26cf6610fb0f8e843f493a3efa58a07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2520279" cy="56006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10001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«Если мастер берётся за дело, значит дело спорится»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6874" cy="56436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sz="1800" b="1" dirty="0" smtClean="0">
                <a:solidFill>
                  <a:srgbClr val="FF0000"/>
                </a:solidFill>
              </a:rPr>
              <a:t>Сюжетно-ролевая игра</a:t>
            </a:r>
          </a:p>
          <a:p>
            <a:pPr algn="l"/>
            <a:r>
              <a:rPr lang="ru-RU" sz="1800" dirty="0" smtClean="0"/>
              <a:t>            </a:t>
            </a:r>
            <a:r>
              <a:rPr lang="ru-RU" sz="1800" b="1" dirty="0" smtClean="0">
                <a:solidFill>
                  <a:srgbClr val="000099"/>
                </a:solidFill>
              </a:rPr>
              <a:t>«Автосервис»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Знакомит детей с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профессией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автослесаря,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воспитывает </a:t>
            </a:r>
            <a:r>
              <a:rPr lang="ru-RU" sz="1800" b="1" dirty="0" smtClean="0">
                <a:solidFill>
                  <a:schemeClr val="tx1"/>
                </a:solidFill>
              </a:rPr>
              <a:t>уважение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к мужскому   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труду</a:t>
            </a:r>
            <a:r>
              <a:rPr lang="ru-RU" sz="1800" b="1" dirty="0" smtClean="0">
                <a:solidFill>
                  <a:schemeClr val="tx1"/>
                </a:solidFill>
              </a:rPr>
              <a:t>, желание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доводить начатое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до конца.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Сюжетно-ролевая </a:t>
            </a:r>
            <a:r>
              <a:rPr lang="ru-RU" sz="2000" b="1" dirty="0" smtClean="0">
                <a:solidFill>
                  <a:srgbClr val="FF0000"/>
                </a:solidFill>
              </a:rPr>
              <a:t>игра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sz="2000" b="1" dirty="0" smtClean="0">
                <a:solidFill>
                  <a:srgbClr val="000099"/>
                </a:solidFill>
              </a:rPr>
              <a:t>«Пост ДПС</a:t>
            </a:r>
            <a:r>
              <a:rPr lang="ru-RU" sz="2000" b="1" dirty="0" smtClean="0">
                <a:solidFill>
                  <a:srgbClr val="000099"/>
                </a:solidFill>
              </a:rPr>
              <a:t>» «Полиция»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Закрепляет знания детей  о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правилах дорожного движения,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профессии полицейского.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</a:t>
            </a: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sun9-74.userapi.com/impg/b11nXswG8tZOSW9M9G165ofDRB7Y-ln0r2mPpg/g7rgA19HxOI.jpg?size=1280x576&amp;quality=95&amp;sign=a6176e413374746e58c1c091134813a6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3647147" cy="30769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Рисунок 8" descr="https://sun9-53.userapi.com/impg/jVQGym9IH6qrLFGsMnHK0Q6nQrJmqLSEwskwyw/o5m1-5S7Ui4.jpg?size=486x1080&amp;quality=95&amp;sign=e9ede35a92bc6eed44bd71b24852a90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1924050" cy="42756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720" y="1"/>
            <a:ext cx="8572560" cy="107154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0099"/>
                </a:solidFill>
              </a:rPr>
              <a:t>«Славный доктор есть у нас, всех 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         полечит – просто класс!»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980728"/>
            <a:ext cx="4285710" cy="56629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Сюжетно-ролевая игра  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         </a:t>
            </a:r>
            <a:r>
              <a:rPr lang="ru-RU" sz="2800" b="1" dirty="0" smtClean="0">
                <a:solidFill>
                  <a:srgbClr val="000099"/>
                </a:solidFill>
              </a:rPr>
              <a:t>«</a:t>
            </a:r>
            <a:r>
              <a:rPr lang="ru-RU" sz="2800" b="1" dirty="0" smtClean="0">
                <a:solidFill>
                  <a:srgbClr val="000099"/>
                </a:solidFill>
              </a:rPr>
              <a:t>Больница»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Уточняет </a:t>
            </a:r>
            <a:r>
              <a:rPr lang="ru-RU" sz="2000" b="1" dirty="0" smtClean="0">
                <a:solidFill>
                  <a:schemeClr val="tx1"/>
                </a:solidFill>
              </a:rPr>
              <a:t>представления детей о труде врача, его обязанностях, оборудовании необходимым для работы, воспитывает уважение к людям  данной профессии.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sun9-77.userapi.com/impg/KKSHYXvzcpLZDEhAQCeC428ke6Dkmvk0JAEzqw/ICnYE5C9i-I.jpg?size=1280x576&amp;quality=95&amp;sign=fd08f879a1fadcbfb6b32d815e59f92a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184592" cy="28443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268" name="Picture 4" descr="https://sun9-60.userapi.com/impg/gsBYg8N_9c2TmBGogEj29NH5qycIESHEjmbE5Q/OuikHZr4CRA.jpg?size=810x1080&amp;quality=95&amp;sign=7637f84ab962f5f0c98ddbae956e4f7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029912" cy="5373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Тема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Classic Photo Album II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S_RU_RU_6_8March_StylishFlowersOnWhite_2007v_Russ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Презентация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S0300059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Theme Spring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1713</TotalTime>
  <Words>396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Тема1</vt:lpstr>
      <vt:lpstr>Белый текст и шрифт Courier для слайдов с кодом</vt:lpstr>
      <vt:lpstr>TS030005980</vt:lpstr>
      <vt:lpstr>Тема11</vt:lpstr>
      <vt:lpstr>1_Белый текст и шрифт Courier для слайдов с кодом</vt:lpstr>
      <vt:lpstr>2_Белый текст и шрифт Courier для слайдов с кодом</vt:lpstr>
      <vt:lpstr>Theme Spring</vt:lpstr>
      <vt:lpstr>1_Textured template_Green Segoe_TP10286782</vt:lpstr>
      <vt:lpstr>3_Белый текст и шрифт Courier для слайдов с кодом</vt:lpstr>
      <vt:lpstr>Classic Photo Album II</vt:lpstr>
      <vt:lpstr>MS_RU_RU_6_8March_StylishFlowersOnWhite_2007v_Russia</vt:lpstr>
      <vt:lpstr>Презентация17</vt:lpstr>
      <vt:lpstr>«Роль сюжетно-ролевых игр в трудовом воспитании детей старшего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«Если мастер берётся за дело, значит дело спорится»</vt:lpstr>
      <vt:lpstr>«Славный доктор есть у нас, всех           полечит – просто класс!»</vt:lpstr>
      <vt:lpstr>«Дело мастера боится!»</vt:lpstr>
      <vt:lpstr>Слайд 11</vt:lpstr>
      <vt:lpstr>«Дружно весело живем, все невзгоды – нипочем!»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Детский сад общеразвивающего вида №2 &lt;&lt;Чебурашка&gt;&gt;</dc:title>
  <dc:creator>Владелец</dc:creator>
  <cp:lastModifiedBy>Пользователь</cp:lastModifiedBy>
  <cp:revision>191</cp:revision>
  <dcterms:created xsi:type="dcterms:W3CDTF">2015-05-27T11:48:51Z</dcterms:created>
  <dcterms:modified xsi:type="dcterms:W3CDTF">2023-10-18T18:23:49Z</dcterms:modified>
</cp:coreProperties>
</file>