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64" r:id="rId2"/>
    <p:sldId id="321" r:id="rId3"/>
    <p:sldId id="257" r:id="rId4"/>
    <p:sldId id="320" r:id="rId5"/>
    <p:sldId id="319" r:id="rId6"/>
    <p:sldId id="322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162CFC"/>
    <a:srgbClr val="2C0795"/>
    <a:srgbClr val="990099"/>
    <a:srgbClr val="660033"/>
    <a:srgbClr val="000099"/>
    <a:srgbClr val="484ECA"/>
    <a:srgbClr val="20056B"/>
    <a:srgbClr val="CC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83860-8F17-457F-BB8E-E83C6BB4A852}" type="datetimeFigureOut">
              <a:rPr lang="ru-RU"/>
              <a:pPr>
                <a:defRPr/>
              </a:pPr>
              <a:t>28.02.2099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D8C83-52D7-4E02-976A-C433E6066D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35296-F9EF-4CE4-9870-7315AE0F0A3E}" type="datetimeFigureOut">
              <a:rPr lang="ru-RU"/>
              <a:pPr>
                <a:defRPr/>
              </a:pPr>
              <a:t>28.02.2099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3F68B-D05D-4BDD-AF67-423285E750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6BCD1-9160-4887-86AC-F2E97F0048F6}" type="datetimeFigureOut">
              <a:rPr lang="ru-RU"/>
              <a:pPr>
                <a:defRPr/>
              </a:pPr>
              <a:t>28.02.2099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86E86-DF2F-4032-A419-2F43B528C9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22B74-80EC-4540-BC27-B46CD4FD19AA}" type="datetimeFigureOut">
              <a:rPr lang="ru-RU"/>
              <a:pPr>
                <a:defRPr/>
              </a:pPr>
              <a:t>28.02.2099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4A2A3-1FC1-45FA-B30F-E68DAC1166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751F8-53EE-400F-84B3-CF482B0BC3E5}" type="datetimeFigureOut">
              <a:rPr lang="ru-RU"/>
              <a:pPr>
                <a:defRPr/>
              </a:pPr>
              <a:t>28.02.2099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C51C5-05E0-40D9-9C47-BF6B22AA60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51A68-7653-4DB3-892B-D0CCB94C1404}" type="datetimeFigureOut">
              <a:rPr lang="ru-RU"/>
              <a:pPr>
                <a:defRPr/>
              </a:pPr>
              <a:t>28.02.2099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61FF9-31DE-4F05-944D-94E3518247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A7D85-BFF4-4E9A-A6CB-C8A41CED91B5}" type="datetimeFigureOut">
              <a:rPr lang="ru-RU"/>
              <a:pPr>
                <a:defRPr/>
              </a:pPr>
              <a:t>28.02.2099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88DE1-DAFB-455B-A8EE-338B0F20E5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EC4DF-32AF-46D9-A18C-43B2923F5DA6}" type="datetimeFigureOut">
              <a:rPr lang="ru-RU"/>
              <a:pPr>
                <a:defRPr/>
              </a:pPr>
              <a:t>28.02.2099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F9688-A55F-4D1F-BDEB-EEE1824C35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5DE2F-2A7D-42E2-A709-5ADC57D721E1}" type="datetimeFigureOut">
              <a:rPr lang="ru-RU"/>
              <a:pPr>
                <a:defRPr/>
              </a:pPr>
              <a:t>28.02.2099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E7D13-2320-40ED-931B-5DBC49AD6C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0D8E0-D12A-47D1-BA13-7F3F5162F1CD}" type="datetimeFigureOut">
              <a:rPr lang="ru-RU"/>
              <a:pPr>
                <a:defRPr/>
              </a:pPr>
              <a:t>28.02.2099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F8BE6-7A7F-44E1-86FD-78B22B8F7C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B3470-49A6-4E96-B06A-6B969EC54AAB}" type="datetimeFigureOut">
              <a:rPr lang="ru-RU"/>
              <a:pPr>
                <a:defRPr/>
              </a:pPr>
              <a:t>28.02.2099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39352-5EF3-45F8-9FF0-73A2B141AD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CC4849-EE1A-4020-BC31-6F4BCA59D901}" type="datetimeFigureOut">
              <a:rPr lang="ru-RU"/>
              <a:pPr>
                <a:defRPr/>
              </a:pPr>
              <a:t>28.02.2099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81EDC5-0598-441D-97F7-D0855EA26D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/>
          </p:cNvSpPr>
          <p:nvPr>
            <p:ph type="title" idx="4294967295"/>
          </p:nvPr>
        </p:nvSpPr>
        <p:spPr>
          <a:xfrm>
            <a:off x="1258888" y="836613"/>
            <a:ext cx="7427912" cy="581025"/>
          </a:xfrm>
        </p:spPr>
        <p:txBody>
          <a:bodyPr/>
          <a:lstStyle/>
          <a:p>
            <a:r>
              <a:rPr lang="ru-RU" sz="1800" dirty="0" smtClean="0">
                <a:solidFill>
                  <a:srgbClr val="CC3399"/>
                </a:solidFill>
                <a:latin typeface="Franklin Gothic Demi" pitchFamily="34" charset="0"/>
              </a:rPr>
              <a:t/>
            </a:r>
            <a:br>
              <a:rPr lang="ru-RU" sz="1800" dirty="0" smtClean="0">
                <a:solidFill>
                  <a:srgbClr val="CC3399"/>
                </a:solidFill>
                <a:latin typeface="Franklin Gothic Demi" pitchFamily="34" charset="0"/>
              </a:rPr>
            </a:br>
            <a:r>
              <a:rPr lang="ru-RU" sz="1800" dirty="0" smtClean="0">
                <a:solidFill>
                  <a:srgbClr val="CC3399"/>
                </a:solidFill>
                <a:latin typeface="Franklin Gothic Demi" pitchFamily="34" charset="0"/>
              </a:rPr>
              <a:t/>
            </a:r>
            <a:br>
              <a:rPr lang="ru-RU" sz="1800" dirty="0" smtClean="0">
                <a:solidFill>
                  <a:srgbClr val="CC3399"/>
                </a:solidFill>
                <a:latin typeface="Franklin Gothic Demi" pitchFamily="34" charset="0"/>
              </a:rPr>
            </a:br>
            <a:r>
              <a:rPr lang="ru-RU" sz="1800" dirty="0" smtClean="0">
                <a:solidFill>
                  <a:srgbClr val="CC3399"/>
                </a:solidFill>
                <a:latin typeface="Franklin Gothic Demi" pitchFamily="34" charset="0"/>
              </a:rPr>
              <a:t/>
            </a:r>
            <a:br>
              <a:rPr lang="ru-RU" sz="1800" dirty="0" smtClean="0">
                <a:solidFill>
                  <a:srgbClr val="CC3399"/>
                </a:solidFill>
                <a:latin typeface="Franklin Gothic Demi" pitchFamily="34" charset="0"/>
              </a:rPr>
            </a:br>
            <a:r>
              <a:rPr lang="ru-RU" sz="1800" dirty="0" smtClean="0">
                <a:solidFill>
                  <a:srgbClr val="CC3399"/>
                </a:solidFill>
                <a:latin typeface="Franklin Gothic Demi" pitchFamily="34" charset="0"/>
              </a:rPr>
              <a:t/>
            </a:r>
            <a:br>
              <a:rPr lang="ru-RU" sz="1800" dirty="0" smtClean="0">
                <a:solidFill>
                  <a:srgbClr val="CC3399"/>
                </a:solidFill>
                <a:latin typeface="Franklin Gothic Demi" pitchFamily="34" charset="0"/>
              </a:rPr>
            </a:br>
            <a:r>
              <a:rPr lang="ru-RU" sz="1800" dirty="0" smtClean="0">
                <a:solidFill>
                  <a:srgbClr val="CC3399"/>
                </a:solidFill>
                <a:latin typeface="Franklin Gothic Demi" pitchFamily="34" charset="0"/>
              </a:rPr>
              <a:t/>
            </a:r>
            <a:br>
              <a:rPr lang="ru-RU" sz="1800" dirty="0" smtClean="0">
                <a:solidFill>
                  <a:srgbClr val="CC3399"/>
                </a:solidFill>
                <a:latin typeface="Franklin Gothic Demi" pitchFamily="34" charset="0"/>
              </a:rPr>
            </a:br>
            <a:r>
              <a:rPr lang="ru-RU" sz="4000" dirty="0" smtClean="0">
                <a:solidFill>
                  <a:srgbClr val="000099"/>
                </a:solidFill>
                <a:latin typeface="Franklin Gothic Demi" pitchFamily="34" charset="0"/>
              </a:rPr>
              <a:t>МОАУ </a:t>
            </a:r>
            <a:r>
              <a:rPr lang="ru-RU" sz="4000" dirty="0" smtClean="0">
                <a:solidFill>
                  <a:srgbClr val="000099"/>
                </a:solidFill>
                <a:latin typeface="Franklin Gothic Demi" pitchFamily="34" charset="0"/>
              </a:rPr>
              <a:t>«СОШ №24</a:t>
            </a:r>
            <a:r>
              <a:rPr lang="ru-RU" sz="4000" dirty="0" smtClean="0">
                <a:solidFill>
                  <a:srgbClr val="000099"/>
                </a:solidFill>
                <a:latin typeface="Franklin Gothic Demi" pitchFamily="34" charset="0"/>
              </a:rPr>
              <a:t>»</a:t>
            </a:r>
            <a:br>
              <a:rPr lang="ru-RU" sz="4000" dirty="0" smtClean="0">
                <a:solidFill>
                  <a:srgbClr val="000099"/>
                </a:solidFill>
                <a:latin typeface="Franklin Gothic Demi" pitchFamily="34" charset="0"/>
              </a:rPr>
            </a:br>
            <a:r>
              <a:rPr lang="ru-RU" sz="4000" b="1" i="1" spc="-1" dirty="0" smtClean="0">
                <a:solidFill>
                  <a:srgbClr val="FF0000"/>
                </a:solidFill>
                <a:latin typeface="Segoe UI Black"/>
                <a:ea typeface="Segoe UI Black"/>
              </a:rPr>
              <a:t>Визитная карточка воспитателя</a:t>
            </a:r>
            <a:r>
              <a:rPr lang="ru-RU" sz="4000" spc="-1" dirty="0" smtClean="0">
                <a:latin typeface="Arial"/>
              </a:rPr>
              <a:t/>
            </a:r>
            <a:br>
              <a:rPr lang="ru-RU" sz="4000" spc="-1" dirty="0" smtClean="0">
                <a:latin typeface="Arial"/>
              </a:rPr>
            </a:br>
            <a:r>
              <a:rPr lang="ru-RU" sz="4000" dirty="0" smtClean="0">
                <a:solidFill>
                  <a:srgbClr val="CC3399"/>
                </a:solidFill>
                <a:latin typeface="Batang" pitchFamily="18" charset="-127"/>
              </a:rPr>
              <a:t/>
            </a:r>
            <a:br>
              <a:rPr lang="ru-RU" sz="4000" dirty="0" smtClean="0">
                <a:solidFill>
                  <a:srgbClr val="CC3399"/>
                </a:solidFill>
                <a:latin typeface="Batang" pitchFamily="18" charset="-127"/>
              </a:rPr>
            </a:br>
            <a:endParaRPr lang="ru-RU" sz="4000" dirty="0" smtClean="0">
              <a:solidFill>
                <a:srgbClr val="CC3399"/>
              </a:solidFill>
              <a:latin typeface="Batang" pitchFamily="18" charset="-127"/>
            </a:endParaRPr>
          </a:p>
        </p:txBody>
      </p:sp>
      <p:sp>
        <p:nvSpPr>
          <p:cNvPr id="13314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ru-RU" sz="3600" dirty="0" smtClean="0">
              <a:solidFill>
                <a:srgbClr val="006600"/>
              </a:solidFill>
              <a:latin typeface="Bookman Old Style" pitchFamily="18" charset="0"/>
            </a:endParaRPr>
          </a:p>
          <a:p>
            <a:pPr algn="ctr">
              <a:buFont typeface="Arial" charset="0"/>
              <a:buNone/>
            </a:pPr>
            <a:endParaRPr lang="ru-RU" sz="3600" dirty="0" smtClean="0">
              <a:solidFill>
                <a:srgbClr val="006600"/>
              </a:solidFill>
              <a:latin typeface="Bookman Old Style" pitchFamily="18" charset="0"/>
            </a:endParaRPr>
          </a:p>
          <a:p>
            <a:pPr algn="ctr">
              <a:buFont typeface="Arial" charset="0"/>
              <a:buNone/>
            </a:pPr>
            <a:r>
              <a:rPr lang="ru-RU" sz="2400" dirty="0" smtClean="0">
                <a:latin typeface="Bookman Old Style" pitchFamily="18" charset="0"/>
              </a:rPr>
              <a:t>  </a:t>
            </a:r>
          </a:p>
          <a:p>
            <a:pPr algn="ctr">
              <a:buFont typeface="Arial" charset="0"/>
              <a:buNone/>
            </a:pPr>
            <a:endParaRPr lang="ru-RU" sz="2400" dirty="0" smtClean="0">
              <a:latin typeface="Bookman Old Style" pitchFamily="18" charset="0"/>
            </a:endParaRPr>
          </a:p>
          <a:p>
            <a:pPr algn="ctr">
              <a:buFont typeface="Arial" charset="0"/>
              <a:buNone/>
            </a:pPr>
            <a:endParaRPr lang="ru-RU" sz="2400" dirty="0" smtClean="0">
              <a:latin typeface="Bookman Old Style" pitchFamily="18" charset="0"/>
            </a:endParaRPr>
          </a:p>
          <a:p>
            <a:pPr algn="ctr">
              <a:buFont typeface="Arial" charset="0"/>
              <a:buNone/>
            </a:pPr>
            <a:endParaRPr lang="ru-RU" sz="2400" dirty="0" smtClean="0">
              <a:latin typeface="Bookman Old Style" pitchFamily="18" charset="0"/>
            </a:endParaRPr>
          </a:p>
          <a:p>
            <a:pPr algn="ctr">
              <a:buFont typeface="Arial" charset="0"/>
              <a:buNone/>
            </a:pPr>
            <a:endParaRPr lang="ru-RU" sz="2400" dirty="0" smtClean="0">
              <a:latin typeface="Bookman Old Style" pitchFamily="18" charset="0"/>
            </a:endParaRPr>
          </a:p>
        </p:txBody>
      </p:sp>
      <p:pic>
        <p:nvPicPr>
          <p:cNvPr id="1026" name="Picture 2" descr="C:\Users\Пользователь\Desktop\все на свете ФОТОГРАФИИ ПОПОВА ТАНЯ\Camera\IMG_20200306_1149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204864"/>
            <a:ext cx="3096344" cy="4128459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1289952"/>
            <a:ext cx="6552728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000" b="1" i="1" spc="-1" dirty="0" smtClean="0">
                <a:solidFill>
                  <a:srgbClr val="002060"/>
                </a:solidFill>
                <a:latin typeface="Segoe UI"/>
                <a:ea typeface="DejaVu Sans"/>
              </a:rPr>
              <a:t>Попова Татьяна Владимировна.</a:t>
            </a:r>
            <a:endParaRPr lang="ru-RU" sz="2000" spc="-1" dirty="0" smtClean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b="1" u="sng" spc="-1" dirty="0" smtClean="0">
                <a:solidFill>
                  <a:srgbClr val="C00000"/>
                </a:solidFill>
                <a:latin typeface="Segoe UI"/>
                <a:ea typeface="DejaVu Sans"/>
              </a:rPr>
              <a:t>Год рождения</a:t>
            </a:r>
            <a:r>
              <a:rPr lang="ru-RU" b="1" spc="-1" dirty="0" smtClean="0">
                <a:solidFill>
                  <a:srgbClr val="C00000"/>
                </a:solidFill>
                <a:latin typeface="Segoe UI"/>
                <a:ea typeface="DejaVu Sans"/>
              </a:rPr>
              <a:t>: 22.11.1985</a:t>
            </a:r>
            <a:r>
              <a:rPr lang="ru-RU" b="1" i="1" spc="-1" dirty="0" smtClean="0">
                <a:solidFill>
                  <a:srgbClr val="002060"/>
                </a:solidFill>
                <a:latin typeface="Segoe UI"/>
                <a:ea typeface="DejaVu Sans"/>
              </a:rPr>
              <a:t> г</a:t>
            </a:r>
            <a:endParaRPr lang="ru-RU" spc="-1" dirty="0" smtClean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b="1" u="sng" spc="-1" dirty="0" smtClean="0">
                <a:solidFill>
                  <a:srgbClr val="C00000"/>
                </a:solidFill>
                <a:latin typeface="Segoe UI"/>
                <a:ea typeface="DejaVu Sans"/>
              </a:rPr>
              <a:t>Образование: </a:t>
            </a:r>
            <a:r>
              <a:rPr lang="ru-RU" b="1" spc="-1" dirty="0" smtClean="0">
                <a:solidFill>
                  <a:srgbClr val="002060"/>
                </a:solidFill>
                <a:latin typeface="Segoe UI"/>
                <a:ea typeface="DejaVu Sans"/>
              </a:rPr>
              <a:t>Оренбургский государственный университет   </a:t>
            </a:r>
            <a:endParaRPr lang="ru-RU" spc="-1" dirty="0" smtClean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b="1" u="sng" spc="-1" dirty="0" smtClean="0">
                <a:solidFill>
                  <a:srgbClr val="C00000"/>
                </a:solidFill>
                <a:latin typeface="Segoe UI"/>
                <a:ea typeface="Microsoft YaHei"/>
              </a:rPr>
              <a:t>Специальность: </a:t>
            </a:r>
            <a:r>
              <a:rPr lang="ru-RU" b="1" spc="-1" dirty="0" smtClean="0">
                <a:solidFill>
                  <a:srgbClr val="002060"/>
                </a:solidFill>
                <a:latin typeface="Segoe UI"/>
                <a:ea typeface="DejaVu Sans"/>
              </a:rPr>
              <a:t>«Дошкольная педагогика и психология»,</a:t>
            </a:r>
            <a:endParaRPr lang="ru-RU" spc="-1" dirty="0" smtClean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b="1" u="sng" spc="-1" dirty="0" smtClean="0">
                <a:solidFill>
                  <a:srgbClr val="C00000"/>
                </a:solidFill>
                <a:latin typeface="Segoe UI"/>
                <a:ea typeface="Microsoft YaHei"/>
              </a:rPr>
              <a:t>Квалификация: </a:t>
            </a:r>
            <a:r>
              <a:rPr lang="ru-RU" b="1" spc="-1" dirty="0" smtClean="0">
                <a:solidFill>
                  <a:srgbClr val="002060"/>
                </a:solidFill>
                <a:latin typeface="Segoe UI"/>
                <a:ea typeface="DejaVu Sans"/>
              </a:rPr>
              <a:t>«Преподаватель дошкольной педагогики и психологии»</a:t>
            </a:r>
            <a:endParaRPr lang="ru-RU" spc="-1" dirty="0" smtClean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b="1" u="sng" spc="-1" dirty="0" smtClean="0">
                <a:solidFill>
                  <a:srgbClr val="C00000"/>
                </a:solidFill>
                <a:latin typeface="Segoe UI"/>
                <a:ea typeface="DejaVu Sans"/>
              </a:rPr>
              <a:t>Стаж педагогической работы:  </a:t>
            </a:r>
            <a:r>
              <a:rPr lang="ru-RU" b="1" u="sng" spc="-1" dirty="0" smtClean="0">
                <a:solidFill>
                  <a:srgbClr val="002060"/>
                </a:solidFill>
                <a:latin typeface="Segoe UI"/>
                <a:ea typeface="DejaVu Sans"/>
              </a:rPr>
              <a:t>9 лет</a:t>
            </a:r>
            <a:endParaRPr lang="ru-RU" spc="-1" dirty="0" smtClean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b="1" u="sng" spc="-1" dirty="0" smtClean="0">
                <a:solidFill>
                  <a:srgbClr val="C00000"/>
                </a:solidFill>
                <a:latin typeface="Segoe UI"/>
                <a:ea typeface="DejaVu Sans"/>
              </a:rPr>
              <a:t>Должность: </a:t>
            </a:r>
            <a:r>
              <a:rPr lang="ru-RU" b="1" spc="-1" dirty="0" smtClean="0">
                <a:solidFill>
                  <a:srgbClr val="002060"/>
                </a:solidFill>
                <a:latin typeface="Segoe UI"/>
                <a:ea typeface="DejaVu Sans"/>
              </a:rPr>
              <a:t> Воспитатель.   МОАУ «СОШ 24» Г.Орска</a:t>
            </a:r>
            <a:endParaRPr lang="ru-RU" spc="-1" dirty="0" smtClean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b="1" u="sng" spc="-1" dirty="0" smtClean="0">
                <a:solidFill>
                  <a:srgbClr val="C00000"/>
                </a:solidFill>
                <a:latin typeface="Segoe UI"/>
                <a:ea typeface="DejaVu Sans"/>
              </a:rPr>
              <a:t>Контактная информация</a:t>
            </a:r>
            <a:r>
              <a:rPr lang="ru-RU" b="1" spc="-1" dirty="0" smtClean="0">
                <a:solidFill>
                  <a:srgbClr val="C00000"/>
                </a:solidFill>
                <a:latin typeface="Segoe UI"/>
                <a:ea typeface="DejaVu Sans"/>
              </a:rPr>
              <a:t>: </a:t>
            </a:r>
            <a:r>
              <a:rPr lang="ru-RU" b="1" spc="-1" dirty="0" smtClean="0">
                <a:solidFill>
                  <a:srgbClr val="002060"/>
                </a:solidFill>
                <a:latin typeface="Segoe UI"/>
                <a:ea typeface="DejaVu Sans"/>
              </a:rPr>
              <a:t>: </a:t>
            </a:r>
            <a:r>
              <a:rPr lang="en-US" b="1" spc="-1" dirty="0" smtClean="0">
                <a:solidFill>
                  <a:srgbClr val="002060"/>
                </a:solidFill>
                <a:latin typeface="Segoe UI"/>
                <a:ea typeface="DejaVu Sans"/>
              </a:rPr>
              <a:t>89619340644</a:t>
            </a:r>
            <a:endParaRPr lang="ru-RU" spc="-1" dirty="0" smtClean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b="1" spc="-1" dirty="0" smtClean="0">
                <a:solidFill>
                  <a:srgbClr val="002060"/>
                </a:solidFill>
                <a:latin typeface="Segoe UI"/>
                <a:ea typeface="DejaVu Sans"/>
              </a:rPr>
              <a:t>Tanya.tanyha.popova@mail.ru</a:t>
            </a:r>
            <a:endParaRPr lang="ru-RU" spc="-1" dirty="0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835150" y="260350"/>
            <a:ext cx="5688013" cy="792163"/>
          </a:xfrm>
        </p:spPr>
        <p:txBody>
          <a:bodyPr/>
          <a:lstStyle/>
          <a:p>
            <a:pPr eaLnBrk="1" hangingPunct="1"/>
            <a:r>
              <a:rPr lang="ru-RU" sz="1800" b="1" dirty="0" smtClean="0">
                <a:latin typeface="Franklin Gothic Demi" pitchFamily="34" charset="0"/>
              </a:rPr>
              <a:t/>
            </a:r>
            <a:br>
              <a:rPr lang="ru-RU" sz="1800" b="1" dirty="0" smtClean="0">
                <a:latin typeface="Franklin Gothic Demi" pitchFamily="34" charset="0"/>
              </a:rPr>
            </a:br>
            <a:r>
              <a:rPr lang="ru-RU" sz="1800" b="1" dirty="0" smtClean="0">
                <a:latin typeface="Franklin Gothic Demi" pitchFamily="34" charset="0"/>
              </a:rPr>
              <a:t>                             </a:t>
            </a:r>
            <a:endParaRPr lang="ru-RU" sz="4000" b="1" dirty="0" smtClean="0">
              <a:solidFill>
                <a:srgbClr val="162CFC"/>
              </a:solidFill>
              <a:latin typeface="Bookman Old Style" pitchFamily="18" charset="0"/>
            </a:endParaRPr>
          </a:p>
        </p:txBody>
      </p:sp>
      <p:sp>
        <p:nvSpPr>
          <p:cNvPr id="14343" name="WordArt 15"/>
          <p:cNvSpPr>
            <a:spLocks noChangeArrowheads="1" noChangeShapeType="1" noTextEdit="1"/>
          </p:cNvSpPr>
          <p:nvPr/>
        </p:nvSpPr>
        <p:spPr bwMode="auto">
          <a:xfrm>
            <a:off x="2051050" y="692150"/>
            <a:ext cx="5545138" cy="711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endParaRPr lang="ru-RU" sz="3600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404664"/>
            <a:ext cx="53285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spc="-1" dirty="0" smtClean="0">
                <a:solidFill>
                  <a:srgbClr val="FF0000"/>
                </a:solidFill>
                <a:latin typeface="Segoe UI"/>
                <a:ea typeface="DejaVu Sans"/>
              </a:rPr>
              <a:t>Эссе: «Я и моя </a:t>
            </a:r>
            <a:r>
              <a:rPr lang="ru-RU" sz="3200" b="1" i="1" spc="-1" dirty="0" smtClean="0">
                <a:solidFill>
                  <a:srgbClr val="FF0000"/>
                </a:solidFill>
                <a:latin typeface="Segoe UI"/>
                <a:ea typeface="DejaVu Sans"/>
              </a:rPr>
              <a:t>профессия»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1340768"/>
            <a:ext cx="741682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b="1" i="1" spc="-1" dirty="0" smtClean="0">
                <a:solidFill>
                  <a:srgbClr val="002060"/>
                </a:solidFill>
                <a:latin typeface="Times New Roman"/>
                <a:ea typeface="DejaVu Sans"/>
              </a:rPr>
              <a:t>Детский сад – это дом внимания, добра, света, где учатся жить. Воспитывая детей, я стараюсь научить их дружить друг с другом, сделать коллективом, где не было бы лишних, не особенных. </a:t>
            </a:r>
            <a:endParaRPr lang="ru-RU" spc="-1" dirty="0" smtClean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b="1" i="1" spc="-1" dirty="0" smtClean="0">
                <a:solidFill>
                  <a:srgbClr val="002060"/>
                </a:solidFill>
                <a:latin typeface="Times New Roman"/>
                <a:ea typeface="DejaVu Sans"/>
              </a:rPr>
              <a:t>	Дети моей группы с удовольствием идут в детский сад, приветствуют друг друга радостными улыбками, объятиями, делятся «домашними» новостями, вместе играют, делают для себя все новые и новые открытия. Значит им здесь хорошо и уютно. И это меня радует.</a:t>
            </a:r>
            <a:endParaRPr lang="ru-RU" spc="-1" dirty="0" smtClean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b="1" i="1" spc="-1" dirty="0" smtClean="0">
                <a:solidFill>
                  <a:srgbClr val="002060"/>
                </a:solidFill>
                <a:latin typeface="Times New Roman"/>
                <a:ea typeface="DejaVu Sans"/>
              </a:rPr>
              <a:t>	Я считаю, что дети являются даром Божьим и ни с чем несравнимым сокровищем, которое дается не всем людям, поэтому я стараюсь относиться к ним с заботой и добротой.</a:t>
            </a:r>
            <a:endParaRPr lang="ru-RU" spc="-1" dirty="0" smtClean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b="1" i="1" spc="-1" dirty="0" smtClean="0">
                <a:solidFill>
                  <a:srgbClr val="002060"/>
                </a:solidFill>
                <a:latin typeface="Times New Roman"/>
                <a:ea typeface="DejaVu Sans"/>
              </a:rPr>
              <a:t>	На этом и стоит моя профессия.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spc="-1" dirty="0" smtClean="0">
                <a:solidFill>
                  <a:srgbClr val="002060"/>
                </a:solidFill>
                <a:latin typeface="Times New Roman"/>
                <a:ea typeface="DejaVu Sans"/>
              </a:rPr>
              <a:t>Я – счастливый человек! Думать о детях, заботиться о них, любить их – самое прекрасное чувство, которое дано испытать не каждому. И этим я счастлива!</a:t>
            </a:r>
            <a:endParaRPr lang="ru-RU" spc="-1" dirty="0">
              <a:latin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328425"/>
            <a:ext cx="6552728" cy="340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3080" indent="-341640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000" b="1" i="1" spc="-1" dirty="0" smtClean="0">
                <a:solidFill>
                  <a:srgbClr val="002060"/>
                </a:solidFill>
                <a:latin typeface="Monotype Corsiva"/>
                <a:ea typeface="DejaVu Sans"/>
              </a:rPr>
              <a:t>Главная цель моей работы -это Гармоничное развитие детей и их успешная социализация в обществе.</a:t>
            </a:r>
            <a:endParaRPr lang="ru-RU" sz="2000" b="1" spc="-1" dirty="0" smtClean="0">
              <a:latin typeface="Arial"/>
            </a:endParaRPr>
          </a:p>
          <a:p>
            <a:pPr marL="343080" indent="-341640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000" b="1" i="1" spc="-1" dirty="0" smtClean="0">
                <a:solidFill>
                  <a:srgbClr val="002060"/>
                </a:solidFill>
                <a:latin typeface="Monotype Corsiva"/>
                <a:ea typeface="DejaVu Sans"/>
              </a:rPr>
              <a:t>    Для достижения этой цели я не боюсь применять разнообразные инновационные формы и методы работы.</a:t>
            </a:r>
            <a:endParaRPr lang="ru-RU" sz="2000" b="1" spc="-1" dirty="0" smtClean="0">
              <a:latin typeface="Arial"/>
            </a:endParaRPr>
          </a:p>
          <a:p>
            <a:pPr marL="343080" indent="-34164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2"/>
              </a:buBlip>
              <a:tabLst>
                <a:tab pos="0" algn="l"/>
              </a:tabLst>
            </a:pPr>
            <a:r>
              <a:rPr lang="ru-RU" sz="2000" b="1" i="1" spc="-1" dirty="0" smtClean="0">
                <a:solidFill>
                  <a:srgbClr val="002060"/>
                </a:solidFill>
                <a:latin typeface="Monotype Corsiva"/>
                <a:ea typeface="DejaVu Sans"/>
              </a:rPr>
              <a:t>О воспитании детей добрыми и дружественными следует задумываться уже сейчас, пока они еще маленькие. Ведь всё, чему они научатся, обязательно отразится на их будущей жизни. </a:t>
            </a:r>
            <a:endParaRPr lang="ru-RU" sz="2000" b="1" spc="-1" dirty="0" smtClean="0">
              <a:latin typeface="Arial"/>
            </a:endParaRPr>
          </a:p>
          <a:p>
            <a:pPr marL="343080" indent="-34164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2"/>
              </a:buBlip>
              <a:tabLst>
                <a:tab pos="0" algn="l"/>
              </a:tabLst>
            </a:pPr>
            <a:r>
              <a:rPr lang="ru-RU" sz="2000" b="1" i="1" spc="-1" dirty="0" smtClean="0">
                <a:solidFill>
                  <a:srgbClr val="002060"/>
                </a:solidFill>
                <a:latin typeface="Monotype Corsiva"/>
                <a:ea typeface="DejaVu Sans"/>
              </a:rPr>
              <a:t>Воспитатель – это человек, который в душе всегда остаётся ребёнком, иначе дети не примут, не пустят его в свой </a:t>
            </a:r>
            <a:r>
              <a:rPr lang="ru-RU" sz="2000" b="1" i="1" spc="-1" dirty="0" smtClean="0">
                <a:solidFill>
                  <a:srgbClr val="773313"/>
                </a:solidFill>
                <a:latin typeface="Monotype Corsiva"/>
                <a:ea typeface="DejaVu Sans"/>
              </a:rPr>
              <a:t>мир.</a:t>
            </a:r>
            <a:endParaRPr lang="ru-RU" sz="2000" b="1" spc="-1" dirty="0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86907" y="476672"/>
            <a:ext cx="38241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b="1" spc="-1" dirty="0" smtClean="0">
                <a:solidFill>
                  <a:srgbClr val="C00000"/>
                </a:solidFill>
                <a:latin typeface="Segoe Script"/>
                <a:ea typeface="DejaVu Sans"/>
              </a:rPr>
              <a:t>МОИ ПРИНЦИПЫ РАБОТЫ:</a:t>
            </a:r>
            <a:endParaRPr lang="ru-RU" b="1" spc="-1" dirty="0">
              <a:latin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908720"/>
            <a:ext cx="6408712" cy="4785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3080" indent="-341640">
              <a:lnSpc>
                <a:spcPct val="100000"/>
              </a:lnSpc>
              <a:spcBef>
                <a:spcPts val="561"/>
              </a:spcBef>
              <a:buSzPct val="100014"/>
              <a:buBlip>
                <a:blip r:embed="rId2"/>
              </a:buBlip>
            </a:pPr>
            <a:r>
              <a:rPr lang="ru-RU" b="1" i="1" spc="-1" dirty="0" smtClean="0">
                <a:solidFill>
                  <a:srgbClr val="002060"/>
                </a:solidFill>
                <a:latin typeface="Times New Roman"/>
                <a:ea typeface="DejaVu Sans"/>
              </a:rPr>
              <a:t>Не быть назойливой: у каждого свой мир интересов и увлечений;</a:t>
            </a:r>
            <a:endParaRPr lang="ru-RU" b="1" i="1" spc="-1" dirty="0" smtClean="0">
              <a:latin typeface="Arial"/>
            </a:endParaRPr>
          </a:p>
          <a:p>
            <a:pPr marL="343080" indent="-341640">
              <a:lnSpc>
                <a:spcPct val="100000"/>
              </a:lnSpc>
              <a:spcBef>
                <a:spcPts val="561"/>
              </a:spcBef>
              <a:buSzPct val="100014"/>
              <a:buBlip>
                <a:blip r:embed="rId2"/>
              </a:buBlip>
            </a:pPr>
            <a:r>
              <a:rPr lang="ru-RU" b="1" i="1" spc="-1" dirty="0" smtClean="0">
                <a:solidFill>
                  <a:srgbClr val="002060"/>
                </a:solidFill>
                <a:latin typeface="Times New Roman"/>
                <a:ea typeface="DejaVu Sans"/>
              </a:rPr>
              <a:t>Детям больше самостоятельности и права выбора;</a:t>
            </a:r>
            <a:endParaRPr lang="ru-RU" b="1" i="1" spc="-1" dirty="0" smtClean="0">
              <a:latin typeface="Arial"/>
            </a:endParaRPr>
          </a:p>
          <a:p>
            <a:pPr marL="343080" indent="-341640">
              <a:lnSpc>
                <a:spcPct val="100000"/>
              </a:lnSpc>
              <a:spcBef>
                <a:spcPts val="561"/>
              </a:spcBef>
              <a:buSzPct val="100014"/>
              <a:buBlip>
                <a:blip r:embed="rId2"/>
              </a:buBlip>
            </a:pPr>
            <a:r>
              <a:rPr lang="ru-RU" b="1" i="1" spc="-1" dirty="0" smtClean="0">
                <a:solidFill>
                  <a:srgbClr val="002060"/>
                </a:solidFill>
                <a:latin typeface="Times New Roman"/>
                <a:ea typeface="DejaVu Sans"/>
              </a:rPr>
              <a:t>Не развлекательность, а занимательность и увлечение как основа эмоционального тона занятия;</a:t>
            </a:r>
            <a:endParaRPr lang="ru-RU" b="1" i="1" spc="-1" dirty="0" smtClean="0">
              <a:latin typeface="Arial"/>
            </a:endParaRPr>
          </a:p>
          <a:p>
            <a:pPr marL="343080" indent="-341640">
              <a:lnSpc>
                <a:spcPct val="100000"/>
              </a:lnSpc>
              <a:spcBef>
                <a:spcPts val="561"/>
              </a:spcBef>
              <a:buSzPct val="100014"/>
              <a:buBlip>
                <a:blip r:embed="rId2"/>
              </a:buBlip>
            </a:pPr>
            <a:r>
              <a:rPr lang="ru-RU" b="1" i="1" spc="-1" dirty="0" smtClean="0">
                <a:solidFill>
                  <a:srgbClr val="002060"/>
                </a:solidFill>
                <a:latin typeface="Times New Roman"/>
                <a:ea typeface="DejaVu Sans"/>
              </a:rPr>
              <a:t>«Скрытая» дифференциация воспитанников по учебным возможностям, интересам, особенностям и склонностям;</a:t>
            </a:r>
            <a:endParaRPr lang="ru-RU" b="1" i="1" spc="-1" dirty="0" smtClean="0">
              <a:latin typeface="Arial"/>
            </a:endParaRPr>
          </a:p>
          <a:p>
            <a:pPr marL="343080" indent="-341640">
              <a:lnSpc>
                <a:spcPct val="100000"/>
              </a:lnSpc>
              <a:spcBef>
                <a:spcPts val="561"/>
              </a:spcBef>
              <a:buSzPct val="100014"/>
              <a:buBlip>
                <a:blip r:embed="rId2"/>
              </a:buBlip>
            </a:pPr>
            <a:r>
              <a:rPr lang="ru-RU" b="1" i="1" spc="-1" dirty="0" smtClean="0">
                <a:solidFill>
                  <a:srgbClr val="002060"/>
                </a:solidFill>
                <a:latin typeface="Times New Roman"/>
                <a:ea typeface="DejaVu Sans"/>
              </a:rPr>
              <a:t>Уметь вставать на позицию ребенка, видеть в нем личность, индивидуальность;</a:t>
            </a:r>
            <a:endParaRPr lang="ru-RU" b="1" i="1" spc="-1" dirty="0" smtClean="0">
              <a:latin typeface="Arial"/>
            </a:endParaRPr>
          </a:p>
          <a:p>
            <a:pPr marL="343080" indent="-341640">
              <a:lnSpc>
                <a:spcPct val="100000"/>
              </a:lnSpc>
              <a:spcBef>
                <a:spcPts val="561"/>
              </a:spcBef>
              <a:buSzPct val="100014"/>
              <a:buBlip>
                <a:blip r:embed="rId2"/>
              </a:buBlip>
            </a:pPr>
            <a:r>
              <a:rPr lang="ru-RU" b="1" i="1" spc="-1" dirty="0" smtClean="0">
                <a:solidFill>
                  <a:srgbClr val="002060"/>
                </a:solidFill>
                <a:latin typeface="Times New Roman"/>
                <a:ea typeface="DejaVu Sans"/>
              </a:rPr>
              <a:t>Помогать ребенку, быть социально значимым и успешным;</a:t>
            </a:r>
            <a:endParaRPr lang="ru-RU" b="1" i="1" spc="-1" dirty="0" smtClean="0">
              <a:latin typeface="Arial"/>
            </a:endParaRPr>
          </a:p>
          <a:p>
            <a:pPr marL="343080" indent="-341640">
              <a:lnSpc>
                <a:spcPct val="100000"/>
              </a:lnSpc>
              <a:spcBef>
                <a:spcPts val="561"/>
              </a:spcBef>
              <a:buSzPct val="100014"/>
              <a:buBlip>
                <a:blip r:embed="rId2"/>
              </a:buBlip>
            </a:pPr>
            <a:r>
              <a:rPr lang="ru-RU" b="1" i="1" spc="-1" dirty="0" smtClean="0">
                <a:solidFill>
                  <a:srgbClr val="002060"/>
                </a:solidFill>
                <a:latin typeface="Times New Roman"/>
                <a:ea typeface="DejaVu Sans"/>
              </a:rPr>
              <a:t>Предоставляешь требования к воспитанникам, проверь, соответствуешь ли им сам;</a:t>
            </a:r>
            <a:endParaRPr lang="ru-RU" b="1" i="1" spc="-1" dirty="0" smtClean="0">
              <a:latin typeface="Arial"/>
            </a:endParaRPr>
          </a:p>
          <a:p>
            <a:pPr marL="343080" indent="-341640">
              <a:lnSpc>
                <a:spcPct val="100000"/>
              </a:lnSpc>
              <a:spcBef>
                <a:spcPts val="561"/>
              </a:spcBef>
              <a:buSzPct val="100014"/>
              <a:buBlip>
                <a:blip r:embed="rId2"/>
              </a:buBlip>
            </a:pPr>
            <a:r>
              <a:rPr lang="ru-RU" b="1" i="1" spc="-1" dirty="0" smtClean="0">
                <a:solidFill>
                  <a:srgbClr val="002060"/>
                </a:solidFill>
                <a:latin typeface="Times New Roman"/>
                <a:ea typeface="DejaVu Sans"/>
              </a:rPr>
              <a:t>Все новое – это интересно.</a:t>
            </a:r>
            <a:endParaRPr lang="ru-RU" b="1" i="1" spc="-1" dirty="0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051720" y="162880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6000" b="1" i="1" spc="-1" dirty="0" smtClean="0">
                <a:solidFill>
                  <a:srgbClr val="FF0000"/>
                </a:solidFill>
                <a:latin typeface="Segoe UI Black"/>
                <a:ea typeface="Segoe UI Black"/>
              </a:rPr>
              <a:t>Спасибо</a:t>
            </a:r>
            <a:endParaRPr lang="ru-RU" sz="6000" spc="-1" dirty="0" smtClean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6000" b="1" i="1" spc="-1" dirty="0" smtClean="0">
                <a:solidFill>
                  <a:srgbClr val="FF0000"/>
                </a:solidFill>
                <a:latin typeface="Segoe UI Black"/>
                <a:ea typeface="Segoe UI Black"/>
              </a:rPr>
              <a:t> за </a:t>
            </a:r>
            <a:endParaRPr lang="ru-RU" sz="6000" spc="-1" dirty="0" smtClean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6000" b="1" i="1" spc="-1" dirty="0" smtClean="0">
                <a:solidFill>
                  <a:srgbClr val="FF0000"/>
                </a:solidFill>
                <a:latin typeface="Segoe UI Black"/>
                <a:ea typeface="Segoe UI Black"/>
              </a:rPr>
              <a:t>внимание!</a:t>
            </a:r>
            <a:endParaRPr lang="ru-RU" sz="6000" spc="-1" dirty="0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866</TotalTime>
  <Words>283</Words>
  <Application>Microsoft Office PowerPoint</Application>
  <PresentationFormat>Экран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     МОАУ «СОШ №24» Визитная карточка воспитателя  </vt:lpstr>
      <vt:lpstr>Слайд 2</vt:lpstr>
      <vt:lpstr>                              </vt:lpstr>
      <vt:lpstr>Слайд 4</vt:lpstr>
      <vt:lpstr>Слайд 5</vt:lpstr>
      <vt:lpstr>Слайд 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Дед мороз</dc:creator>
  <cp:lastModifiedBy>Пользователь</cp:lastModifiedBy>
  <cp:revision>64</cp:revision>
  <dcterms:created xsi:type="dcterms:W3CDTF">2012-04-26T17:12:37Z</dcterms:created>
  <dcterms:modified xsi:type="dcterms:W3CDTF">2099-02-27T12:48:00Z</dcterms:modified>
</cp:coreProperties>
</file>