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sldIdLst>
    <p:sldId id="264" r:id="rId2"/>
    <p:sldId id="257" r:id="rId3"/>
    <p:sldId id="307" r:id="rId4"/>
    <p:sldId id="308" r:id="rId5"/>
    <p:sldId id="309" r:id="rId6"/>
    <p:sldId id="310" r:id="rId7"/>
    <p:sldId id="303" r:id="rId8"/>
    <p:sldId id="317" r:id="rId9"/>
    <p:sldId id="295" r:id="rId10"/>
    <p:sldId id="318" r:id="rId11"/>
    <p:sldId id="294" r:id="rId12"/>
    <p:sldId id="306" r:id="rId13"/>
    <p:sldId id="311" r:id="rId14"/>
    <p:sldId id="312" r:id="rId15"/>
    <p:sldId id="300" r:id="rId16"/>
    <p:sldId id="301" r:id="rId17"/>
    <p:sldId id="313" r:id="rId18"/>
    <p:sldId id="297" r:id="rId19"/>
    <p:sldId id="298" r:id="rId20"/>
    <p:sldId id="299" r:id="rId21"/>
    <p:sldId id="316" r:id="rId22"/>
    <p:sldId id="302" r:id="rId23"/>
    <p:sldId id="314" r:id="rId24"/>
    <p:sldId id="315" r:id="rId25"/>
    <p:sldId id="304" r:id="rId26"/>
    <p:sldId id="305" r:id="rId27"/>
    <p:sldId id="296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162CFC"/>
    <a:srgbClr val="2C0795"/>
    <a:srgbClr val="990099"/>
    <a:srgbClr val="660033"/>
    <a:srgbClr val="484ECA"/>
    <a:srgbClr val="20056B"/>
    <a:srgbClr val="CC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83860-8F17-457F-BB8E-E83C6BB4A852}" type="datetimeFigureOut">
              <a:rPr lang="ru-RU"/>
              <a:pPr>
                <a:defRPr/>
              </a:pPr>
              <a:t>27.01.2020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D8C83-52D7-4E02-976A-C433E6066D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A35296-F9EF-4CE4-9870-7315AE0F0A3E}" type="datetimeFigureOut">
              <a:rPr lang="ru-RU"/>
              <a:pPr>
                <a:defRPr/>
              </a:pPr>
              <a:t>27.01.2020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43F68B-D05D-4BDD-AF67-423285E750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6BCD1-9160-4887-86AC-F2E97F0048F6}" type="datetimeFigureOut">
              <a:rPr lang="ru-RU"/>
              <a:pPr>
                <a:defRPr/>
              </a:pPr>
              <a:t>27.01.2020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86E86-DF2F-4032-A419-2F43B528C9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122B74-80EC-4540-BC27-B46CD4FD19AA}" type="datetimeFigureOut">
              <a:rPr lang="ru-RU"/>
              <a:pPr>
                <a:defRPr/>
              </a:pPr>
              <a:t>27.01.2020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64A2A3-1FC1-45FA-B30F-E68DAC1166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0751F8-53EE-400F-84B3-CF482B0BC3E5}" type="datetimeFigureOut">
              <a:rPr lang="ru-RU"/>
              <a:pPr>
                <a:defRPr/>
              </a:pPr>
              <a:t>27.01.2020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EC51C5-05E0-40D9-9C47-BF6B22AA60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E51A68-7653-4DB3-892B-D0CCB94C1404}" type="datetimeFigureOut">
              <a:rPr lang="ru-RU"/>
              <a:pPr>
                <a:defRPr/>
              </a:pPr>
              <a:t>27.01.2020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861FF9-31DE-4F05-944D-94E3518247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BA7D85-BFF4-4E9A-A6CB-C8A41CED91B5}" type="datetimeFigureOut">
              <a:rPr lang="ru-RU"/>
              <a:pPr>
                <a:defRPr/>
              </a:pPr>
              <a:t>27.01.2020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88DE1-DAFB-455B-A8EE-338B0F20E5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AEC4DF-32AF-46D9-A18C-43B2923F5DA6}" type="datetimeFigureOut">
              <a:rPr lang="ru-RU"/>
              <a:pPr>
                <a:defRPr/>
              </a:pPr>
              <a:t>27.01.2020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F9688-A55F-4D1F-BDEB-EEE1824C35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5DE2F-2A7D-42E2-A709-5ADC57D721E1}" type="datetimeFigureOut">
              <a:rPr lang="ru-RU"/>
              <a:pPr>
                <a:defRPr/>
              </a:pPr>
              <a:t>27.01.2020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E7D13-2320-40ED-931B-5DBC49AD6C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0D8E0-D12A-47D1-BA13-7F3F5162F1CD}" type="datetimeFigureOut">
              <a:rPr lang="ru-RU"/>
              <a:pPr>
                <a:defRPr/>
              </a:pPr>
              <a:t>27.01.2020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F8BE6-7A7F-44E1-86FD-78B22B8F7C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9B3470-49A6-4E96-B06A-6B969EC54AAB}" type="datetimeFigureOut">
              <a:rPr lang="ru-RU"/>
              <a:pPr>
                <a:defRPr/>
              </a:pPr>
              <a:t>27.01.2020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639352-5EF3-45F8-9FF0-73A2B141AD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4CC4849-EE1A-4020-BC31-6F4BCA59D901}" type="datetimeFigureOut">
              <a:rPr lang="ru-RU"/>
              <a:pPr>
                <a:defRPr/>
              </a:pPr>
              <a:t>27.01.2020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781EDC5-0598-441D-97F7-D0855EA26D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/>
          </p:cNvSpPr>
          <p:nvPr>
            <p:ph type="title" idx="4294967295"/>
          </p:nvPr>
        </p:nvSpPr>
        <p:spPr>
          <a:xfrm>
            <a:off x="1258888" y="836613"/>
            <a:ext cx="7427912" cy="581025"/>
          </a:xfrm>
        </p:spPr>
        <p:txBody>
          <a:bodyPr/>
          <a:lstStyle/>
          <a:p>
            <a:r>
              <a:rPr lang="ru-RU" sz="1800" dirty="0" smtClean="0">
                <a:solidFill>
                  <a:srgbClr val="CC3399"/>
                </a:solidFill>
                <a:latin typeface="Franklin Gothic Demi" pitchFamily="34" charset="0"/>
              </a:rPr>
              <a:t/>
            </a:r>
            <a:br>
              <a:rPr lang="ru-RU" sz="1800" dirty="0" smtClean="0">
                <a:solidFill>
                  <a:srgbClr val="CC3399"/>
                </a:solidFill>
                <a:latin typeface="Franklin Gothic Demi" pitchFamily="34" charset="0"/>
              </a:rPr>
            </a:br>
            <a:r>
              <a:rPr lang="ru-RU" sz="4000" dirty="0" smtClean="0">
                <a:solidFill>
                  <a:srgbClr val="000099"/>
                </a:solidFill>
                <a:latin typeface="Franklin Gothic Demi" pitchFamily="34" charset="0"/>
              </a:rPr>
              <a:t>МОАУ «СОШ №24»</a:t>
            </a:r>
            <a:r>
              <a:rPr lang="ru-RU" sz="4000" dirty="0" smtClean="0">
                <a:solidFill>
                  <a:srgbClr val="CC3399"/>
                </a:solidFill>
                <a:latin typeface="Batang" pitchFamily="18" charset="-127"/>
              </a:rPr>
              <a:t/>
            </a:r>
            <a:br>
              <a:rPr lang="ru-RU" sz="4000" dirty="0" smtClean="0">
                <a:solidFill>
                  <a:srgbClr val="CC3399"/>
                </a:solidFill>
                <a:latin typeface="Batang" pitchFamily="18" charset="-127"/>
              </a:rPr>
            </a:br>
            <a:endParaRPr lang="ru-RU" sz="4000" dirty="0" smtClean="0">
              <a:solidFill>
                <a:srgbClr val="CC3399"/>
              </a:solidFill>
              <a:latin typeface="Batang" pitchFamily="18" charset="-127"/>
            </a:endParaRPr>
          </a:p>
        </p:txBody>
      </p:sp>
      <p:sp>
        <p:nvSpPr>
          <p:cNvPr id="13314" name="Rectangle 3"/>
          <p:cNvSpPr>
            <a:spLocks noGrp="1"/>
          </p:cNvSpPr>
          <p:nvPr>
            <p:ph type="body" idx="4294967295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algn="ctr">
              <a:buFont typeface="Arial" charset="0"/>
              <a:buNone/>
            </a:pPr>
            <a:endParaRPr lang="ru-RU" sz="3600" dirty="0" smtClean="0">
              <a:solidFill>
                <a:srgbClr val="006600"/>
              </a:solidFill>
              <a:latin typeface="Bookman Old Style" pitchFamily="18" charset="0"/>
            </a:endParaRPr>
          </a:p>
          <a:p>
            <a:pPr algn="ctr">
              <a:buFont typeface="Arial" charset="0"/>
              <a:buNone/>
            </a:pPr>
            <a:endParaRPr lang="ru-RU" sz="3600" dirty="0" smtClean="0">
              <a:solidFill>
                <a:srgbClr val="006600"/>
              </a:solidFill>
              <a:latin typeface="Bookman Old Style" pitchFamily="18" charset="0"/>
            </a:endParaRPr>
          </a:p>
          <a:p>
            <a:pPr algn="ctr">
              <a:buFont typeface="Arial" charset="0"/>
              <a:buNone/>
            </a:pPr>
            <a:r>
              <a:rPr lang="ru-RU" sz="2400" dirty="0" smtClean="0">
                <a:latin typeface="Bookman Old Style" pitchFamily="18" charset="0"/>
              </a:rPr>
              <a:t>  </a:t>
            </a:r>
          </a:p>
          <a:p>
            <a:pPr algn="ctr">
              <a:buFont typeface="Arial" charset="0"/>
              <a:buNone/>
            </a:pPr>
            <a:endParaRPr lang="ru-RU" sz="2400" dirty="0" smtClean="0">
              <a:latin typeface="Bookman Old Style" pitchFamily="18" charset="0"/>
            </a:endParaRPr>
          </a:p>
          <a:p>
            <a:pPr algn="ctr">
              <a:buFont typeface="Arial" charset="0"/>
              <a:buNone/>
            </a:pPr>
            <a:endParaRPr lang="ru-RU" sz="2400" dirty="0" smtClean="0">
              <a:latin typeface="Bookman Old Style" pitchFamily="18" charset="0"/>
            </a:endParaRPr>
          </a:p>
          <a:p>
            <a:pPr algn="ctr">
              <a:buFont typeface="Arial" charset="0"/>
              <a:buNone/>
            </a:pPr>
            <a:endParaRPr lang="ru-RU" sz="2400" dirty="0" smtClean="0">
              <a:latin typeface="Bookman Old Style" pitchFamily="18" charset="0"/>
            </a:endParaRPr>
          </a:p>
          <a:p>
            <a:pPr algn="ctr">
              <a:buFont typeface="Arial" charset="0"/>
              <a:buNone/>
            </a:pPr>
            <a:endParaRPr lang="ru-RU" sz="2400" dirty="0" smtClean="0">
              <a:latin typeface="Bookman Old Style" pitchFamily="18" charset="0"/>
            </a:endParaRPr>
          </a:p>
          <a:p>
            <a:pPr algn="ctr">
              <a:buFont typeface="Arial" charset="0"/>
              <a:buNone/>
            </a:pPr>
            <a:r>
              <a:rPr lang="ru-RU" sz="2400" b="1" dirty="0" smtClean="0">
                <a:solidFill>
                  <a:srgbClr val="000099"/>
                </a:solidFill>
                <a:latin typeface="Bookman Old Style" pitchFamily="18" charset="0"/>
              </a:rPr>
              <a:t>Воспитатель 1 квалификационной             категории: Попова Татьяна Владимировна</a:t>
            </a:r>
          </a:p>
        </p:txBody>
      </p:sp>
      <p:pic>
        <p:nvPicPr>
          <p:cNvPr id="5" name="Рисунок 4" descr="C:\Users\Пользователь\AppData\Local\Microsoft\Windows\INetCache\Content.Word\2020-01-30-22-10-0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72038" y="1556792"/>
            <a:ext cx="4492250" cy="3297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0099"/>
                </a:solidFill>
              </a:rPr>
              <a:t>Средства изображения </a:t>
            </a:r>
            <a:endParaRPr lang="ru-RU" b="1" dirty="0">
              <a:solidFill>
                <a:srgbClr val="000099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•"/>
              <a:defRPr/>
            </a:pPr>
            <a:r>
              <a:rPr lang="ru-RU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parajita" pitchFamily="34" charset="0"/>
              </a:rPr>
              <a:t>Коктейльные</a:t>
            </a:r>
            <a:r>
              <a:rPr lang="ru-RU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parajita" pitchFamily="34" charset="0"/>
              </a:rPr>
              <a:t> трубочки</a:t>
            </a:r>
          </a:p>
          <a:p>
            <a:pPr>
              <a:buFontTx/>
              <a:buChar char="•"/>
              <a:defRPr/>
            </a:pPr>
            <a:r>
              <a:rPr lang="ru-RU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parajita" pitchFamily="34" charset="0"/>
              </a:rPr>
              <a:t>Паролоновые</a:t>
            </a:r>
            <a:r>
              <a:rPr lang="ru-RU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parajita" pitchFamily="34" charset="0"/>
              </a:rPr>
              <a:t> губки</a:t>
            </a:r>
          </a:p>
          <a:p>
            <a:pPr>
              <a:buFontTx/>
              <a:buChar char="•"/>
              <a:defRPr/>
            </a:pPr>
            <a:r>
              <a:rPr lang="ru-RU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parajita" pitchFamily="34" charset="0"/>
              </a:rPr>
              <a:t>Вилочки</a:t>
            </a:r>
          </a:p>
          <a:p>
            <a:pPr>
              <a:buFontTx/>
              <a:buChar char="•"/>
              <a:defRPr/>
            </a:pPr>
            <a:r>
              <a:rPr lang="ru-RU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parajita" pitchFamily="34" charset="0"/>
              </a:rPr>
              <a:t>Парафиновая свечка</a:t>
            </a:r>
          </a:p>
          <a:p>
            <a:pPr>
              <a:buFontTx/>
              <a:buChar char="•"/>
              <a:defRPr/>
            </a:pPr>
            <a:r>
              <a:rPr lang="ru-RU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parajita" pitchFamily="34" charset="0"/>
              </a:rPr>
              <a:t>Зубная щетка</a:t>
            </a:r>
          </a:p>
          <a:p>
            <a:pPr>
              <a:buFontTx/>
              <a:buChar char="•"/>
              <a:defRPr/>
            </a:pPr>
            <a:r>
              <a:rPr lang="ru-RU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parajita" pitchFamily="34" charset="0"/>
              </a:rPr>
              <a:t>Ватная палочка</a:t>
            </a:r>
          </a:p>
          <a:p>
            <a:pPr>
              <a:buFontTx/>
              <a:buChar char="•"/>
              <a:defRPr/>
            </a:pPr>
            <a:r>
              <a:rPr lang="ru-RU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parajita" pitchFamily="34" charset="0"/>
              </a:rPr>
              <a:t>Нитки</a:t>
            </a:r>
          </a:p>
          <a:p>
            <a:pPr>
              <a:buFontTx/>
              <a:buChar char="•"/>
              <a:defRPr/>
            </a:pPr>
            <a:r>
              <a:rPr lang="ru-RU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parajita" pitchFamily="34" charset="0"/>
              </a:rPr>
              <a:t>Печать по трафарету</a:t>
            </a:r>
          </a:p>
          <a:p>
            <a:endParaRPr lang="ru-RU" dirty="0"/>
          </a:p>
        </p:txBody>
      </p:sp>
      <p:pic>
        <p:nvPicPr>
          <p:cNvPr id="4" name="Picture 7" descr="CIMG078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2204864"/>
            <a:ext cx="3124200" cy="304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600" b="1" dirty="0" smtClean="0">
                <a:solidFill>
                  <a:srgbClr val="000099"/>
                </a:solidFill>
              </a:rPr>
              <a:t>Формы работы</a:t>
            </a:r>
            <a:endParaRPr lang="ru-RU" sz="6600" b="1" dirty="0">
              <a:solidFill>
                <a:srgbClr val="000099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Подгрупповые занятия;</a:t>
            </a:r>
          </a:p>
          <a:p>
            <a:pPr algn="ctr"/>
            <a:r>
              <a:rPr lang="ru-RU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Индивидуальная деятельность;</a:t>
            </a:r>
          </a:p>
          <a:p>
            <a:pPr algn="ctr"/>
            <a:r>
              <a:rPr lang="ru-RU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Общая организационная деятельность;</a:t>
            </a:r>
          </a:p>
          <a:p>
            <a:pPr algn="ctr"/>
            <a:r>
              <a:rPr lang="ru-RU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Свободная.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b="1" dirty="0" smtClean="0">
                <a:solidFill>
                  <a:srgbClr val="000099"/>
                </a:solidFill>
              </a:rPr>
              <a:t>Развивающая среда</a:t>
            </a:r>
            <a:endParaRPr lang="ru-RU" b="1" dirty="0">
              <a:solidFill>
                <a:srgbClr val="000099"/>
              </a:solidFill>
            </a:endParaRPr>
          </a:p>
        </p:txBody>
      </p:sp>
      <p:pic>
        <p:nvPicPr>
          <p:cNvPr id="4" name="Содержимое 3" descr="C:\Users\Пользователь\Desktop\фото садик\Camera\IMG_20200131_083229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24744"/>
            <a:ext cx="3672408" cy="4669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Пользователь\Desktop\фото садик\Camera\IMG_20200131_08284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4383603" y="1124744"/>
            <a:ext cx="3807940" cy="2652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Пользователь\Desktop\фото садик\Camera\IMG_20200131_08280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4355976" y="4005064"/>
            <a:ext cx="3816424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Пользователь\Desktop\фото садик\Camera\IMG_20200131_14462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0"/>
            <a:ext cx="3106270" cy="4141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Пользователь\Desktop\фото садик\Camera\IMG_20200131_08164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0"/>
            <a:ext cx="3299908" cy="4077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Пользователь\Desktop\фото садик\Camera\IMG_20200131_08231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4274316"/>
            <a:ext cx="3456384" cy="2583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Пользователь\Desktop\фото садик\Camera\IMG_20200131_08192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0"/>
            <a:ext cx="3744416" cy="350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Пользователь\Desktop\фото садик\Camera\IMG_20200131_08244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0"/>
            <a:ext cx="3967460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Пользователь\Desktop\фото садик\Camera\IMG_20200131_08175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789040"/>
            <a:ext cx="3744416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Пользователь\Desktop\фото садик\Camera\IMG_20200131_08302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3789040"/>
            <a:ext cx="3960440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Техника «Рисование ладошками»</a:t>
            </a:r>
            <a:endParaRPr lang="ru-RU" dirty="0">
              <a:solidFill>
                <a:srgbClr val="000099"/>
              </a:solidFill>
            </a:endParaRPr>
          </a:p>
        </p:txBody>
      </p:sp>
      <p:pic>
        <p:nvPicPr>
          <p:cNvPr id="4" name="Содержимое 3" descr="C:\Users\Пользователь\Desktop\Downloads\ZLMMamC5XGQ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84784"/>
            <a:ext cx="4817509" cy="3993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Пользователь\Desktop\Downloads\OyhF04swvts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140968"/>
            <a:ext cx="3889189" cy="345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Пользователь\Desktop\Downloads\Z04sykcolPw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029491">
            <a:off x="293798" y="276640"/>
            <a:ext cx="3670498" cy="3862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Пользователь\Desktop\Downloads\b4q6IJeGJE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68767">
            <a:off x="5471417" y="283500"/>
            <a:ext cx="2764743" cy="3687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Пользователь\Desktop\Downloads\Kr0EhVNr2Vk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50798">
            <a:off x="3045533" y="3565879"/>
            <a:ext cx="3432763" cy="2649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0099"/>
                </a:solidFill>
              </a:rPr>
              <a:t>Рисование пальчиком</a:t>
            </a:r>
            <a:endParaRPr lang="ru-RU" b="1" dirty="0">
              <a:solidFill>
                <a:srgbClr val="000099"/>
              </a:solidFill>
            </a:endParaRPr>
          </a:p>
        </p:txBody>
      </p:sp>
      <p:pic>
        <p:nvPicPr>
          <p:cNvPr id="4" name="Содержимое 3" descr="C:\Users\Пользователь\Desktop\фото садик\Camera\IMG_20200131_09001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917526" y="602755"/>
            <a:ext cx="3960069" cy="5148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Пользователь\Desktop\фото садик\Camera\IMG_20200131_09010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1124744"/>
            <a:ext cx="3312368" cy="4970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Техника «Монотипия»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/>
          </a:p>
        </p:txBody>
      </p:sp>
      <p:pic>
        <p:nvPicPr>
          <p:cNvPr id="5" name="Содержимое 4" descr="C:\Users\Пользователь\Desktop\фото садик\Camera\IMG_20200131_090855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836712"/>
            <a:ext cx="4541805" cy="4176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Пользователь\Desktop\фото садик\Camera\IMG_20200131_09032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4955242" y="2669241"/>
            <a:ext cx="3590364" cy="4787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Техника «Рисование мятой бумагой» 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200" dirty="0"/>
          </a:p>
        </p:txBody>
      </p:sp>
      <p:pic>
        <p:nvPicPr>
          <p:cNvPr id="1026" name="Picture 2" descr="C:\Users\Пользователь\Desktop\Downloads\rJzrgRDjGmk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268760"/>
            <a:ext cx="7059629" cy="52947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835150" y="260350"/>
            <a:ext cx="5688013" cy="792163"/>
          </a:xfrm>
        </p:spPr>
        <p:txBody>
          <a:bodyPr/>
          <a:lstStyle/>
          <a:p>
            <a:pPr eaLnBrk="1" hangingPunct="1"/>
            <a:r>
              <a:rPr lang="ru-RU" sz="1800" b="1" dirty="0" smtClean="0">
                <a:latin typeface="Franklin Gothic Demi" pitchFamily="34" charset="0"/>
              </a:rPr>
              <a:t/>
            </a:r>
            <a:br>
              <a:rPr lang="ru-RU" sz="1800" b="1" dirty="0" smtClean="0">
                <a:latin typeface="Franklin Gothic Demi" pitchFamily="34" charset="0"/>
              </a:rPr>
            </a:br>
            <a:r>
              <a:rPr lang="ru-RU" sz="1800" b="1" dirty="0" smtClean="0">
                <a:latin typeface="Franklin Gothic Demi" pitchFamily="34" charset="0"/>
              </a:rPr>
              <a:t>                               </a:t>
            </a:r>
            <a:r>
              <a:rPr lang="ru-RU" sz="3600" dirty="0" smtClean="0">
                <a:solidFill>
                  <a:srgbClr val="006600"/>
                </a:solidFill>
                <a:latin typeface="Batang" pitchFamily="18" charset="-127"/>
              </a:rPr>
              <a:t/>
            </a:r>
            <a:br>
              <a:rPr lang="ru-RU" sz="3600" dirty="0" smtClean="0">
                <a:solidFill>
                  <a:srgbClr val="006600"/>
                </a:solidFill>
                <a:latin typeface="Batang" pitchFamily="18" charset="-127"/>
              </a:rPr>
            </a:br>
            <a:r>
              <a:rPr lang="ru-RU" sz="4800" b="1" dirty="0" smtClean="0">
                <a:solidFill>
                  <a:srgbClr val="000099"/>
                </a:solidFill>
                <a:latin typeface="Batang" pitchFamily="18" charset="-127"/>
              </a:rPr>
              <a:t>Тема: </a:t>
            </a:r>
            <a:endParaRPr lang="ru-RU" sz="4800" b="1" dirty="0" smtClean="0">
              <a:solidFill>
                <a:srgbClr val="000099"/>
              </a:solidFill>
              <a:latin typeface="Bookman Old Style" pitchFamily="18" charset="0"/>
            </a:endParaRPr>
          </a:p>
        </p:txBody>
      </p:sp>
      <p:sp>
        <p:nvSpPr>
          <p:cNvPr id="14339" name="Объект 2"/>
          <p:cNvSpPr>
            <a:spLocks noGrp="1"/>
          </p:cNvSpPr>
          <p:nvPr>
            <p:ph idx="4294967295"/>
          </p:nvPr>
        </p:nvSpPr>
        <p:spPr>
          <a:xfrm>
            <a:off x="395288" y="1700213"/>
            <a:ext cx="8229600" cy="3878262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3600" dirty="0" smtClean="0">
                <a:solidFill>
                  <a:srgbClr val="000066"/>
                </a:solidFill>
                <a:latin typeface="Bookman Old Style" pitchFamily="18" charset="0"/>
              </a:rPr>
              <a:t>«Нетрадиционные техники рисования , как средство развития творческих способностей дошкольников. »</a:t>
            </a:r>
          </a:p>
        </p:txBody>
      </p:sp>
      <p:pic>
        <p:nvPicPr>
          <p:cNvPr id="14340" name="Picture 5" descr="8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43703">
            <a:off x="4211638" y="4437063"/>
            <a:ext cx="1220787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8" descr="сканирование0003 (2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11508">
            <a:off x="6676306" y="4383737"/>
            <a:ext cx="1195387" cy="191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7" descr="сканирование000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361591">
            <a:off x="1547813" y="4365625"/>
            <a:ext cx="1284287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3" name="WordArt 15"/>
          <p:cNvSpPr>
            <a:spLocks noChangeArrowheads="1" noChangeShapeType="1" noTextEdit="1"/>
          </p:cNvSpPr>
          <p:nvPr/>
        </p:nvSpPr>
        <p:spPr bwMode="auto">
          <a:xfrm>
            <a:off x="2051050" y="692150"/>
            <a:ext cx="5545138" cy="7112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endParaRPr lang="ru-RU" sz="3600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/>
          <a:lstStyle/>
          <a:p>
            <a:r>
              <a:rPr lang="ru-RU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Техника «Печать трафаретами, печать по шаблону » </a:t>
            </a:r>
            <a:r>
              <a:rPr lang="ru-RU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solidFill>
                <a:srgbClr val="000099"/>
              </a:solidFill>
            </a:endParaRPr>
          </a:p>
        </p:txBody>
      </p:sp>
      <p:pic>
        <p:nvPicPr>
          <p:cNvPr id="5" name="Содержимое 4" descr="C:\Users\Пользователь\Desktop\Downloads\sjsaoFzQmlU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836712"/>
            <a:ext cx="3744416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Пользователь\Desktop\Downloads\NNnChbwFPzs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836712"/>
            <a:ext cx="3816424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Пользователь\Desktop\Downloads\p0Rg8FqkM4Y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3645024"/>
            <a:ext cx="3672408" cy="321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Desktop\фото садик\Camera\IMG_20200131_0905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268760"/>
            <a:ext cx="4176464" cy="4525963"/>
          </a:xfrm>
          <a:prstGeom prst="rect">
            <a:avLst/>
          </a:prstGeom>
          <a:noFill/>
        </p:spPr>
      </p:pic>
      <p:pic>
        <p:nvPicPr>
          <p:cNvPr id="3" name="Рисунок 2" descr="C:\Users\Пользователь\Desktop\Downloads\V7IbOCHP5eo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340768"/>
            <a:ext cx="3816424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0099"/>
                </a:solidFill>
              </a:rPr>
              <a:t>Рисование вилочкой</a:t>
            </a:r>
            <a:endParaRPr lang="ru-RU" dirty="0">
              <a:solidFill>
                <a:srgbClr val="000099"/>
              </a:solidFill>
            </a:endParaRPr>
          </a:p>
        </p:txBody>
      </p:sp>
      <p:pic>
        <p:nvPicPr>
          <p:cNvPr id="4" name="Содержимое 3" descr="C:\Users\Пользователь\Desktop\Downloads\n7pi7RmvhOc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556792"/>
            <a:ext cx="3600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Пользователь\Desktop\Downloads\L4vw-l8mIN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556792"/>
            <a:ext cx="3888432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b="1" dirty="0" smtClean="0">
                <a:solidFill>
                  <a:srgbClr val="000099"/>
                </a:solidFill>
              </a:rPr>
              <a:t>Рисование крупами</a:t>
            </a:r>
            <a:endParaRPr lang="ru-RU" dirty="0"/>
          </a:p>
        </p:txBody>
      </p:sp>
      <p:pic>
        <p:nvPicPr>
          <p:cNvPr id="4" name="Содержимое 3" descr="C:\Users\Пользователь\Desktop\фото садик\Camera\IMG_20200131_090416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665313" y="566936"/>
            <a:ext cx="3096344" cy="4067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Пользователь\Desktop\фото садик\Camera\IMG_20200131_09015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5076056" y="620688"/>
            <a:ext cx="3096344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Пользователь\Desktop\фото садик\Camera\IMG_20200131_09075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3933056"/>
            <a:ext cx="3960440" cy="2924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0099"/>
                </a:solidFill>
              </a:rPr>
              <a:t>Рисование зубной пастой</a:t>
            </a:r>
            <a:endParaRPr lang="ru-RU" dirty="0">
              <a:solidFill>
                <a:srgbClr val="000099"/>
              </a:solidFill>
            </a:endParaRPr>
          </a:p>
        </p:txBody>
      </p:sp>
      <p:pic>
        <p:nvPicPr>
          <p:cNvPr id="1028" name="Picture 4" descr="C:\Users\Пользователь\Desktop\фото садик\Camera\IMG_20200131_0906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268760"/>
            <a:ext cx="5256584" cy="5040560"/>
          </a:xfrm>
          <a:prstGeom prst="rect">
            <a:avLst/>
          </a:prstGeom>
          <a:noFill/>
        </p:spPr>
      </p:pic>
      <p:pic>
        <p:nvPicPr>
          <p:cNvPr id="9" name="Рисунок 8" descr="C:\Users\Пользователь\Desktop\фото садик\Camera\IMG_20200131_09064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1844824"/>
            <a:ext cx="2525798" cy="3871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0099"/>
                </a:solidFill>
              </a:rPr>
              <a:t>Работа с родителями 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pPr eaLnBrk="1" hangingPunct="1">
              <a:lnSpc>
                <a:spcPct val="80000"/>
              </a:lnSpc>
            </a:pPr>
            <a:r>
              <a:rPr lang="ru-RU" sz="2800" b="1" dirty="0" smtClean="0">
                <a:solidFill>
                  <a:srgbClr val="000099"/>
                </a:solidFill>
              </a:rPr>
              <a:t>Родительские собрания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b="1" dirty="0" smtClean="0">
                <a:solidFill>
                  <a:srgbClr val="000099"/>
                </a:solidFill>
              </a:rPr>
              <a:t>Анкетирование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b="1" dirty="0" smtClean="0">
                <a:solidFill>
                  <a:srgbClr val="000099"/>
                </a:solidFill>
              </a:rPr>
              <a:t>Тестирование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b="1" dirty="0" smtClean="0">
                <a:solidFill>
                  <a:srgbClr val="000099"/>
                </a:solidFill>
              </a:rPr>
              <a:t>Консультации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b="1" dirty="0" smtClean="0">
                <a:solidFill>
                  <a:srgbClr val="000099"/>
                </a:solidFill>
              </a:rPr>
              <a:t>Информационные листы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b="1" dirty="0" smtClean="0">
                <a:solidFill>
                  <a:srgbClr val="000099"/>
                </a:solidFill>
              </a:rPr>
              <a:t>Папки-передвижки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b="1" dirty="0" smtClean="0">
                <a:solidFill>
                  <a:srgbClr val="000099"/>
                </a:solidFill>
              </a:rPr>
              <a:t>Мастер-классы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b="1" dirty="0" smtClean="0">
                <a:solidFill>
                  <a:srgbClr val="000099"/>
                </a:solidFill>
              </a:rPr>
              <a:t>Конкурсы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b="1" dirty="0" smtClean="0">
                <a:solidFill>
                  <a:srgbClr val="000099"/>
                </a:solidFill>
              </a:rPr>
              <a:t>Презентации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b="1" dirty="0" smtClean="0">
                <a:solidFill>
                  <a:srgbClr val="000099"/>
                </a:solidFill>
              </a:rPr>
              <a:t>Выставки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b="1" dirty="0" smtClean="0">
                <a:solidFill>
                  <a:srgbClr val="000099"/>
                </a:solidFill>
              </a:rPr>
              <a:t>Создание альбомов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b="1" dirty="0" smtClean="0">
                <a:solidFill>
                  <a:srgbClr val="000099"/>
                </a:solidFill>
              </a:rPr>
              <a:t>Пополнение развивающей среды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b="1" dirty="0" smtClean="0">
                <a:solidFill>
                  <a:srgbClr val="000099"/>
                </a:solidFill>
              </a:rPr>
              <a:t>Совместные праздники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Пользователь\Desktop\Downloads\Tm_paIrSyC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32656"/>
            <a:ext cx="4002784" cy="3001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Пользователь\Desktop\Downloads\olFX6rwsInc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492896"/>
            <a:ext cx="3847357" cy="2891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Пользователь\AppData\Local\Microsoft\Windows\INetCache\Content.Word\20190204_16494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3717032"/>
            <a:ext cx="4032448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b="1" dirty="0" smtClean="0">
                <a:solidFill>
                  <a:srgbClr val="002060"/>
                </a:solidFill>
              </a:rPr>
              <a:t>Вывод :</a:t>
            </a:r>
            <a:endParaRPr lang="ru-RU" sz="60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Целенаправленная художественно- творческая деятельность  способствует  развитию творческих способностей дошкольников. 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Использование наряду с традиционными нетрадиционных приемов художественной   деятельности стимулируют творческую активность, мышление, воображение ,   «погружают» ребенка в атмосферу творчества. 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b="1" dirty="0" smtClean="0">
                <a:solidFill>
                  <a:srgbClr val="000099"/>
                </a:solidFill>
              </a:rPr>
              <a:t>Актуальность</a:t>
            </a:r>
            <a:r>
              <a:rPr lang="ru-RU" sz="6000" b="1" dirty="0" smtClean="0">
                <a:solidFill>
                  <a:srgbClr val="162CFC"/>
                </a:solidFill>
              </a:rPr>
              <a:t> </a:t>
            </a:r>
            <a:endParaRPr lang="ru-RU" sz="6000" b="1" dirty="0">
              <a:solidFill>
                <a:srgbClr val="162CFC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b="1" dirty="0" smtClean="0">
                <a:solidFill>
                  <a:srgbClr val="000066"/>
                </a:solidFill>
              </a:rPr>
              <a:t>Изобразительная продуктивная деятельность с использованием нетрадиционных техник рисования является наиболее благоприятной для творческого развития способностей детей, т.к. в ней особенно проявляются разные стороны развития ребенка: воображение, наблюдательность, художественное мышление, память; развиваются специальные умения и навыки: мелкой моторики руки и тактильного восприятия, ориентировка на листе бумаги, глазомера и зрительного восприятия, чувство цвета и т.д.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600" b="1" dirty="0" smtClean="0">
                <a:solidFill>
                  <a:srgbClr val="000099"/>
                </a:solidFill>
              </a:rPr>
              <a:t>Цель:</a:t>
            </a:r>
            <a:endParaRPr lang="ru-RU" sz="6600" b="1" dirty="0">
              <a:solidFill>
                <a:srgbClr val="000099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   </a:t>
            </a:r>
          </a:p>
          <a:p>
            <a:pPr algn="ctr">
              <a:buNone/>
            </a:pPr>
            <a:endParaRPr lang="ru-RU" sz="4000" b="1" dirty="0" smtClean="0">
              <a:solidFill>
                <a:srgbClr val="000099"/>
              </a:solidFill>
            </a:endParaRPr>
          </a:p>
          <a:p>
            <a:pPr algn="ctr">
              <a:buNone/>
            </a:pPr>
            <a:r>
              <a:rPr lang="ru-RU" sz="4000" b="1" dirty="0" smtClean="0">
                <a:solidFill>
                  <a:srgbClr val="000099"/>
                </a:solidFill>
              </a:rPr>
              <a:t>Развитие </a:t>
            </a:r>
            <a:r>
              <a:rPr lang="ru-RU" sz="4000" b="1" dirty="0" smtClean="0">
                <a:solidFill>
                  <a:srgbClr val="000099"/>
                </a:solidFill>
              </a:rPr>
              <a:t>творческих способностей </a:t>
            </a:r>
            <a:endParaRPr lang="ru-RU" sz="4000" b="1" dirty="0" smtClean="0">
              <a:solidFill>
                <a:srgbClr val="000099"/>
              </a:solidFill>
            </a:endParaRPr>
          </a:p>
          <a:p>
            <a:pPr algn="ctr">
              <a:buNone/>
            </a:pPr>
            <a:r>
              <a:rPr lang="ru-RU" sz="4000" b="1" dirty="0" smtClean="0">
                <a:solidFill>
                  <a:srgbClr val="000099"/>
                </a:solidFill>
              </a:rPr>
              <a:t>у </a:t>
            </a:r>
            <a:r>
              <a:rPr lang="ru-RU" sz="4000" b="1" dirty="0" smtClean="0">
                <a:solidFill>
                  <a:srgbClr val="000099"/>
                </a:solidFill>
              </a:rPr>
              <a:t>детей дошкольного </a:t>
            </a:r>
            <a:r>
              <a:rPr lang="ru-RU" sz="4000" b="1" dirty="0" smtClean="0">
                <a:solidFill>
                  <a:srgbClr val="000099"/>
                </a:solidFill>
              </a:rPr>
              <a:t>возраста.</a:t>
            </a:r>
            <a:endParaRPr lang="ru-RU" b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7200" b="1" dirty="0" smtClean="0">
                <a:solidFill>
                  <a:srgbClr val="000099"/>
                </a:solidFill>
              </a:rPr>
              <a:t>Задачи </a:t>
            </a:r>
            <a:endParaRPr lang="ru-RU" sz="7200" b="1" dirty="0">
              <a:solidFill>
                <a:srgbClr val="000099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b="1" dirty="0" smtClean="0">
                <a:solidFill>
                  <a:srgbClr val="000099"/>
                </a:solidFill>
              </a:rPr>
              <a:t>Расширять представления о многообразии нетрадиционных техник рисования.</a:t>
            </a:r>
          </a:p>
          <a:p>
            <a:r>
              <a:rPr lang="ru-RU" sz="2000" b="1" dirty="0" smtClean="0">
                <a:solidFill>
                  <a:srgbClr val="000099"/>
                </a:solidFill>
              </a:rPr>
              <a:t>Формировать эстетическое отношение к окружающей действительности на основе ознакомления с нетрадиционными техниками рисования.</a:t>
            </a:r>
          </a:p>
          <a:p>
            <a:r>
              <a:rPr lang="ru-RU" sz="2000" b="1" dirty="0" smtClean="0">
                <a:solidFill>
                  <a:srgbClr val="000099"/>
                </a:solidFill>
              </a:rPr>
              <a:t>Создать условия для свободного экспериментирования с нетрадиционными художественными материалами и инструментами.</a:t>
            </a:r>
          </a:p>
          <a:p>
            <a:r>
              <a:rPr lang="ru-RU" sz="2000" b="1" dirty="0" smtClean="0">
                <a:solidFill>
                  <a:srgbClr val="000099"/>
                </a:solidFill>
              </a:rPr>
              <a:t>Формировать эстетический вкус, творчество, фантазию. </a:t>
            </a:r>
          </a:p>
          <a:p>
            <a:r>
              <a:rPr lang="ru-RU" sz="2000" b="1" dirty="0" smtClean="0">
                <a:solidFill>
                  <a:srgbClr val="000099"/>
                </a:solidFill>
              </a:rPr>
              <a:t>Развивать ассоциативное мышление и любознательность, наблюдательность и воображение.</a:t>
            </a:r>
          </a:p>
          <a:p>
            <a:r>
              <a:rPr lang="ru-RU" sz="2000" b="1" dirty="0" smtClean="0">
                <a:solidFill>
                  <a:srgbClr val="000099"/>
                </a:solidFill>
              </a:rPr>
              <a:t>Совершенствовать технические умения и навыки рисования. </a:t>
            </a:r>
          </a:p>
          <a:p>
            <a:r>
              <a:rPr lang="ru-RU" sz="2000" b="1" dirty="0" smtClean="0">
                <a:solidFill>
                  <a:srgbClr val="000099"/>
                </a:solidFill>
              </a:rPr>
              <a:t>Воспитывать художественный вкус и чувство гармонии.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b="1" dirty="0" smtClean="0">
                <a:solidFill>
                  <a:srgbClr val="000099"/>
                </a:solidFill>
              </a:rPr>
              <a:t>Методы </a:t>
            </a:r>
            <a:endParaRPr lang="ru-RU" sz="6000" b="1" dirty="0">
              <a:solidFill>
                <a:srgbClr val="000099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информационный;</a:t>
            </a:r>
          </a:p>
          <a:p>
            <a:pPr algn="ctr"/>
            <a:r>
              <a:rPr lang="ru-RU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словесный;</a:t>
            </a:r>
          </a:p>
          <a:p>
            <a:pPr algn="ctr"/>
            <a:r>
              <a:rPr lang="ru-RU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практический;</a:t>
            </a:r>
            <a:endParaRPr lang="ru-RU" sz="3600" b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sz="2000" b="1" dirty="0" smtClean="0">
                <a:solidFill>
                  <a:srgbClr val="000099"/>
                </a:solidFill>
              </a:rPr>
              <a:t>Совместная деятельность делится на три части:</a:t>
            </a:r>
          </a:p>
          <a:p>
            <a:pPr algn="ctr"/>
            <a:r>
              <a:rPr lang="ru-RU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объяснение задания;</a:t>
            </a:r>
          </a:p>
          <a:p>
            <a:pPr algn="ctr"/>
            <a:r>
              <a:rPr lang="ru-RU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процесс выполнения задания;</a:t>
            </a:r>
          </a:p>
          <a:p>
            <a:pPr algn="ctr"/>
            <a:r>
              <a:rPr lang="ru-RU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совместный анализ выполненной работы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162CFC"/>
                </a:solidFill>
                <a:latin typeface="Times New Roman" pitchFamily="18" charset="0"/>
              </a:rPr>
              <a:t>Условия для самостоятельной творческой деятельности детей</a:t>
            </a:r>
            <a:endParaRPr lang="ru-RU" dirty="0">
              <a:solidFill>
                <a:srgbClr val="162CFC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400" dirty="0" smtClean="0">
                <a:solidFill>
                  <a:srgbClr val="000099"/>
                </a:solidFill>
                <a:latin typeface="Times New Roman" pitchFamily="18" charset="0"/>
              </a:rPr>
              <a:t>насыщенная изо материалами и разнообразными материалами для детского художественного творчества предметно - развивающая среда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dirty="0" smtClean="0">
                <a:solidFill>
                  <a:srgbClr val="000099"/>
                </a:solidFill>
                <a:latin typeface="Times New Roman" pitchFamily="18" charset="0"/>
              </a:rPr>
              <a:t>свободный доступ к материалам и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dirty="0" smtClean="0">
                <a:solidFill>
                  <a:srgbClr val="000099"/>
                </a:solidFill>
                <a:latin typeface="Times New Roman" pitchFamily="18" charset="0"/>
              </a:rPr>
              <a:t>      возможность экспериментирования с ними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dirty="0" smtClean="0">
                <a:solidFill>
                  <a:srgbClr val="000099"/>
                </a:solidFill>
                <a:latin typeface="Times New Roman" pitchFamily="18" charset="0"/>
              </a:rPr>
              <a:t>наличие образцов изделий и поделок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dirty="0" smtClean="0">
                <a:solidFill>
                  <a:srgbClr val="000099"/>
                </a:solidFill>
                <a:latin typeface="Times New Roman" pitchFamily="18" charset="0"/>
              </a:rPr>
              <a:t>использование созданных детьми продуктов художественного творчества для оформления дошкольного учреждения, подготовки атрибутов спектаклей, организации выставок, участия в конкурсах; создание музея детских поделок , альбомов, книг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dirty="0" smtClean="0">
                <a:solidFill>
                  <a:srgbClr val="000099"/>
                </a:solidFill>
                <a:latin typeface="Times New Roman" pitchFamily="18" charset="0"/>
              </a:rPr>
              <a:t>непосредственное вовлечение родителей в процесс творческой деятельности с детьми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b="1" dirty="0" smtClean="0">
                <a:solidFill>
                  <a:srgbClr val="000099"/>
                </a:solidFill>
              </a:rPr>
              <a:t>Программа кружка </a:t>
            </a:r>
            <a:endParaRPr lang="ru-RU" b="1" dirty="0">
              <a:solidFill>
                <a:srgbClr val="000099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256584"/>
          </a:xfrm>
        </p:spPr>
        <p:txBody>
          <a:bodyPr/>
          <a:lstStyle/>
          <a:p>
            <a:pPr algn="ctr">
              <a:buNone/>
            </a:pPr>
            <a:r>
              <a:rPr lang="ru-RU" sz="2000" b="1" dirty="0" smtClean="0">
                <a:solidFill>
                  <a:srgbClr val="000099"/>
                </a:solidFill>
              </a:rPr>
              <a:t>Программа дополнительного образования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rgbClr val="000099"/>
                </a:solidFill>
              </a:rPr>
              <a:t>«МЫ - ВОЛШЕБНИКИ»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rgbClr val="000099"/>
                </a:solidFill>
              </a:rPr>
              <a:t>(НЕТРАДИЦИОННЫЕ ТЕХНИКИ ИЗОБРАЖЕНИЯ)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rgbClr val="000099"/>
                </a:solidFill>
              </a:rPr>
              <a:t>Цель:</a:t>
            </a:r>
            <a:endParaRPr lang="ru-RU" sz="2000" dirty="0" smtClean="0">
              <a:solidFill>
                <a:srgbClr val="000099"/>
              </a:solidFill>
            </a:endParaRPr>
          </a:p>
          <a:p>
            <a:pPr>
              <a:buNone/>
            </a:pPr>
            <a:r>
              <a:rPr lang="ru-RU" sz="2000" dirty="0" smtClean="0">
                <a:solidFill>
                  <a:srgbClr val="000099"/>
                </a:solidFill>
              </a:rPr>
              <a:t>Развивать у детей творческие способности, средствами нетрадиционного рисования.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rgbClr val="000099"/>
                </a:solidFill>
              </a:rPr>
              <a:t>Задачи:</a:t>
            </a:r>
            <a:endParaRPr lang="ru-RU" sz="2000" dirty="0" smtClean="0">
              <a:solidFill>
                <a:srgbClr val="000099"/>
              </a:solidFill>
            </a:endParaRPr>
          </a:p>
          <a:p>
            <a:pPr>
              <a:buNone/>
            </a:pPr>
            <a:r>
              <a:rPr lang="ru-RU" sz="2000" dirty="0" smtClean="0">
                <a:solidFill>
                  <a:srgbClr val="000099"/>
                </a:solidFill>
              </a:rPr>
              <a:t>-Познакомить с различными способами и приемами нетрадиционных техник рисования с использованием различных изобразительных материалов.</a:t>
            </a:r>
          </a:p>
          <a:p>
            <a:pPr>
              <a:buNone/>
            </a:pPr>
            <a:r>
              <a:rPr lang="ru-RU" sz="2000" dirty="0" smtClean="0">
                <a:solidFill>
                  <a:srgbClr val="000099"/>
                </a:solidFill>
              </a:rPr>
              <a:t>-Прививать интерес и любовь к изобразительному искусству как средству выражения чувств, отношений, приобщения к миру прекрасного.</a:t>
            </a:r>
          </a:p>
          <a:p>
            <a:pPr>
              <a:buNone/>
            </a:pPr>
            <a:r>
              <a:rPr lang="ru-RU" sz="2000" dirty="0" smtClean="0">
                <a:solidFill>
                  <a:srgbClr val="000099"/>
                </a:solidFill>
              </a:rPr>
              <a:t>- Отслеживать динамику развития творческих способностей и развитие изобразительных навыков ребенка.</a:t>
            </a:r>
          </a:p>
          <a:p>
            <a:pPr>
              <a:buNone/>
            </a:pPr>
            <a:r>
              <a:rPr lang="ru-RU" sz="2000" dirty="0" smtClean="0">
                <a:solidFill>
                  <a:srgbClr val="000099"/>
                </a:solidFill>
              </a:rPr>
              <a:t>- Создавать все необходимые условия для реализации поставленной цели.</a:t>
            </a:r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Нетрадиционные техники рисования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Техника «Монотипия» </a:t>
            </a:r>
          </a:p>
          <a:p>
            <a: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Техника «Печатание листьями» </a:t>
            </a:r>
          </a:p>
          <a:p>
            <a: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Техника « Рисование крупами, песком» </a:t>
            </a:r>
          </a:p>
          <a:p>
            <a: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Техника «Рисование мятой бумагой» </a:t>
            </a:r>
          </a:p>
          <a:p>
            <a: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Техника «Печать трафаретами, печать по шаблону » </a:t>
            </a:r>
          </a:p>
          <a:p>
            <a: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Техника «Рисование </a:t>
            </a:r>
            <a:r>
              <a:rPr lang="ru-RU" sz="24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вилками,зубными</a:t>
            </a:r>
            <a: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щетками и </a:t>
            </a:r>
            <a:r>
              <a:rPr lang="ru-RU" sz="24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</a:t>
            </a:r>
            <a: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</a:t>
            </a:r>
          </a:p>
          <a:p>
            <a: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Техника «Рисование ладошками» </a:t>
            </a:r>
          </a:p>
          <a:p>
            <a: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Техника «Рисование тычком» </a:t>
            </a:r>
          </a:p>
          <a:p>
            <a: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Техника «Рисование свечкой»</a:t>
            </a:r>
          </a:p>
          <a:p>
            <a: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Техника «Рисование пеной»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Тема 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824</TotalTime>
  <Words>539</Words>
  <Application>Microsoft Office PowerPoint</Application>
  <PresentationFormat>Экран (4:3)</PresentationFormat>
  <Paragraphs>104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 МОАУ «СОШ №24» </vt:lpstr>
      <vt:lpstr>                                 Тема: </vt:lpstr>
      <vt:lpstr>Актуальность </vt:lpstr>
      <vt:lpstr>Цель:</vt:lpstr>
      <vt:lpstr>Задачи </vt:lpstr>
      <vt:lpstr>Методы </vt:lpstr>
      <vt:lpstr>Условия для самостоятельной творческой деятельности детей</vt:lpstr>
      <vt:lpstr>Программа кружка </vt:lpstr>
      <vt:lpstr>Нетрадиционные техники рисования</vt:lpstr>
      <vt:lpstr>Средства изображения </vt:lpstr>
      <vt:lpstr>Формы работы</vt:lpstr>
      <vt:lpstr>Развивающая среда</vt:lpstr>
      <vt:lpstr>Слайд 13</vt:lpstr>
      <vt:lpstr>Слайд 14</vt:lpstr>
      <vt:lpstr>Техника «Рисование ладошками»</vt:lpstr>
      <vt:lpstr>Слайд 16</vt:lpstr>
      <vt:lpstr>Рисование пальчиком</vt:lpstr>
      <vt:lpstr>Техника «Монотипия»  </vt:lpstr>
      <vt:lpstr>Техника «Рисование мятой бумагой»  </vt:lpstr>
      <vt:lpstr>Техника «Печать трафаретами, печать по шаблону »  </vt:lpstr>
      <vt:lpstr>Слайд 21</vt:lpstr>
      <vt:lpstr>Рисование вилочкой</vt:lpstr>
      <vt:lpstr>Рисование крупами</vt:lpstr>
      <vt:lpstr>Рисование зубной пастой</vt:lpstr>
      <vt:lpstr>Работа с родителями </vt:lpstr>
      <vt:lpstr>Слайд 26</vt:lpstr>
      <vt:lpstr>Вывод :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Дед мороз</dc:creator>
  <cp:lastModifiedBy>Пользователь</cp:lastModifiedBy>
  <cp:revision>59</cp:revision>
  <dcterms:created xsi:type="dcterms:W3CDTF">2012-04-26T17:12:37Z</dcterms:created>
  <dcterms:modified xsi:type="dcterms:W3CDTF">2020-01-26T16:52:07Z</dcterms:modified>
</cp:coreProperties>
</file>