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8" r:id="rId3"/>
    <p:sldId id="260" r:id="rId4"/>
    <p:sldId id="261" r:id="rId5"/>
    <p:sldId id="262" r:id="rId6"/>
    <p:sldId id="259" r:id="rId7"/>
    <p:sldId id="263" r:id="rId8"/>
    <p:sldId id="267" r:id="rId9"/>
    <p:sldId id="265" r:id="rId10"/>
    <p:sldId id="268" r:id="rId11"/>
    <p:sldId id="269" r:id="rId12"/>
    <p:sldId id="270" r:id="rId13"/>
    <p:sldId id="27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6F2"/>
    <a:srgbClr val="505368"/>
    <a:srgbClr val="705C48"/>
    <a:srgbClr val="9F3619"/>
    <a:srgbClr val="AA280E"/>
    <a:srgbClr val="A83F10"/>
    <a:srgbClr val="FFAD09"/>
    <a:srgbClr val="FCCE0C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36" autoAdjust="0"/>
    <p:restoredTop sz="94660"/>
  </p:normalViewPr>
  <p:slideViewPr>
    <p:cSldViewPr>
      <p:cViewPr varScale="1">
        <p:scale>
          <a:sx n="42" d="100"/>
          <a:sy n="42" d="100"/>
        </p:scale>
        <p:origin x="76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C208-3932-4B66-B20E-5E08477FAA22}" type="datetimeFigureOut">
              <a:rPr lang="ru-RU" smtClean="0"/>
              <a:pPr/>
              <a:t>09.04.2021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DF62-EAE9-40B7-923A-DB40C43553B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0" indent="0" algn="ctr">
              <a:buNone/>
              <a:defRPr b="1" cap="none" spc="15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5-конечная звезда 7"/>
          <p:cNvSpPr/>
          <p:nvPr userDrawn="1"/>
        </p:nvSpPr>
        <p:spPr>
          <a:xfrm>
            <a:off x="107504" y="457152"/>
            <a:ext cx="589908" cy="566312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  <a:scene3d>
            <a:camera prst="orthographicFront">
              <a:rot lat="0" lon="0" rev="209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5-конечная звезда 8"/>
          <p:cNvSpPr/>
          <p:nvPr userDrawn="1"/>
        </p:nvSpPr>
        <p:spPr>
          <a:xfrm>
            <a:off x="971600" y="5308816"/>
            <a:ext cx="292109" cy="280424"/>
          </a:xfrm>
          <a:prstGeom prst="star5">
            <a:avLst/>
          </a:prstGeom>
          <a:solidFill>
            <a:srgbClr val="FFAD09">
              <a:alpha val="98039"/>
            </a:srgbClr>
          </a:solidFill>
          <a:ln>
            <a:noFill/>
          </a:ln>
          <a:effectLst>
            <a:glow rad="1905000">
              <a:schemeClr val="bg1">
                <a:alpha val="8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5-конечная звезда 10"/>
          <p:cNvSpPr/>
          <p:nvPr userDrawn="1"/>
        </p:nvSpPr>
        <p:spPr>
          <a:xfrm>
            <a:off x="2453613" y="5361549"/>
            <a:ext cx="462203" cy="443715"/>
          </a:xfrm>
          <a:prstGeom prst="star5">
            <a:avLst/>
          </a:prstGeom>
          <a:solidFill>
            <a:schemeClr val="tx2">
              <a:lumMod val="60000"/>
              <a:lumOff val="4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28000"/>
              </a:schemeClr>
            </a:glow>
            <a:softEdge rad="0"/>
          </a:effectLst>
          <a:scene3d>
            <a:camera prst="orthographicFront">
              <a:rot lat="0" lon="0" rev="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5-конечная звезда 11"/>
          <p:cNvSpPr/>
          <p:nvPr userDrawn="1"/>
        </p:nvSpPr>
        <p:spPr>
          <a:xfrm>
            <a:off x="1331005" y="4532976"/>
            <a:ext cx="450050" cy="432048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5-конечная звезда 12"/>
          <p:cNvSpPr/>
          <p:nvPr userDrawn="1"/>
        </p:nvSpPr>
        <p:spPr>
          <a:xfrm>
            <a:off x="1319290" y="194507"/>
            <a:ext cx="461765" cy="443295"/>
          </a:xfrm>
          <a:prstGeom prst="star5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  <a:scene3d>
            <a:camera prst="orthographicFront">
              <a:rot lat="0" lon="0" rev="194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5-конечная звезда 14"/>
          <p:cNvSpPr/>
          <p:nvPr userDrawn="1"/>
        </p:nvSpPr>
        <p:spPr>
          <a:xfrm>
            <a:off x="1319290" y="1988840"/>
            <a:ext cx="461765" cy="443295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5-конечная звезда 15"/>
          <p:cNvSpPr/>
          <p:nvPr userDrawn="1"/>
        </p:nvSpPr>
        <p:spPr>
          <a:xfrm>
            <a:off x="2695715" y="5118642"/>
            <a:ext cx="220101" cy="211297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5-конечная звезда 16"/>
          <p:cNvSpPr/>
          <p:nvPr userDrawn="1"/>
        </p:nvSpPr>
        <p:spPr>
          <a:xfrm>
            <a:off x="669863" y="3891110"/>
            <a:ext cx="437508" cy="420008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5-конечная звезда 18"/>
          <p:cNvSpPr/>
          <p:nvPr userDrawn="1"/>
        </p:nvSpPr>
        <p:spPr>
          <a:xfrm>
            <a:off x="903557" y="6071756"/>
            <a:ext cx="322471" cy="309572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5-конечная звезда 19"/>
          <p:cNvSpPr/>
          <p:nvPr userDrawn="1"/>
        </p:nvSpPr>
        <p:spPr>
          <a:xfrm>
            <a:off x="1172511" y="3190664"/>
            <a:ext cx="328047" cy="314925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5-конечная звезда 20"/>
          <p:cNvSpPr/>
          <p:nvPr userDrawn="1"/>
        </p:nvSpPr>
        <p:spPr>
          <a:xfrm>
            <a:off x="1093509" y="968146"/>
            <a:ext cx="238131" cy="228606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5-конечная звезда 21"/>
          <p:cNvSpPr/>
          <p:nvPr userDrawn="1"/>
        </p:nvSpPr>
        <p:spPr>
          <a:xfrm>
            <a:off x="2076520" y="1166685"/>
            <a:ext cx="147477" cy="141578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5-конечная звезда 22"/>
          <p:cNvSpPr/>
          <p:nvPr userDrawn="1"/>
        </p:nvSpPr>
        <p:spPr>
          <a:xfrm>
            <a:off x="522386" y="4905206"/>
            <a:ext cx="294954" cy="283156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5-конечная звезда 23"/>
          <p:cNvSpPr/>
          <p:nvPr userDrawn="1"/>
        </p:nvSpPr>
        <p:spPr>
          <a:xfrm rot="5400000">
            <a:off x="1633578" y="3644435"/>
            <a:ext cx="294954" cy="283156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5-конечная звезда 24"/>
          <p:cNvSpPr/>
          <p:nvPr userDrawn="1"/>
        </p:nvSpPr>
        <p:spPr>
          <a:xfrm>
            <a:off x="3084206" y="6432363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5-конечная звезда 25"/>
          <p:cNvSpPr/>
          <p:nvPr userDrawn="1"/>
        </p:nvSpPr>
        <p:spPr>
          <a:xfrm>
            <a:off x="2017675" y="416154"/>
            <a:ext cx="147477" cy="141578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5-конечная звезда 26"/>
          <p:cNvSpPr/>
          <p:nvPr userDrawn="1"/>
        </p:nvSpPr>
        <p:spPr>
          <a:xfrm>
            <a:off x="3233197" y="4409890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5-конечная звезда 27"/>
          <p:cNvSpPr/>
          <p:nvPr userDrawn="1"/>
        </p:nvSpPr>
        <p:spPr>
          <a:xfrm>
            <a:off x="210926" y="3049086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5-конечная звезда 28"/>
          <p:cNvSpPr/>
          <p:nvPr userDrawn="1"/>
        </p:nvSpPr>
        <p:spPr>
          <a:xfrm>
            <a:off x="2624323" y="3575454"/>
            <a:ext cx="147477" cy="141578"/>
          </a:xfrm>
          <a:prstGeom prst="star5">
            <a:avLst/>
          </a:prstGeom>
          <a:solidFill>
            <a:srgbClr val="FFAD09">
              <a:alpha val="96078"/>
            </a:srgb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5-конечная звезда 29"/>
          <p:cNvSpPr/>
          <p:nvPr userDrawn="1"/>
        </p:nvSpPr>
        <p:spPr>
          <a:xfrm>
            <a:off x="7304843" y="6455774"/>
            <a:ext cx="147477" cy="141578"/>
          </a:xfrm>
          <a:prstGeom prst="star5">
            <a:avLst/>
          </a:prstGeom>
          <a:solidFill>
            <a:srgbClr val="FFAD09">
              <a:alpha val="96078"/>
            </a:srgb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5-конечная звезда 30"/>
          <p:cNvSpPr/>
          <p:nvPr userDrawn="1"/>
        </p:nvSpPr>
        <p:spPr>
          <a:xfrm>
            <a:off x="1331640" y="767142"/>
            <a:ext cx="147477" cy="141578"/>
          </a:xfrm>
          <a:prstGeom prst="star5">
            <a:avLst/>
          </a:prstGeom>
          <a:solidFill>
            <a:srgbClr val="FFAD09">
              <a:alpha val="96078"/>
            </a:srgb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5-конечная звезда 31"/>
          <p:cNvSpPr/>
          <p:nvPr userDrawn="1"/>
        </p:nvSpPr>
        <p:spPr>
          <a:xfrm>
            <a:off x="6440747" y="5157192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5-конечная звезда 32"/>
          <p:cNvSpPr/>
          <p:nvPr userDrawn="1"/>
        </p:nvSpPr>
        <p:spPr>
          <a:xfrm>
            <a:off x="827584" y="116632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5-конечная звезда 33"/>
          <p:cNvSpPr/>
          <p:nvPr userDrawn="1"/>
        </p:nvSpPr>
        <p:spPr>
          <a:xfrm>
            <a:off x="2334292" y="1484784"/>
            <a:ext cx="437508" cy="420008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5-конечная звезда 34"/>
          <p:cNvSpPr/>
          <p:nvPr userDrawn="1"/>
        </p:nvSpPr>
        <p:spPr>
          <a:xfrm rot="991530">
            <a:off x="5432738" y="5914520"/>
            <a:ext cx="685017" cy="582180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5-конечная звезда 35"/>
          <p:cNvSpPr/>
          <p:nvPr userDrawn="1"/>
        </p:nvSpPr>
        <p:spPr>
          <a:xfrm rot="16200000">
            <a:off x="6588224" y="6088681"/>
            <a:ext cx="304841" cy="292647"/>
          </a:xfrm>
          <a:prstGeom prst="star5">
            <a:avLst/>
          </a:prstGeom>
          <a:solidFill>
            <a:schemeClr val="tx2">
              <a:lumMod val="60000"/>
              <a:lumOff val="4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28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5-конечная звезда 9"/>
          <p:cNvSpPr/>
          <p:nvPr userDrawn="1"/>
        </p:nvSpPr>
        <p:spPr>
          <a:xfrm>
            <a:off x="124272" y="5397072"/>
            <a:ext cx="450050" cy="43204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5-конечная звезда 37"/>
          <p:cNvSpPr/>
          <p:nvPr userDrawn="1"/>
        </p:nvSpPr>
        <p:spPr>
          <a:xfrm>
            <a:off x="4059166" y="6000315"/>
            <a:ext cx="450050" cy="432048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5-конечная звезда 39"/>
          <p:cNvSpPr/>
          <p:nvPr userDrawn="1"/>
        </p:nvSpPr>
        <p:spPr>
          <a:xfrm>
            <a:off x="79955" y="1426627"/>
            <a:ext cx="494367" cy="474593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5-конечная звезда 40"/>
          <p:cNvSpPr/>
          <p:nvPr userDrawn="1"/>
        </p:nvSpPr>
        <p:spPr>
          <a:xfrm rot="19752810">
            <a:off x="183704" y="-93372"/>
            <a:ext cx="437508" cy="420008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893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6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6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4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4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3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10" grpId="0" animBg="1"/>
      <p:bldP spid="38" grpId="0" animBg="1"/>
      <p:bldP spid="40" grpId="0" animBg="1"/>
      <p:bldP spid="41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C208-3932-4B66-B20E-5E08477FAA22}" type="datetimeFigureOut">
              <a:rPr lang="ru-RU" smtClean="0"/>
              <a:pPr/>
              <a:t>09.04.2021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DF62-EAE9-40B7-923A-DB40C43553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6247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C208-3932-4B66-B20E-5E08477FAA22}" type="datetimeFigureOut">
              <a:rPr lang="ru-RU" smtClean="0"/>
              <a:pPr/>
              <a:t>09.04.2021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DF62-EAE9-40B7-923A-DB40C43553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183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§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914400" indent="-457200">
              <a:buSzPct val="70000"/>
              <a:buFont typeface="Wingdings" pitchFamily="2" charset="2"/>
              <a:buChar char="ü"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 marL="1143000" indent="-228600">
              <a:buFont typeface="Calibri" pitchFamily="34" charset="0"/>
              <a:buChar char="*"/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C208-3932-4B66-B20E-5E08477FAA22}" type="datetimeFigureOut">
              <a:rPr lang="ru-RU" smtClean="0"/>
              <a:pPr/>
              <a:t>09.04.2021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DF62-EAE9-40B7-923A-DB40C43553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5212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C208-3932-4B66-B20E-5E08477FAA22}" type="datetimeFigureOut">
              <a:rPr lang="ru-RU" smtClean="0"/>
              <a:pPr/>
              <a:t>09.04.2021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DF62-EAE9-40B7-923A-DB40C43553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4902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C208-3932-4B66-B20E-5E08477FAA22}" type="datetimeFigureOut">
              <a:rPr lang="ru-RU" smtClean="0"/>
              <a:pPr/>
              <a:t>09.04.2021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DF62-EAE9-40B7-923A-DB40C43553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1359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C208-3932-4B66-B20E-5E08477FAA22}" type="datetimeFigureOut">
              <a:rPr lang="ru-RU" smtClean="0"/>
              <a:pPr/>
              <a:t>09.04.2021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DF62-EAE9-40B7-923A-DB40C43553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3018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C208-3932-4B66-B20E-5E08477FAA22}" type="datetimeFigureOut">
              <a:rPr lang="ru-RU" smtClean="0"/>
              <a:pPr/>
              <a:t>09.04.2021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DF62-EAE9-40B7-923A-DB40C43553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820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C208-3932-4B66-B20E-5E08477FAA22}" type="datetimeFigureOut">
              <a:rPr lang="ru-RU" smtClean="0"/>
              <a:pPr/>
              <a:t>09.04.2021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DF62-EAE9-40B7-923A-DB40C43553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452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C208-3932-4B66-B20E-5E08477FAA22}" type="datetimeFigureOut">
              <a:rPr lang="ru-RU" smtClean="0"/>
              <a:pPr/>
              <a:t>09.04.2021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DF62-EAE9-40B7-923A-DB40C43553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9672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C208-3932-4B66-B20E-5E08477FAA22}" type="datetimeFigureOut">
              <a:rPr lang="ru-RU" smtClean="0"/>
              <a:pPr/>
              <a:t>09.04.2021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DF62-EAE9-40B7-923A-DB40C43553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6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7C208-3932-4B66-B20E-5E08477FAA22}" type="datetimeFigureOut">
              <a:rPr lang="ru-RU" smtClean="0"/>
              <a:pPr/>
              <a:t>09.04.2021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9DF62-EAE9-40B7-923A-DB40C43553B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107504" y="457152"/>
            <a:ext cx="589908" cy="566312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5-конечная звезда 13"/>
          <p:cNvSpPr/>
          <p:nvPr/>
        </p:nvSpPr>
        <p:spPr>
          <a:xfrm>
            <a:off x="5580932" y="5046784"/>
            <a:ext cx="624385" cy="599410"/>
          </a:xfrm>
          <a:prstGeom prst="star5">
            <a:avLst/>
          </a:prstGeom>
          <a:solidFill>
            <a:srgbClr val="DCE6F2">
              <a:alpha val="45882"/>
            </a:srgbClr>
          </a:solidFill>
          <a:ln>
            <a:noFill/>
          </a:ln>
          <a:effectLst>
            <a:glow rad="1905000">
              <a:schemeClr val="bg1">
                <a:alpha val="44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5-конечная звезда 15"/>
          <p:cNvSpPr/>
          <p:nvPr/>
        </p:nvSpPr>
        <p:spPr>
          <a:xfrm>
            <a:off x="124272" y="5397072"/>
            <a:ext cx="450050" cy="43204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5-конечная звезда 20"/>
          <p:cNvSpPr/>
          <p:nvPr/>
        </p:nvSpPr>
        <p:spPr>
          <a:xfrm>
            <a:off x="2393758" y="4797152"/>
            <a:ext cx="450050" cy="432048"/>
          </a:xfrm>
          <a:prstGeom prst="star5">
            <a:avLst/>
          </a:prstGeom>
          <a:solidFill>
            <a:srgbClr val="DCE6F2">
              <a:alpha val="40000"/>
            </a:srgb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5-конечная звезда 21"/>
          <p:cNvSpPr/>
          <p:nvPr/>
        </p:nvSpPr>
        <p:spPr>
          <a:xfrm>
            <a:off x="1319290" y="194507"/>
            <a:ext cx="461765" cy="443295"/>
          </a:xfrm>
          <a:prstGeom prst="star5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  <a:scene3d>
            <a:camera prst="orthographicFront">
              <a:rot lat="0" lon="0" rev="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5-конечная звезда 22"/>
          <p:cNvSpPr/>
          <p:nvPr/>
        </p:nvSpPr>
        <p:spPr>
          <a:xfrm>
            <a:off x="79955" y="1426628"/>
            <a:ext cx="247183" cy="237296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5-конечная звезда 23"/>
          <p:cNvSpPr/>
          <p:nvPr/>
        </p:nvSpPr>
        <p:spPr>
          <a:xfrm>
            <a:off x="1319290" y="1988840"/>
            <a:ext cx="461765" cy="443295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5-конечная звезда 24"/>
          <p:cNvSpPr/>
          <p:nvPr/>
        </p:nvSpPr>
        <p:spPr>
          <a:xfrm>
            <a:off x="6084168" y="6139768"/>
            <a:ext cx="294954" cy="283156"/>
          </a:xfrm>
          <a:prstGeom prst="star5">
            <a:avLst/>
          </a:prstGeom>
          <a:solidFill>
            <a:schemeClr val="accent1">
              <a:lumMod val="60000"/>
              <a:lumOff val="4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5-конечная звезда 25"/>
          <p:cNvSpPr/>
          <p:nvPr/>
        </p:nvSpPr>
        <p:spPr>
          <a:xfrm>
            <a:off x="462084" y="3617686"/>
            <a:ext cx="437508" cy="420008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5-конечная звезда 26"/>
          <p:cNvSpPr/>
          <p:nvPr/>
        </p:nvSpPr>
        <p:spPr>
          <a:xfrm>
            <a:off x="1873805" y="5829120"/>
            <a:ext cx="350192" cy="336184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5-конечная звезда 27"/>
          <p:cNvSpPr/>
          <p:nvPr/>
        </p:nvSpPr>
        <p:spPr>
          <a:xfrm>
            <a:off x="903557" y="6071756"/>
            <a:ext cx="322471" cy="309572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5-конечная звезда 28"/>
          <p:cNvSpPr/>
          <p:nvPr/>
        </p:nvSpPr>
        <p:spPr>
          <a:xfrm>
            <a:off x="1172511" y="3190664"/>
            <a:ext cx="328047" cy="314925"/>
          </a:xfrm>
          <a:prstGeom prst="star5">
            <a:avLst/>
          </a:prstGeom>
          <a:solidFill>
            <a:srgbClr val="DCE6F2">
              <a:alpha val="67843"/>
            </a:srgb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5-конечная звезда 29"/>
          <p:cNvSpPr/>
          <p:nvPr/>
        </p:nvSpPr>
        <p:spPr>
          <a:xfrm>
            <a:off x="899592" y="620688"/>
            <a:ext cx="238131" cy="228606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5-конечная звезда 31"/>
          <p:cNvSpPr/>
          <p:nvPr/>
        </p:nvSpPr>
        <p:spPr>
          <a:xfrm>
            <a:off x="814850" y="4655574"/>
            <a:ext cx="294954" cy="283156"/>
          </a:xfrm>
          <a:prstGeom prst="star5">
            <a:avLst/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5-конечная звезда 33"/>
          <p:cNvSpPr/>
          <p:nvPr/>
        </p:nvSpPr>
        <p:spPr>
          <a:xfrm>
            <a:off x="2840346" y="6310539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5-конечная звезда 34"/>
          <p:cNvSpPr/>
          <p:nvPr/>
        </p:nvSpPr>
        <p:spPr>
          <a:xfrm>
            <a:off x="1760227" y="1199190"/>
            <a:ext cx="147477" cy="141578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5-конечная звезда 35"/>
          <p:cNvSpPr/>
          <p:nvPr/>
        </p:nvSpPr>
        <p:spPr>
          <a:xfrm>
            <a:off x="1397536" y="4169540"/>
            <a:ext cx="147477" cy="141578"/>
          </a:xfrm>
          <a:prstGeom prst="star5">
            <a:avLst/>
          </a:prstGeom>
          <a:solidFill>
            <a:schemeClr val="accent1">
              <a:lumMod val="60000"/>
              <a:lumOff val="4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5-конечная звезда 36"/>
          <p:cNvSpPr/>
          <p:nvPr/>
        </p:nvSpPr>
        <p:spPr>
          <a:xfrm>
            <a:off x="596124" y="5829120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5-конечная звезда 37"/>
          <p:cNvSpPr/>
          <p:nvPr/>
        </p:nvSpPr>
        <p:spPr>
          <a:xfrm>
            <a:off x="4784563" y="5188362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5-конечная звезда 38"/>
          <p:cNvSpPr/>
          <p:nvPr/>
        </p:nvSpPr>
        <p:spPr>
          <a:xfrm>
            <a:off x="210926" y="3049086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5-конечная звезда 41"/>
          <p:cNvSpPr/>
          <p:nvPr/>
        </p:nvSpPr>
        <p:spPr>
          <a:xfrm>
            <a:off x="3932970" y="5479901"/>
            <a:ext cx="437508" cy="420008"/>
          </a:xfrm>
          <a:prstGeom prst="star5">
            <a:avLst/>
          </a:prstGeom>
          <a:solidFill>
            <a:srgbClr val="DCE6F2">
              <a:alpha val="69804"/>
            </a:srgb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5-конечная звезда 42"/>
          <p:cNvSpPr/>
          <p:nvPr/>
        </p:nvSpPr>
        <p:spPr>
          <a:xfrm>
            <a:off x="7524328" y="5532442"/>
            <a:ext cx="328047" cy="314925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5-конечная звезда 43"/>
          <p:cNvSpPr/>
          <p:nvPr/>
        </p:nvSpPr>
        <p:spPr>
          <a:xfrm>
            <a:off x="7812360" y="6671798"/>
            <a:ext cx="147477" cy="141578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913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4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 animBg="1"/>
      <p:bldP spid="43" grpId="0" animBg="1"/>
      <p:bldP spid="44" grpId="0" animBg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>
            <a:lumMod val="50000"/>
          </a:schemeClr>
        </a:buClr>
        <a:buFont typeface="Wingdings" pitchFamily="2" charset="2"/>
        <a:buChar char="ü"/>
        <a:defRPr sz="3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2120" y="116632"/>
            <a:ext cx="3028701" cy="36240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5328592" cy="3855051"/>
          </a:xfrm>
        </p:spPr>
        <p:txBody>
          <a:bodyPr/>
          <a:lstStyle/>
          <a:p>
            <a:r>
              <a:rPr lang="ru-RU" dirty="0" smtClean="0"/>
              <a:t>«КОСМИЧЕСКОЕ ПУТЕШЕСТВИЕ» </a:t>
            </a:r>
            <a:br>
              <a:rPr lang="ru-RU" dirty="0" smtClean="0"/>
            </a:br>
            <a:r>
              <a:rPr lang="ru-RU" dirty="0" smtClean="0"/>
              <a:t>к Дню Космонавтики для детей старших групп ДОУ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475739"/>
            <a:ext cx="8424936" cy="2049605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Составили: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 Муз. руководитель ВКК Красноперова Л. Н.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Воспитатель ВКК </a:t>
            </a:r>
            <a:r>
              <a:rPr lang="ru-RU" sz="2400" dirty="0" err="1" smtClean="0">
                <a:solidFill>
                  <a:srgbClr val="0070C0"/>
                </a:solidFill>
              </a:rPr>
              <a:t>Беловолова</a:t>
            </a:r>
            <a:r>
              <a:rPr lang="ru-RU" sz="2400" dirty="0" smtClean="0">
                <a:solidFill>
                  <a:srgbClr val="0070C0"/>
                </a:solidFill>
              </a:rPr>
              <a:t> Е. В.</a:t>
            </a:r>
            <a:endParaRPr lang="ru-RU" sz="2400" dirty="0">
              <a:solidFill>
                <a:srgbClr val="0070C0"/>
              </a:solidFill>
            </a:endParaRPr>
          </a:p>
          <a:p>
            <a:r>
              <a:rPr lang="ru-RU" sz="2400" dirty="0" smtClean="0">
                <a:solidFill>
                  <a:srgbClr val="0070C0"/>
                </a:solidFill>
              </a:rPr>
              <a:t>МДОАУ «Детский сад №91 «Росинка» г. Орска»</a:t>
            </a:r>
          </a:p>
          <a:p>
            <a:endParaRPr lang="ru-RU" sz="2400" dirty="0" smtClean="0">
              <a:solidFill>
                <a:srgbClr val="0070C0"/>
              </a:solidFill>
            </a:endParaRPr>
          </a:p>
          <a:p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66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КОСМИЧЕСКАЯ ЕДА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68760"/>
            <a:ext cx="3927067" cy="54147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57494">
            <a:off x="2377240" y="2346720"/>
            <a:ext cx="1334231" cy="5295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7638">
            <a:off x="5816382" y="2408711"/>
            <a:ext cx="1220511" cy="4692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3470">
            <a:off x="749821" y="3199886"/>
            <a:ext cx="1325638" cy="5092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4293">
            <a:off x="6838211" y="3578099"/>
            <a:ext cx="1325638" cy="5092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06283">
            <a:off x="6446886" y="4620442"/>
            <a:ext cx="1220511" cy="4692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5517">
            <a:off x="7608335" y="5164999"/>
            <a:ext cx="1334231" cy="5295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9252">
            <a:off x="1675059" y="4409298"/>
            <a:ext cx="1220511" cy="4692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117" y="5230206"/>
            <a:ext cx="1325638" cy="5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32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30000">
                <a:schemeClr val="tx1"/>
              </a:gs>
              <a:gs pos="86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1143000"/>
          </a:xfrm>
        </p:spPr>
        <p:txBody>
          <a:bodyPr/>
          <a:lstStyle/>
          <a:p>
            <a:r>
              <a:rPr lang="ru-RU" dirty="0" smtClean="0"/>
              <a:t>Луна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002" y="1358151"/>
            <a:ext cx="4079996" cy="4141697"/>
          </a:xfrm>
          <a:prstGeom prst="rect">
            <a:avLst/>
          </a:prstGeom>
        </p:spPr>
      </p:pic>
      <p:pic>
        <p:nvPicPr>
          <p:cNvPr id="10" name="08 Десять лунатиков (Англ нар - А Усачев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14" y="4907880"/>
            <a:ext cx="1888976" cy="118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32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692696"/>
            <a:ext cx="8640960" cy="1470025"/>
          </a:xfrm>
        </p:spPr>
        <p:txBody>
          <a:bodyPr>
            <a:noAutofit/>
          </a:bodyPr>
          <a:lstStyle/>
          <a:p>
            <a:r>
              <a:rPr lang="ru-RU" sz="5400" dirty="0" smtClean="0"/>
              <a:t>БУДУЩИМ КОСМОНАВТАМ </a:t>
            </a:r>
            <a:br>
              <a:rPr lang="ru-RU" sz="5400" dirty="0" smtClean="0"/>
            </a:br>
            <a:r>
              <a:rPr lang="ru-RU" sz="5400" dirty="0" smtClean="0"/>
              <a:t>– УРА!</a:t>
            </a:r>
            <a:endParaRPr lang="ru-RU" sz="5400" dirty="0"/>
          </a:p>
        </p:txBody>
      </p:sp>
      <p:pic>
        <p:nvPicPr>
          <p:cNvPr id="1028" name="Picture 4" descr="http://xn--55-6kc5atg4b1a.xn--p1ai/images/pages/0013161359.fid.jpg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196752"/>
            <a:ext cx="5784577" cy="607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2996952"/>
            <a:ext cx="6400800" cy="264184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СПАСИБО </a:t>
            </a:r>
          </a:p>
          <a:p>
            <a:r>
              <a:rPr lang="ru-RU" sz="4000" dirty="0" smtClean="0">
                <a:solidFill>
                  <a:srgbClr val="FF0000"/>
                </a:solidFill>
              </a:rPr>
              <a:t>ЗА</a:t>
            </a:r>
          </a:p>
          <a:p>
            <a:r>
              <a:rPr lang="ru-RU" sz="4000" dirty="0" smtClean="0">
                <a:solidFill>
                  <a:srgbClr val="FF0000"/>
                </a:solidFill>
              </a:rPr>
              <a:t> ВНИМАНИЕ!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75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30000">
                <a:schemeClr val="tx1"/>
              </a:gs>
              <a:gs pos="86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76672"/>
            <a:ext cx="2438400" cy="2438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52320" y="264711"/>
            <a:ext cx="14401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Солнце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Меркурий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Земля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Венера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Марс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Юпитер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Сатурн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Уран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Нептун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Плутон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47" y="1294776"/>
            <a:ext cx="429384" cy="401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29" y="1695872"/>
            <a:ext cx="718910" cy="7189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9" y="2698812"/>
            <a:ext cx="856441" cy="8564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61" y="4581128"/>
            <a:ext cx="1733128" cy="12998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778008"/>
            <a:ext cx="1816024" cy="18160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14" y="4576422"/>
            <a:ext cx="1027145" cy="19551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336" y="3933056"/>
            <a:ext cx="1152128" cy="115212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776" y="3166055"/>
            <a:ext cx="778396" cy="7783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0" y="3933056"/>
            <a:ext cx="1151118" cy="115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98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1470025"/>
          </a:xfrm>
        </p:spPr>
        <p:txBody>
          <a:bodyPr/>
          <a:lstStyle/>
          <a:p>
            <a:r>
              <a:rPr lang="ru-RU" dirty="0" smtClean="0"/>
              <a:t>Экзамен для межпланетных</a:t>
            </a:r>
            <a:br>
              <a:rPr lang="ru-RU" dirty="0" smtClean="0"/>
            </a:br>
            <a:r>
              <a:rPr lang="ru-RU" dirty="0" smtClean="0"/>
              <a:t>туристов.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854339"/>
            <a:ext cx="8352928" cy="4752528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200000"/>
              </a:lnSpc>
              <a:buFont typeface="Arial" pitchFamily="34" charset="0"/>
              <a:buChar char="•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effectLst/>
              </a:rPr>
              <a:t>П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остроить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/>
              </a:rPr>
              <a:t>ракету по чертежу</a:t>
            </a:r>
            <a:endParaRPr lang="en-US" dirty="0" smtClean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marL="457200" indent="-457200" algn="l">
              <a:lnSpc>
                <a:spcPct val="20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Равновесие.</a:t>
            </a:r>
            <a:endParaRPr lang="en-US" dirty="0" smtClean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marL="457200" indent="-457200" algn="l">
              <a:lnSpc>
                <a:spcPct val="200000"/>
              </a:lnSpc>
              <a:buFont typeface="Arial" pitchFamily="34" charset="0"/>
              <a:buChar char="•"/>
            </a:pP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Внимание.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Игра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«Роботы и звёздочки».</a:t>
            </a:r>
          </a:p>
          <a:p>
            <a:pPr marL="457200" indent="-457200" algn="l">
              <a:lnSpc>
                <a:spcPct val="200000"/>
              </a:lnSpc>
              <a:buFont typeface="Arial" pitchFamily="34" charset="0"/>
              <a:buChar char="•"/>
            </a:pPr>
            <a:endParaRPr lang="ru-RU" sz="2800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6" name="032 музыка для аттракцион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700808"/>
            <a:ext cx="1390120" cy="1261801"/>
          </a:xfrm>
          <a:prstGeom prst="rect">
            <a:avLst/>
          </a:prstGeom>
        </p:spPr>
      </p:pic>
      <p:pic>
        <p:nvPicPr>
          <p:cNvPr id="5" name="017 Роботы и звездочки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95" y="4492360"/>
            <a:ext cx="1356353" cy="1988598"/>
          </a:xfrm>
          <a:prstGeom prst="rect">
            <a:avLst/>
          </a:prstGeom>
        </p:spPr>
      </p:pic>
      <p:sp>
        <p:nvSpPr>
          <p:cNvPr id="7" name="5-конечная звезда 6">
            <a:hlinkClick r:id="rId8" action="ppaction://hlinksldjump"/>
          </p:cNvPr>
          <p:cNvSpPr/>
          <p:nvPr/>
        </p:nvSpPr>
        <p:spPr>
          <a:xfrm>
            <a:off x="7978344" y="260648"/>
            <a:ext cx="720080" cy="720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79365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3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88640"/>
            <a:ext cx="6188224" cy="1296144"/>
          </a:xfrm>
        </p:spPr>
        <p:txBody>
          <a:bodyPr/>
          <a:lstStyle/>
          <a:p>
            <a:r>
              <a:rPr lang="ru-RU" dirty="0" smtClean="0"/>
              <a:t>Стартуем 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065"/>
            <a:ext cx="1209734" cy="12097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59" y="1726762"/>
            <a:ext cx="893989" cy="10727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44" y="1507595"/>
            <a:ext cx="1071563" cy="1428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51" y="1607065"/>
            <a:ext cx="812293" cy="12192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44" y="1566962"/>
            <a:ext cx="802630" cy="12046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174" y="1507594"/>
            <a:ext cx="996988" cy="13234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432" y="1543355"/>
            <a:ext cx="848432" cy="12734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85" y="1404396"/>
            <a:ext cx="956310" cy="14353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91" y="1507594"/>
            <a:ext cx="908244" cy="13632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035" y="1607065"/>
            <a:ext cx="613817" cy="968027"/>
          </a:xfrm>
          <a:prstGeom prst="rect">
            <a:avLst/>
          </a:prstGeom>
        </p:spPr>
      </p:pic>
      <p:sp>
        <p:nvSpPr>
          <p:cNvPr id="17" name="Пятно 2 16"/>
          <p:cNvSpPr/>
          <p:nvPr/>
        </p:nvSpPr>
        <p:spPr>
          <a:xfrm>
            <a:off x="2522156" y="2941128"/>
            <a:ext cx="4622539" cy="3096344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Пуск</a:t>
            </a:r>
            <a:r>
              <a:rPr lang="ru-RU" sz="6600" b="1" dirty="0" smtClean="0">
                <a:solidFill>
                  <a:schemeClr val="bg1"/>
                </a:solidFill>
              </a:rPr>
              <a:t>!</a:t>
            </a:r>
            <a:endParaRPr lang="ru-RU" sz="6600" b="1" dirty="0">
              <a:solidFill>
                <a:schemeClr val="bg1"/>
              </a:solidFill>
            </a:endParaRPr>
          </a:p>
        </p:txBody>
      </p:sp>
      <p:pic>
        <p:nvPicPr>
          <p:cNvPr id="19" name="002 Все готово для полет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95" y="3167817"/>
            <a:ext cx="1503157" cy="273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36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24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ВЫХОД В КОСМОС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Подбери </a:t>
            </a:r>
            <a:r>
              <a:rPr lang="ru-RU" b="1" dirty="0"/>
              <a:t>одежду </a:t>
            </a:r>
            <a:r>
              <a:rPr lang="ru-RU" dirty="0"/>
              <a:t>космонавту: </a:t>
            </a:r>
            <a:r>
              <a:rPr lang="ru-RU" dirty="0" smtClean="0"/>
              <a:t>убери </a:t>
            </a:r>
            <a:r>
              <a:rPr lang="ru-RU" dirty="0"/>
              <a:t>из списка все ненужные предметы</a:t>
            </a:r>
            <a:r>
              <a:rPr lang="ru-RU" dirty="0" smtClean="0"/>
              <a:t>.</a:t>
            </a:r>
          </a:p>
          <a:p>
            <a:r>
              <a:rPr lang="ru-RU" dirty="0" smtClean="0"/>
              <a:t>Шляпа</a:t>
            </a:r>
          </a:p>
          <a:p>
            <a:r>
              <a:rPr lang="ru-RU" dirty="0" smtClean="0"/>
              <a:t>Носки</a:t>
            </a:r>
          </a:p>
          <a:p>
            <a:r>
              <a:rPr lang="ru-RU" dirty="0" smtClean="0"/>
              <a:t>Галстук</a:t>
            </a:r>
          </a:p>
          <a:p>
            <a:r>
              <a:rPr lang="ru-RU" dirty="0" smtClean="0"/>
              <a:t>Брюки</a:t>
            </a:r>
          </a:p>
          <a:p>
            <a:r>
              <a:rPr lang="ru-RU" dirty="0" smtClean="0"/>
              <a:t>Шлем</a:t>
            </a:r>
          </a:p>
          <a:p>
            <a:r>
              <a:rPr lang="ru-RU" dirty="0" smtClean="0"/>
              <a:t>Куртка</a:t>
            </a:r>
          </a:p>
          <a:p>
            <a:r>
              <a:rPr lang="ru-RU" dirty="0" smtClean="0"/>
              <a:t>Скафандр</a:t>
            </a:r>
          </a:p>
          <a:p>
            <a:r>
              <a:rPr lang="ru-RU" dirty="0" smtClean="0"/>
              <a:t>Свитер</a:t>
            </a:r>
          </a:p>
          <a:p>
            <a:r>
              <a:rPr lang="ru-RU" dirty="0" smtClean="0"/>
              <a:t>Жилет</a:t>
            </a:r>
            <a:endParaRPr lang="en-US" dirty="0" smtClean="0"/>
          </a:p>
          <a:p>
            <a:r>
              <a:rPr lang="ru-RU" dirty="0" smtClean="0"/>
              <a:t>Шарф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787776"/>
            <a:ext cx="1368831" cy="7566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8661">
            <a:off x="4574589" y="1694447"/>
            <a:ext cx="699323" cy="9878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5056">
            <a:off x="6887632" y="5232632"/>
            <a:ext cx="1516081" cy="15160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28800"/>
            <a:ext cx="2403350" cy="24033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426645"/>
            <a:ext cx="1668890" cy="12488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3736">
            <a:off x="6181340" y="2610375"/>
            <a:ext cx="2740149" cy="28435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7340">
            <a:off x="2910805" y="2615325"/>
            <a:ext cx="1382356" cy="31277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42" y="2660628"/>
            <a:ext cx="2203408" cy="22865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4150">
            <a:off x="4750262" y="4653136"/>
            <a:ext cx="1660029" cy="17226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4947183"/>
            <a:ext cx="1397402" cy="144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21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0463" y="-1"/>
            <a:ext cx="9144000" cy="6858000"/>
          </a:xfrm>
          <a:prstGeom prst="rect">
            <a:avLst/>
          </a:prstGeom>
          <a:gradFill>
            <a:gsLst>
              <a:gs pos="60000">
                <a:srgbClr val="929DB2"/>
              </a:gs>
              <a:gs pos="37000">
                <a:srgbClr val="616977"/>
              </a:gs>
              <a:gs pos="0">
                <a:schemeClr val="tx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7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1824037"/>
            <a:ext cx="2857500" cy="3209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9612" y="404664"/>
            <a:ext cx="698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НЕВЕСОМОСТЬ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9" name="004 Невесомост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092280" y="4845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41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438 0.17106 C 0.29358 0.01759 0.17847 -0.11574 0.02413 -0.125 C -0.02118 -0.17454 0.10833 -0.28032 0.04722 -0.26412 C -0.01389 -0.24792 -0.32743 -0.13681 -0.34306 -0.02755 C -0.35434 0.11088 -0.1849 0.38218 -0.04687 0.3919 C 0.07917 0.39861 0.38976 0.44282 0.39896 0.31435 C 0.40816 0.19745 0.13698 -0.04259 0.01997 -0.05139 C -0.08837 -0.05856 -0.18976 0.01273 -0.19635 0.1206 C -0.2033 0.2169 -0.30903 0.48403 -0.21233 0.48843 C -0.15729 0.5 0.30885 -0.17199 0.36667 -0.22338 C 0.42448 -0.27477 0.1934 0.13935 0.13472 0.18032 C 0.13924 0.10208 0.09097 0.02639 0.01493 0.02199 C -0.05156 0.01759 -0.11806 0.05856 -0.12292 0.12546 C -0.12726 0.1831 -0.09306 0.23773 -0.03767 0.24236 C 0.00833 0.24722 0.0566 0.22153 0.05885 0.17593 C 0.06337 0.13958 0.04514 0.09977 0.01076 0.09537 C -0.01736 0.09537 -0.04497 0.10486 -0.04913 0.12963 C -0.05156 0.14583 -0.34705 0.14421 -0.33333 0.15093 C -0.32674 0.15301 -0.02153 0.17106 -0.01476 0.16898 " pathEditMode="relative" rAng="0" ptsTypes="ffaffffffafffffffff">
                                      <p:cBhvr>
                                        <p:cTn id="6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31" y="-6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10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МЕРКУРИЙ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68760"/>
            <a:ext cx="5396826" cy="5041270"/>
          </a:xfrm>
          <a:prstGeom prst="rect">
            <a:avLst/>
          </a:prstGeom>
        </p:spPr>
      </p:pic>
      <p:sp>
        <p:nvSpPr>
          <p:cNvPr id="6" name="Хорда 5"/>
          <p:cNvSpPr/>
          <p:nvPr/>
        </p:nvSpPr>
        <p:spPr>
          <a:xfrm flipH="1">
            <a:off x="2145699" y="1330443"/>
            <a:ext cx="5155096" cy="4917904"/>
          </a:xfrm>
          <a:prstGeom prst="chord">
            <a:avLst>
              <a:gd name="adj1" fmla="val 5392340"/>
              <a:gd name="adj2" fmla="val 16200000"/>
            </a:avLst>
          </a:prstGeom>
          <a:gradFill flip="none" rotWithShape="1">
            <a:gsLst>
              <a:gs pos="60000">
                <a:schemeClr val="accent1">
                  <a:lumMod val="20000"/>
                  <a:lumOff val="80000"/>
                  <a:alpha val="0"/>
                </a:schemeClr>
              </a:gs>
              <a:gs pos="37000">
                <a:srgbClr val="616977"/>
              </a:gs>
              <a:gs pos="0">
                <a:schemeClr val="tx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948264" y="980728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B0F0"/>
                </a:solidFill>
              </a:rPr>
              <a:t>ХОЛОДНО</a:t>
            </a:r>
            <a:endParaRPr lang="ru-RU" sz="3200" b="1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995748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ЖАРКО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25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r>
              <a:rPr lang="ru-RU" dirty="0" smtClean="0"/>
              <a:t>ВЕНЕРА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24744"/>
            <a:ext cx="4578276" cy="4578276"/>
          </a:xfrm>
        </p:spPr>
      </p:pic>
      <p:sp>
        <p:nvSpPr>
          <p:cNvPr id="5" name="Облако 4"/>
          <p:cNvSpPr/>
          <p:nvPr/>
        </p:nvSpPr>
        <p:spPr>
          <a:xfrm>
            <a:off x="5508104" y="1988840"/>
            <a:ext cx="2448272" cy="1656184"/>
          </a:xfrm>
          <a:prstGeom prst="cloud">
            <a:avLst/>
          </a:prstGeom>
          <a:gradFill>
            <a:gsLst>
              <a:gs pos="0">
                <a:srgbClr val="5E9EFF"/>
              </a:gs>
              <a:gs pos="21000">
                <a:srgbClr val="85C2FF">
                  <a:alpha val="0"/>
                </a:srgbClr>
              </a:gs>
              <a:gs pos="66000">
                <a:srgbClr val="C4D6EB"/>
              </a:gs>
              <a:gs pos="100000">
                <a:srgbClr val="FFEBFA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лако 5"/>
          <p:cNvSpPr/>
          <p:nvPr/>
        </p:nvSpPr>
        <p:spPr>
          <a:xfrm>
            <a:off x="4067944" y="4365104"/>
            <a:ext cx="2448272" cy="1656184"/>
          </a:xfrm>
          <a:prstGeom prst="cloud">
            <a:avLst/>
          </a:prstGeom>
          <a:gradFill>
            <a:gsLst>
              <a:gs pos="0">
                <a:srgbClr val="5E9EFF"/>
              </a:gs>
              <a:gs pos="21000">
                <a:srgbClr val="85C2FF">
                  <a:alpha val="0"/>
                </a:srgbClr>
              </a:gs>
              <a:gs pos="66000">
                <a:srgbClr val="C4D6EB"/>
              </a:gs>
              <a:gs pos="100000">
                <a:srgbClr val="FFEBFA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лако 6"/>
          <p:cNvSpPr/>
          <p:nvPr/>
        </p:nvSpPr>
        <p:spPr>
          <a:xfrm rot="10800000">
            <a:off x="2555776" y="1160748"/>
            <a:ext cx="2448272" cy="1656184"/>
          </a:xfrm>
          <a:prstGeom prst="cloud">
            <a:avLst/>
          </a:prstGeom>
          <a:gradFill>
            <a:gsLst>
              <a:gs pos="0">
                <a:srgbClr val="5E9EFF"/>
              </a:gs>
              <a:gs pos="21000">
                <a:srgbClr val="85C2FF">
                  <a:alpha val="0"/>
                </a:srgbClr>
              </a:gs>
              <a:gs pos="66000">
                <a:srgbClr val="C4D6EB"/>
              </a:gs>
              <a:gs pos="100000">
                <a:srgbClr val="FFEBFA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ЖМУР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9021">
            <a:off x="716024" y="4142136"/>
            <a:ext cx="1412649" cy="121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70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4823"/>
            <a:ext cx="8229600" cy="1143000"/>
          </a:xfrm>
        </p:spPr>
        <p:txBody>
          <a:bodyPr/>
          <a:lstStyle/>
          <a:p>
            <a:r>
              <a:rPr lang="ru-RU" dirty="0" smtClean="0"/>
              <a:t>САТУРН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18" y="771569"/>
            <a:ext cx="5827712" cy="5827712"/>
          </a:xfrm>
          <a:prstGeom prst="rect">
            <a:avLst/>
          </a:prstGeom>
        </p:spPr>
      </p:pic>
      <p:pic>
        <p:nvPicPr>
          <p:cNvPr id="3" name="032 музыка для аттракцион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2" y="4172926"/>
            <a:ext cx="1080291" cy="19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04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КОСМОС средня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E9F9D90-74DA-475E-A019-338719326C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КОСМОС средняя</Template>
  <TotalTime>278</TotalTime>
  <Words>105</Words>
  <Application>Microsoft Office PowerPoint</Application>
  <PresentationFormat>Экран (4:3)</PresentationFormat>
  <Paragraphs>45</Paragraphs>
  <Slides>12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КОСМОС средняя</vt:lpstr>
      <vt:lpstr>«КОСМИЧЕСКОЕ ПУТЕШЕСТВИЕ»  к Дню Космонавтики для детей старших групп ДОУ</vt:lpstr>
      <vt:lpstr>Презентация PowerPoint</vt:lpstr>
      <vt:lpstr>Экзамен для межпланетных туристов.</vt:lpstr>
      <vt:lpstr>Стартуем !</vt:lpstr>
      <vt:lpstr>ВЫХОД В КОСМОС</vt:lpstr>
      <vt:lpstr>Презентация PowerPoint</vt:lpstr>
      <vt:lpstr>МЕРКУРИЙ</vt:lpstr>
      <vt:lpstr>ВЕНЕРА</vt:lpstr>
      <vt:lpstr>САТУРН</vt:lpstr>
      <vt:lpstr>КОСМИЧЕСКАЯ ЕДА</vt:lpstr>
      <vt:lpstr>Луна</vt:lpstr>
      <vt:lpstr>БУДУЩИМ КОСМОНАВТАМ  – УРА!</vt:lpstr>
    </vt:vector>
  </TitlesOfParts>
  <Company>Microsoft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КОСМОНАВТИКИ</dc:title>
  <dc:creator>Admin</dc:creator>
  <cp:keywords/>
  <cp:lastModifiedBy>Tosno</cp:lastModifiedBy>
  <cp:revision>31</cp:revision>
  <dcterms:created xsi:type="dcterms:W3CDTF">2014-04-03T05:53:17Z</dcterms:created>
  <dcterms:modified xsi:type="dcterms:W3CDTF">2021-04-09T10:22:16Z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TC026483389991</vt:lpwstr>
  </property>
</Properties>
</file>