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4" r:id="rId8"/>
    <p:sldId id="262" r:id="rId9"/>
    <p:sldId id="265" r:id="rId10"/>
    <p:sldId id="267" r:id="rId11"/>
    <p:sldId id="268" r:id="rId12"/>
    <p:sldId id="269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6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C4281-3B9A-4D78-A39A-7B4D2D5DE36F}" type="datetimeFigureOut">
              <a:rPr lang="ru-RU" smtClean="0"/>
              <a:t>29.02.2024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6CF8F-CF5B-4D83-9B76-BF928A7746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77245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C4281-3B9A-4D78-A39A-7B4D2D5DE36F}" type="datetimeFigureOut">
              <a:rPr lang="ru-RU" smtClean="0"/>
              <a:t>29.02.2024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6CF8F-CF5B-4D83-9B76-BF928A7746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61005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C4281-3B9A-4D78-A39A-7B4D2D5DE36F}" type="datetimeFigureOut">
              <a:rPr lang="ru-RU" smtClean="0"/>
              <a:t>29.02.2024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6CF8F-CF5B-4D83-9B76-BF928A7746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31127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C4281-3B9A-4D78-A39A-7B4D2D5DE36F}" type="datetimeFigureOut">
              <a:rPr lang="ru-RU" smtClean="0"/>
              <a:t>29.02.2024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6CF8F-CF5B-4D83-9B76-BF928A7746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57736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C4281-3B9A-4D78-A39A-7B4D2D5DE36F}" type="datetimeFigureOut">
              <a:rPr lang="ru-RU" smtClean="0"/>
              <a:t>29.02.2024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6CF8F-CF5B-4D83-9B76-BF928A7746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95201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C4281-3B9A-4D78-A39A-7B4D2D5DE36F}" type="datetimeFigureOut">
              <a:rPr lang="ru-RU" smtClean="0"/>
              <a:t>29.02.2024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6CF8F-CF5B-4D83-9B76-BF928A7746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28568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C4281-3B9A-4D78-A39A-7B4D2D5DE36F}" type="datetimeFigureOut">
              <a:rPr lang="ru-RU" smtClean="0"/>
              <a:t>29.02.2024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6CF8F-CF5B-4D83-9B76-BF928A774666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15663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C4281-3B9A-4D78-A39A-7B4D2D5DE36F}" type="datetimeFigureOut">
              <a:rPr lang="ru-RU" smtClean="0"/>
              <a:t>29.02.2024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6CF8F-CF5B-4D83-9B76-BF928A7746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82153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C4281-3B9A-4D78-A39A-7B4D2D5DE36F}" type="datetimeFigureOut">
              <a:rPr lang="ru-RU" smtClean="0"/>
              <a:t>29.02.2024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6CF8F-CF5B-4D83-9B76-BF928A7746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80959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C4281-3B9A-4D78-A39A-7B4D2D5DE36F}" type="datetimeFigureOut">
              <a:rPr lang="ru-RU" smtClean="0"/>
              <a:t>29.02.2024</a:t>
            </a:fld>
            <a:endParaRPr lang="ru-RU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ru-RU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6CF8F-CF5B-4D83-9B76-BF928A7746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57850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3F3C4281-3B9A-4D78-A39A-7B4D2D5DE36F}" type="datetimeFigureOut">
              <a:rPr lang="ru-RU" smtClean="0"/>
              <a:t>29.02.2024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ru-RU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6CF8F-CF5B-4D83-9B76-BF928A7746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86572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3F3C4281-3B9A-4D78-A39A-7B4D2D5DE36F}" type="datetimeFigureOut">
              <a:rPr lang="ru-RU" smtClean="0"/>
              <a:t>29.02.2024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2EC6CF8F-CF5B-4D83-9B76-BF928A7746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8593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s://nellisavanina20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391509" y="140677"/>
            <a:ext cx="7253232" cy="1732085"/>
          </a:xfrm>
        </p:spPr>
        <p:txBody>
          <a:bodyPr>
            <a:noAutofit/>
          </a:bodyPr>
          <a:lstStyle/>
          <a:p>
            <a:r>
              <a:rPr lang="ru-RU" sz="4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anose="020B0502040204020203" pitchFamily="34" charset="0"/>
              </a:rPr>
              <a:t>ПРОЕКТ:</a:t>
            </a:r>
            <a:br>
              <a:rPr lang="ru-RU" sz="4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anose="020B0502040204020203" pitchFamily="34" charset="0"/>
              </a:rPr>
            </a:br>
            <a:r>
              <a:rPr lang="ru-RU" sz="4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anose="020B0502040204020203" pitchFamily="34" charset="0"/>
              </a:rPr>
              <a:t>«Моя дружная семья»</a:t>
            </a:r>
            <a:endParaRPr lang="ru-RU" sz="40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SemiBold SemiConden" panose="020B0502040204020203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3776" y="1969478"/>
            <a:ext cx="7560965" cy="42530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8086980"/>
              </p:ext>
            </p:extLst>
          </p:nvPr>
        </p:nvGraphicFramePr>
        <p:xfrm>
          <a:off x="6444341" y="6202504"/>
          <a:ext cx="3200400" cy="230813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3200400">
                  <a:extLst>
                    <a:ext uri="{9D8B030D-6E8A-4147-A177-3AD203B41FA5}">
                      <a16:colId xmlns:a16="http://schemas.microsoft.com/office/drawing/2014/main" val="3741089642"/>
                    </a:ext>
                  </a:extLst>
                </a:gridCol>
              </a:tblGrid>
              <a:tr h="230813">
                <a:tc>
                  <a:txBody>
                    <a:bodyPr/>
                    <a:lstStyle/>
                    <a:p>
                      <a:pPr marL="6350" marR="100330" indent="-6350" algn="just">
                        <a:lnSpc>
                          <a:spcPct val="103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Bahnschrift SemiBold SemiConden" panose="020B0502040204020203" pitchFamily="34" charset="0"/>
                        </a:rPr>
                        <a:t>Автор: Саванина </a:t>
                      </a:r>
                      <a:r>
                        <a:rPr lang="ru-RU" sz="12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Bahnschrift SemiBold SemiConden" panose="020B0502040204020203" pitchFamily="34" charset="0"/>
                        </a:rPr>
                        <a:t>Нэлли </a:t>
                      </a:r>
                      <a:r>
                        <a:rPr lang="ru-RU" sz="12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Bahnschrift SemiBold SemiConden" panose="020B0502040204020203" pitchFamily="34" charset="0"/>
                        </a:rPr>
                        <a:t>Федоровна, воспитатель </a:t>
                      </a:r>
                      <a:endParaRPr lang="ru-RU" sz="12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Bahnschrift SemiBold SemiConden" panose="020B0502040204020203" pitchFamily="34" charset="0"/>
                        <a:ea typeface="SimSun" panose="02010600030101010101" pitchFamily="2" charset="-122"/>
                      </a:endParaRPr>
                    </a:p>
                  </a:txBody>
                  <a:tcPr marL="54146" marR="18389" marT="49549" marB="0"/>
                </a:tc>
                <a:extLst>
                  <a:ext uri="{0D108BD9-81ED-4DB2-BD59-A6C34878D82A}">
                    <a16:rowId xmlns:a16="http://schemas.microsoft.com/office/drawing/2014/main" val="2748038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11366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31136" y="964692"/>
            <a:ext cx="7729728" cy="522363"/>
          </a:xfrm>
        </p:spPr>
        <p:style>
          <a:lnRef idx="0">
            <a:scrgbClr r="0" g="0" b="0"/>
          </a:lnRef>
          <a:fillRef idx="1001">
            <a:schemeClr val="lt2"/>
          </a:fillRef>
          <a:effectRef idx="0">
            <a:scrgbClr r="0" g="0" b="0"/>
          </a:effectRef>
          <a:fontRef idx="major"/>
        </p:style>
        <p:txBody>
          <a:bodyPr>
            <a:noAutofit/>
          </a:bodyPr>
          <a:lstStyle/>
          <a:p>
            <a:r>
              <a:rPr lang="ru-RU" sz="1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непосредственно образовательной деятельности на тему: «Моя семья»</a:t>
            </a:r>
            <a:endParaRPr lang="ru-RU" sz="1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 descr="C:\Users\Viktor\Desktop\Фотографии для работ\IMG_20240226_091014.jpg"/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2" t="21262" b="7539"/>
          <a:stretch/>
        </p:blipFill>
        <p:spPr bwMode="auto">
          <a:xfrm>
            <a:off x="3024807" y="2808380"/>
            <a:ext cx="3757751" cy="210701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 descr="C:\Users\Viktor\Desktop\Фотографии для работ\IMG_20240226_091342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7" t="26109" b="5802"/>
          <a:stretch/>
        </p:blipFill>
        <p:spPr bwMode="auto">
          <a:xfrm>
            <a:off x="564993" y="2808380"/>
            <a:ext cx="2219325" cy="253365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 descr="C:\Users\Viktor\Desktop\Фотографии для работ\IMG_20240226_091458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0" r="6427" b="3021"/>
          <a:stretch/>
        </p:blipFill>
        <p:spPr bwMode="auto">
          <a:xfrm>
            <a:off x="7166819" y="2808380"/>
            <a:ext cx="1821140" cy="256544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 descr="C:\Users\Viktor\Desktop\Фотографии для работ\IMG_20240226_091654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25" t="14029" r="-402" b="6089"/>
          <a:stretch/>
        </p:blipFill>
        <p:spPr bwMode="auto">
          <a:xfrm>
            <a:off x="9451351" y="2808380"/>
            <a:ext cx="2004868" cy="249590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1147991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25118" y="1140538"/>
            <a:ext cx="9541764" cy="522363"/>
          </a:xfr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>
            <a:noAutofit/>
          </a:bodyPr>
          <a:lstStyle/>
          <a:p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Рисование портрета мамы «Мамочку свою очень сильно я люблю!»</a:t>
            </a:r>
            <a:endParaRPr lang="ru-RU" sz="14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 descr="C:\Users\Viktor\Desktop\Фотографии для работ\IMG_20240228_161435.jpg"/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98" t="2475" b="4302"/>
          <a:stretch/>
        </p:blipFill>
        <p:spPr bwMode="auto">
          <a:xfrm>
            <a:off x="3902364" y="2403215"/>
            <a:ext cx="4387272" cy="343203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 descr="C:\Users\Viktor\Desktop\Фотографии для работ\IMG_20240226_093928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72" r="12241" b="16937"/>
          <a:stretch/>
        </p:blipFill>
        <p:spPr bwMode="auto">
          <a:xfrm>
            <a:off x="9137217" y="3241965"/>
            <a:ext cx="2214274" cy="250594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 descr="C:\Users\Viktor\Desktop\Фотографии для работ\IMG_20240226_093841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7" t="19477" r="3800" b="13917"/>
          <a:stretch/>
        </p:blipFill>
        <p:spPr bwMode="auto">
          <a:xfrm>
            <a:off x="735970" y="3426692"/>
            <a:ext cx="2447925" cy="240855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2257445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30074" y="441409"/>
            <a:ext cx="7729728" cy="439235"/>
          </a:xfr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>
            <a:noAutofit/>
          </a:bodyPr>
          <a:lstStyle/>
          <a:p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Выставка продуктов творческой деятельности семей «Семейные увлечения группы «Звездочки»</a:t>
            </a:r>
            <a:endParaRPr lang="ru-RU" sz="14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 descr="C:\Users\Viktor\Desktop\Фотографии для работ\IMG_20240228_102444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9" t="11329" r="5718" b="9639"/>
          <a:stretch/>
        </p:blipFill>
        <p:spPr bwMode="auto">
          <a:xfrm>
            <a:off x="241876" y="3556697"/>
            <a:ext cx="4306136" cy="313750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Объект 4" descr="C:\Users\Viktor\Desktop\Фотографии для работ\IMG_20240227_070547.jpg"/>
          <p:cNvPicPr>
            <a:picLocks noGrp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8" t="10587" r="5450" b="17992"/>
          <a:stretch/>
        </p:blipFill>
        <p:spPr bwMode="auto">
          <a:xfrm>
            <a:off x="4813135" y="3856423"/>
            <a:ext cx="2565727" cy="276665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 descr="C:\Users\Viktor\Desktop\Фотографии для работ\IMG_20240228_154708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5" t="17531" r="10365" b="12557"/>
          <a:stretch/>
        </p:blipFill>
        <p:spPr bwMode="auto">
          <a:xfrm>
            <a:off x="7643985" y="3533039"/>
            <a:ext cx="4178559" cy="309004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573898" y="2025563"/>
            <a:ext cx="5229025" cy="11825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350" marR="100330" indent="-6350" algn="just">
              <a:lnSpc>
                <a:spcPct val="103000"/>
              </a:lnSpc>
              <a:spcAft>
                <a:spcPts val="25"/>
              </a:spcAft>
            </a:pPr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Продукт:</a:t>
            </a:r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ru-RU" sz="1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Выставка продуктов семейного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творчества семей: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«Семейные увлечения группы «Звездочки»»</a:t>
            </a:r>
            <a:endParaRPr lang="ru-RU" sz="1400" dirty="0" smtClean="0">
              <a:solidFill>
                <a:srgbClr val="000000"/>
              </a:solidFill>
              <a:effectLst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Презентации проекта:</a:t>
            </a:r>
            <a:r>
              <a:rPr lang="en-US" sz="1400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фотографии рисунков с выставки проекта</a:t>
            </a:r>
            <a:r>
              <a:rPr lang="ru-RU" sz="1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; видео-рассказ обучающегося</a:t>
            </a:r>
            <a:r>
              <a:rPr lang="en-US" sz="1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о Гербе своей семьи и отзыв</a:t>
            </a:r>
            <a:r>
              <a:rPr lang="ru-RU" sz="1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об участии в проекте.</a:t>
            </a:r>
            <a:endParaRPr lang="ru-RU" sz="14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3898" y="1437626"/>
            <a:ext cx="3993226" cy="59136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3898" y="1097791"/>
            <a:ext cx="2999492" cy="432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4590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524603" y="2091707"/>
            <a:ext cx="673783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Сроки реализации проекта</a:t>
            </a: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: </a:t>
            </a:r>
            <a:r>
              <a:rPr lang="ru-RU" sz="1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январь – февраль 2024 г</a:t>
            </a:r>
            <a:r>
              <a:rPr lang="ru-RU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.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ru-RU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524604" y="545234"/>
            <a:ext cx="741484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Возрастная группа: </a:t>
            </a:r>
            <a:r>
              <a:rPr lang="ru-RU" sz="1400" dirty="0" smtClean="0">
                <a:latin typeface="Times New Roman" panose="02020603050405020304" pitchFamily="18" charset="0"/>
                <a:ea typeface="SimSun" panose="02010600030101010101" pitchFamily="2" charset="-122"/>
              </a:rPr>
              <a:t>подготовительная группа компенсирующей направленности (6-7 лет)</a:t>
            </a:r>
            <a:endParaRPr lang="ru-RU" sz="14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524605" y="1051698"/>
            <a:ext cx="673783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Тип проекта: </a:t>
            </a:r>
            <a:r>
              <a:rPr lang="ru-RU" sz="1400" dirty="0" smtClean="0">
                <a:latin typeface="Times New Roman" panose="02020603050405020304" pitchFamily="18" charset="0"/>
                <a:ea typeface="SimSun" panose="02010600030101010101" pitchFamily="2" charset="-122"/>
              </a:rPr>
              <a:t>информационно-творческий</a:t>
            </a:r>
            <a:endParaRPr lang="ru-RU" sz="14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524604" y="1591511"/>
            <a:ext cx="673783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Количество участников: </a:t>
            </a:r>
            <a:r>
              <a:rPr lang="ru-RU" sz="1400" dirty="0" smtClean="0">
                <a:latin typeface="Times New Roman" panose="02020603050405020304" pitchFamily="18" charset="0"/>
                <a:ea typeface="SimSun" panose="02010600030101010101" pitchFamily="2" charset="-122"/>
              </a:rPr>
              <a:t>коллективный</a:t>
            </a:r>
            <a:endParaRPr lang="ru-RU" sz="14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524603" y="2631520"/>
            <a:ext cx="8777659" cy="27870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350" marR="179705" indent="360000" algn="just">
              <a:lnSpc>
                <a:spcPct val="103000"/>
              </a:lnSpc>
              <a:spcAft>
                <a:spcPts val="0"/>
              </a:spcAft>
            </a:pP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Проблемное поле проекта: </a:t>
            </a:r>
          </a:p>
          <a:p>
            <a:pPr marL="6350" marR="179705" indent="360000" algn="just">
              <a:lnSpc>
                <a:spcPct val="103000"/>
              </a:lnSpc>
              <a:spcAft>
                <a:spcPts val="0"/>
              </a:spcAft>
            </a:pP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В</a:t>
            </a:r>
            <a:r>
              <a:rPr lang="ru-RU" sz="1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настоящее время, большое внимание уделяется взаимодействию дошкольного учреждения с семьями воспитанников.</a:t>
            </a:r>
            <a:r>
              <a:rPr lang="en-US" sz="1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 </a:t>
            </a:r>
            <a:endParaRPr lang="ru-RU" sz="1400" dirty="0">
              <a:solidFill>
                <a:srgbClr val="000000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marL="6350" marR="179705" indent="360000" algn="just">
              <a:lnSpc>
                <a:spcPct val="103000"/>
              </a:lnSpc>
              <a:spcAft>
                <a:spcPts val="0"/>
              </a:spcAft>
            </a:pPr>
            <a:r>
              <a:rPr lang="ru-RU" sz="1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Проект «Моя дружная семья» направлен на развитие сотрудничества и взаимодействия между детским садом и семьей ребенка. Важно понимать, что семья является основной средой воспитания ребенка, поэтому сотрудничество с родителями и установление партнерских отношений между семьей и ДОУ важно для обеспечения полноценного развития ребенка.</a:t>
            </a:r>
            <a:endParaRPr lang="ru-RU" sz="1400" dirty="0" smtClean="0">
              <a:solidFill>
                <a:srgbClr val="000000"/>
              </a:solidFill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6350" marR="179705" indent="360000" algn="just">
              <a:lnSpc>
                <a:spcPct val="103000"/>
              </a:lnSpc>
              <a:spcAft>
                <a:spcPts val="0"/>
              </a:spcAft>
            </a:pPr>
            <a:r>
              <a:rPr lang="ru-RU" sz="1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Семья - это первый социальный институт, с которым ребенок встречается в жизни, частью которого является. Семья занимает центральное место в воспитании ребёнка, играет основную роль в формировании мировоззрения, нравственных норм поведения, чувств, социально-нравственного облика и позиции малыша. В семье воспитание детей должно строиться на любви, опыте, традициях, личном примере из детства родных и близких </a:t>
            </a:r>
            <a:endParaRPr lang="ru-RU" sz="14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11923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52093" y="520718"/>
            <a:ext cx="920847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Цель проекта: </a:t>
            </a:r>
            <a:r>
              <a:rPr lang="ru-RU" sz="1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создание социальной ситуации развития детей в процессе реализации педагогического проекта «Моя дружная семья»</a:t>
            </a:r>
            <a:endParaRPr lang="ru-RU" sz="14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52093" y="1074716"/>
            <a:ext cx="9287607" cy="32239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100"/>
              </a:spcBef>
              <a:spcAft>
                <a:spcPts val="0"/>
              </a:spcAft>
            </a:pP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Задачи проекта:</a:t>
            </a:r>
          </a:p>
          <a:p>
            <a:pPr algn="just">
              <a:spcBef>
                <a:spcPts val="100"/>
              </a:spcBef>
              <a:spcAft>
                <a:spcPts val="0"/>
              </a:spcAft>
            </a:pPr>
            <a:r>
              <a:rPr lang="ru-RU" sz="1400" dirty="0" smtClean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1. способствовать   формированию у детей образа Я;</a:t>
            </a:r>
          </a:p>
          <a:p>
            <a:pPr algn="just">
              <a:spcBef>
                <a:spcPts val="100"/>
              </a:spcBef>
              <a:spcAft>
                <a:spcPts val="0"/>
              </a:spcAft>
            </a:pPr>
            <a:r>
              <a:rPr lang="ru-RU" sz="1400" dirty="0" smtClean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2. способствовать углублению знаний детей о гендерной, семейной принадлежности;</a:t>
            </a:r>
          </a:p>
          <a:p>
            <a:pPr algn="just">
              <a:spcBef>
                <a:spcPts val="100"/>
              </a:spcBef>
              <a:spcAft>
                <a:spcPts val="0"/>
              </a:spcAft>
            </a:pPr>
            <a:r>
              <a:rPr lang="ru-RU" sz="1400" dirty="0" smtClean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3. способствовать формированию у детей уважительного отношения и чувства принадлежности к своей семье;  </a:t>
            </a:r>
          </a:p>
          <a:p>
            <a:pPr algn="just">
              <a:spcBef>
                <a:spcPts val="100"/>
              </a:spcBef>
              <a:spcAft>
                <a:spcPts val="0"/>
              </a:spcAft>
            </a:pPr>
            <a:r>
              <a:rPr lang="ru-RU" sz="1400" dirty="0" smtClean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4. способствовать формированию способности наслаждаться художественным словом, употребления его в собственной речи (поговорки, загадки, метафоры, народные высказывания);</a:t>
            </a:r>
          </a:p>
          <a:p>
            <a:pPr algn="just">
              <a:spcBef>
                <a:spcPts val="100"/>
              </a:spcBef>
              <a:spcAft>
                <a:spcPts val="0"/>
              </a:spcAft>
            </a:pPr>
            <a:r>
              <a:rPr lang="ru-RU" sz="1400" dirty="0" smtClean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5.  способствовать обучению детей чувствовать и понимать образный язык сказок, рассказов о семье;</a:t>
            </a:r>
          </a:p>
          <a:p>
            <a:pPr algn="just">
              <a:spcBef>
                <a:spcPts val="100"/>
              </a:spcBef>
              <a:spcAft>
                <a:spcPts val="0"/>
              </a:spcAft>
            </a:pPr>
            <a:r>
              <a:rPr lang="ru-RU" sz="1400" dirty="0" smtClean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6.  способствовать расширению представления детей об истории семьи; </a:t>
            </a:r>
          </a:p>
          <a:p>
            <a:pPr algn="just">
              <a:spcBef>
                <a:spcPts val="100"/>
              </a:spcBef>
              <a:spcAft>
                <a:spcPts val="0"/>
              </a:spcAft>
            </a:pPr>
            <a:r>
              <a:rPr lang="ru-RU" sz="1400" dirty="0" smtClean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7. способствовать углублению представлений о том, где работают родители, как важен для общества их труд;</a:t>
            </a:r>
          </a:p>
          <a:p>
            <a:pPr algn="just">
              <a:spcBef>
                <a:spcPts val="100"/>
              </a:spcBef>
              <a:spcAft>
                <a:spcPts val="0"/>
              </a:spcAft>
            </a:pPr>
            <a:r>
              <a:rPr lang="ru-RU" sz="1400" dirty="0" smtClean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8. способствовать воспитанию у детей добрых чувств, интереса, любви и уважения к членам семьи, к ценностям семейных отношений;</a:t>
            </a:r>
          </a:p>
          <a:p>
            <a:pPr algn="just">
              <a:spcBef>
                <a:spcPts val="100"/>
              </a:spcBef>
              <a:spcAft>
                <a:spcPts val="0"/>
              </a:spcAft>
            </a:pPr>
            <a:r>
              <a:rPr lang="ru-RU" sz="1400" dirty="0" smtClean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9.  создать условия для обучения детей умению договариваться, делиться, помогать, оказывать поддержку в работе, проявлять интерес к выполненному заданию;</a:t>
            </a:r>
          </a:p>
          <a:p>
            <a:pPr algn="just"/>
            <a:r>
              <a:rPr lang="ru-RU" sz="1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10. способствовать приобщению родителей к семейному чтению литературных произведений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52093" y="4298675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состоял из 3 этапов: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Подготовительный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Основной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III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Заключительный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532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238426"/>
            <a:ext cx="8554916" cy="547302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реализации мероприятий в рамках проекта «Моя дружная семья»</a:t>
            </a:r>
            <a:b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600" b="1" i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31570" y="1567210"/>
            <a:ext cx="580000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В рамках реализации этапа были проведены следующие мероприятия: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Беседа с родителями </a:t>
            </a:r>
            <a:r>
              <a:rPr lang="ru-RU" sz="1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и воспитанниками о предстоящем проекте</a:t>
            </a:r>
            <a:endParaRPr lang="ru-RU" sz="1400" dirty="0" smtClean="0">
              <a:solidFill>
                <a:srgbClr val="000000"/>
              </a:solidFill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Подбор литературы по теме проекта и создание библиотеки в группе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Оформление родительского уголка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Подбор наглядно-дидактических пособий, демонстрационного материала для занятий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Размещение статей, консультаций, рекомендаций по теме проекта на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платформе </a:t>
            </a:r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netboard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https://nellisavanina20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631570" y="1228656"/>
            <a:ext cx="263476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rgbClr val="AD84C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sz="1600" b="1" dirty="0">
                <a:solidFill>
                  <a:srgbClr val="AD84C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smtClean="0">
                <a:solidFill>
                  <a:srgbClr val="AD84C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этап: Подготовительный</a:t>
            </a:r>
            <a:endParaRPr lang="ru-RU" dirty="0"/>
          </a:p>
        </p:txBody>
      </p:sp>
      <p:pic>
        <p:nvPicPr>
          <p:cNvPr id="5" name="Рисунок 4" descr="C:\Users\Viktor\Desktop\Фотографии для работ\IMG_20240226_115601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21" b="43524"/>
          <a:stretch/>
        </p:blipFill>
        <p:spPr bwMode="auto">
          <a:xfrm>
            <a:off x="1468316" y="3912576"/>
            <a:ext cx="4155918" cy="229013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 descr="C:\Users\Viktor\Desktop\Фотографии для работ\IMG_20240226_164409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8" t="9134" r="17948" b="30529"/>
          <a:stretch/>
        </p:blipFill>
        <p:spPr bwMode="auto">
          <a:xfrm>
            <a:off x="7423561" y="2045010"/>
            <a:ext cx="3461316" cy="351172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704670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82005" y="1622041"/>
            <a:ext cx="3905563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Рассматривание с воспитанниками книг, иллюстраций, сюжетных картинок на тему «Семья»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Чтение художественной литературы</a:t>
            </a:r>
            <a:endParaRPr lang="ru-RU" sz="1600" dirty="0" smtClean="0">
              <a:solidFill>
                <a:srgbClr val="000000"/>
              </a:solidFill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Подготовка 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и участие в городском фестивале семейного творчества </a:t>
            </a:r>
            <a:r>
              <a:rPr lang="ru-RU" sz="1600" b="1" i="1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«Талант в каждом</a:t>
            </a:r>
            <a:r>
              <a:rPr lang="ru-RU" sz="16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»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709548" y="700604"/>
            <a:ext cx="21272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2 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Э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тап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: 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О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сновной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074" name="Picture 2" descr="https://sun9-64.userapi.com/impg/SoC7x8weLQzSowNC4tY7xOg_F8SU2-hWuMp-jA/nru24CEM8GY.jpg?size=1080x1567&amp;quality=95&amp;sign=1f2e6787ece45b6adad6525f60275695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3418" y="2671647"/>
            <a:ext cx="2659775" cy="385913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2141" y="313868"/>
            <a:ext cx="3478441" cy="34457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076" name="Picture 4" descr="https://sun9-23.userapi.com/impg/0NLyElSBoE0sEdLNIIwhekwZ3zy3LqqcdnC9WA/V-534U8yr84.jpg?size=1170x1986&amp;quality=95&amp;sign=a74ccf4d8eb9fdb07a121c927fb52923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9781" y="3234756"/>
            <a:ext cx="1941766" cy="32960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 descr="C:\Users\Viktor\Desktop\Фотографии для работ\IMG_20240227_084802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8" t="2705" r="3935" b="12459"/>
          <a:stretch/>
        </p:blipFill>
        <p:spPr bwMode="auto">
          <a:xfrm>
            <a:off x="1717964" y="3759605"/>
            <a:ext cx="2606733" cy="286797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670906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944358" y="1145463"/>
            <a:ext cx="471835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lvl="0" indent="-171450" algn="just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Проведение бесед с воспитанниками о семейном досуге</a:t>
            </a:r>
          </a:p>
          <a:p>
            <a:pPr marL="171450" lvl="0" indent="-171450" algn="just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Тематические выставки </a:t>
            </a:r>
            <a:r>
              <a:rPr lang="ru-RU" sz="14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рисунков: </a:t>
            </a:r>
            <a:r>
              <a:rPr lang="ru-RU" sz="1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«Герб моей семьи», «Традиции моей семьи»; «Мой домашний любимец»</a:t>
            </a:r>
            <a:endParaRPr lang="ru-RU" sz="1400" dirty="0" smtClean="0">
              <a:solidFill>
                <a:srgbClr val="000000"/>
              </a:solidFill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171450" lvl="0" indent="-171450" algn="just">
              <a:buFont typeface="Arial" panose="020B0604020202020204" pitchFamily="34" charset="0"/>
              <a:buChar char="•"/>
            </a:pPr>
            <a:r>
              <a:rPr lang="ru-RU" sz="1400" dirty="0" smtClean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Составление творческих рассказов на тему: «Моя семья»; 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«Зимние забавы моей семьи</a:t>
            </a: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»</a:t>
            </a:r>
            <a:endParaRPr lang="ru-RU" sz="1400" dirty="0">
              <a:solidFill>
                <a:srgbClr val="000000"/>
              </a:solidFill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171450" lvl="0" indent="-171450" algn="just"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Составление 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творческих рассказов на тему: «Моя </a:t>
            </a:r>
            <a:r>
              <a:rPr lang="ru-RU" sz="14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дружная семья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» </a:t>
            </a:r>
          </a:p>
          <a:p>
            <a:pPr marL="171450" lvl="0" indent="-171450" algn="just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Оформление альбома с творческими рассказами о </a:t>
            </a:r>
            <a:r>
              <a:rPr lang="ru-RU" sz="14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семье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0914" y="497756"/>
            <a:ext cx="2182557" cy="49381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" t="14700" r="5658" b="-766"/>
          <a:stretch/>
        </p:blipFill>
        <p:spPr>
          <a:xfrm>
            <a:off x="7060043" y="599920"/>
            <a:ext cx="4564365" cy="32602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6840382" y="138255"/>
            <a:ext cx="530765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200" b="1" i="1" dirty="0">
                <a:solidFill>
                  <a:srgbClr val="AD84C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Домашнее задание: </a:t>
            </a:r>
            <a:endParaRPr lang="ru-RU" sz="1200" b="1" i="1" dirty="0" smtClean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lvl="0" algn="just"/>
            <a:r>
              <a:rPr lang="ru-RU" sz="1200" b="1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Составление творческих рассказов на тему: «Зимние </a:t>
            </a:r>
            <a:r>
              <a:rPr lang="ru-RU" sz="12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забавы моей семьи»</a:t>
            </a:r>
            <a:endParaRPr lang="ru-RU" sz="1200" b="1" i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/>
          <a:srcRect t="7317" r="1172" b="4881"/>
          <a:stretch/>
        </p:blipFill>
        <p:spPr>
          <a:xfrm>
            <a:off x="1315091" y="3860180"/>
            <a:ext cx="4146139" cy="269888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2" name="Прямоугольник 11"/>
          <p:cNvSpPr/>
          <p:nvPr/>
        </p:nvSpPr>
        <p:spPr>
          <a:xfrm>
            <a:off x="944358" y="3204968"/>
            <a:ext cx="477393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1400" b="1" i="1" dirty="0" smtClean="0">
                <a:solidFill>
                  <a:srgbClr val="AD84C6">
                    <a:lumMod val="7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Домашнее задание: </a:t>
            </a:r>
          </a:p>
          <a:p>
            <a:pPr lvl="0" algn="ctr"/>
            <a:r>
              <a:rPr lang="ru-RU" sz="1400" b="1" i="1" dirty="0" smtClean="0">
                <a:solidFill>
                  <a:srgbClr val="AD84C6">
                    <a:lumMod val="7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Составление творческих рассказов на тему: «Моя семья»</a:t>
            </a:r>
            <a:endParaRPr lang="ru-RU" sz="1400" b="1" i="1" dirty="0">
              <a:solidFill>
                <a:srgbClr val="AD84C6">
                  <a:lumMod val="75000"/>
                </a:srgbClr>
              </a:solidFill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36069" y="4194782"/>
            <a:ext cx="3692769" cy="25860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Прямоугольник 15"/>
          <p:cNvSpPr/>
          <p:nvPr/>
        </p:nvSpPr>
        <p:spPr>
          <a:xfrm>
            <a:off x="6937131" y="3808277"/>
            <a:ext cx="45632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Домашнее задание: </a:t>
            </a:r>
          </a:p>
          <a:p>
            <a:pPr algn="ctr"/>
            <a:r>
              <a:rPr lang="ru-RU" sz="1200" b="1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«Рисование семейного древа» и его описание </a:t>
            </a:r>
            <a:endParaRPr lang="ru-RU" sz="1200" b="1" i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6441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143565" y="259138"/>
            <a:ext cx="430932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/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Выставка рисунков «Традиции моей семьи»</a:t>
            </a:r>
            <a:endParaRPr lang="ru-RU" sz="16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9" t="5664" r="6620" b="4965"/>
          <a:stretch/>
        </p:blipFill>
        <p:spPr>
          <a:xfrm rot="16200000" flipV="1">
            <a:off x="644050" y="2559675"/>
            <a:ext cx="1673290" cy="231686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65" t="9165" r="27877" b="3939"/>
          <a:stretch/>
        </p:blipFill>
        <p:spPr>
          <a:xfrm>
            <a:off x="5057371" y="792189"/>
            <a:ext cx="1876476" cy="268068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2" t="10129" r="3780"/>
          <a:stretch/>
        </p:blipFill>
        <p:spPr>
          <a:xfrm>
            <a:off x="8452886" y="792189"/>
            <a:ext cx="2535570" cy="173146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63"/>
          <a:stretch/>
        </p:blipFill>
        <p:spPr>
          <a:xfrm rot="16200000">
            <a:off x="6603410" y="3774481"/>
            <a:ext cx="1840408" cy="258135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242" y="792189"/>
            <a:ext cx="2527315" cy="177355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1155" y="4144956"/>
            <a:ext cx="2675016" cy="182798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38"/>
          <p:cNvPicPr/>
          <p:nvPr/>
        </p:nvPicPr>
        <p:blipFill>
          <a:blip r:embed="rId8"/>
          <a:stretch>
            <a:fillRect/>
          </a:stretch>
        </p:blipFill>
        <p:spPr>
          <a:xfrm rot="16200000">
            <a:off x="9736224" y="2561803"/>
            <a:ext cx="1643075" cy="24934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63418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921745" y="602249"/>
            <a:ext cx="461228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/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Выставка рисунков «Мой </a:t>
            </a: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домашний любимец»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37" t="16748" r="5214" b="16434"/>
          <a:stretch/>
        </p:blipFill>
        <p:spPr>
          <a:xfrm>
            <a:off x="1512277" y="1198126"/>
            <a:ext cx="9141625" cy="5563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515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415691" y="356138"/>
            <a:ext cx="325512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/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ВЫСТАВКА «ГЕРБ МОЕЙ СЕМЬИ»</a:t>
            </a:r>
            <a:endParaRPr lang="ru-RU" sz="14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0058" y="910922"/>
            <a:ext cx="1847871" cy="242192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DSC05977.JPG"/>
          <p:cNvPicPr>
            <a:picLocks noChangeAspect="1"/>
          </p:cNvPicPr>
          <p:nvPr/>
        </p:nvPicPr>
        <p:blipFill rotWithShape="1">
          <a:blip r:embed="rId3" cstate="print"/>
          <a:srcRect l="32836" t="10008" r="24007" b="16646"/>
          <a:stretch/>
        </p:blipFill>
        <p:spPr>
          <a:xfrm>
            <a:off x="9292734" y="3683977"/>
            <a:ext cx="2017661" cy="257183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052" y="3749847"/>
            <a:ext cx="1663347" cy="246221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035" y="960512"/>
            <a:ext cx="1930818" cy="237233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68613" y="935717"/>
            <a:ext cx="2108524" cy="23290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3" t="2627"/>
          <a:stretch/>
        </p:blipFill>
        <p:spPr>
          <a:xfrm flipV="1">
            <a:off x="6910755" y="3690430"/>
            <a:ext cx="1764268" cy="256537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38"/>
          <p:cNvPicPr/>
          <p:nvPr/>
        </p:nvPicPr>
        <p:blipFill>
          <a:blip r:embed="rId8"/>
          <a:stretch>
            <a:fillRect/>
          </a:stretch>
        </p:blipFill>
        <p:spPr>
          <a:xfrm rot="10800000">
            <a:off x="3384788" y="3710435"/>
            <a:ext cx="1863969" cy="250162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180630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arcel">
  <a:themeElements>
    <a:clrScheme name="Фиолетовый">
      <a:dk1>
        <a:sysClr val="windowText" lastClr="000000"/>
      </a:dk1>
      <a:lt1>
        <a:sysClr val="window" lastClr="FFFFFF"/>
      </a:lt1>
      <a:dk2>
        <a:srgbClr val="373545"/>
      </a:dk2>
      <a:lt2>
        <a:srgbClr val="DCD8DC"/>
      </a:lt2>
      <a:accent1>
        <a:srgbClr val="AD84C6"/>
      </a:accent1>
      <a:accent2>
        <a:srgbClr val="8784C7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69A020"/>
      </a:hlink>
      <a:folHlink>
        <a:srgbClr val="8C8C8C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TM10001115[[fn=Посылка]]</Template>
  <TotalTime>286</TotalTime>
  <Words>536</Words>
  <Application>Microsoft Office PowerPoint</Application>
  <PresentationFormat>Широкоэкранный</PresentationFormat>
  <Paragraphs>57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20" baseType="lpstr">
      <vt:lpstr>SimSun</vt:lpstr>
      <vt:lpstr>Arial</vt:lpstr>
      <vt:lpstr>Bahnschrift SemiBold SemiConden</vt:lpstr>
      <vt:lpstr>Calibri</vt:lpstr>
      <vt:lpstr>Corbel</vt:lpstr>
      <vt:lpstr>Gill Sans MT</vt:lpstr>
      <vt:lpstr>Times New Roman</vt:lpstr>
      <vt:lpstr>Parcel</vt:lpstr>
      <vt:lpstr>ПРОЕКТ: «Моя дружная семья»</vt:lpstr>
      <vt:lpstr>Презентация PowerPoint</vt:lpstr>
      <vt:lpstr>Презентация PowerPoint</vt:lpstr>
      <vt:lpstr> Результаты реализации мероприятий в рамках проекта «Моя дружная семья»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Проведение непосредственно образовательной деятельности на тему: «Моя семья»</vt:lpstr>
      <vt:lpstr>Рисование портрета мамы «Мамочку свою очень сильно я люблю!»</vt:lpstr>
      <vt:lpstr>Выставка продуктов творческой деятельности семей «Семейные увлечения группы «Звездочки»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ПРОЕКТ: «Моя дружная семья»</dc:title>
  <dc:creator>Viktor</dc:creator>
  <cp:lastModifiedBy>Viktor</cp:lastModifiedBy>
  <cp:revision>42</cp:revision>
  <dcterms:created xsi:type="dcterms:W3CDTF">2024-02-24T11:26:01Z</dcterms:created>
  <dcterms:modified xsi:type="dcterms:W3CDTF">2024-02-29T14:25:55Z</dcterms:modified>
</cp:coreProperties>
</file>