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0AE43-EDF6-4657-A82F-C31940345E0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026860-BAEC-434E-BDB3-4711C3044C5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1 этап</a:t>
          </a:r>
        </a:p>
      </dgm:t>
    </dgm:pt>
    <dgm:pt modelId="{D0E645CE-B20B-416C-B165-E4DEB96970D8}" type="parTrans" cxnId="{EC95D9AB-3706-4187-8572-707BD052CE9B}">
      <dgm:prSet/>
      <dgm:spPr/>
      <dgm:t>
        <a:bodyPr/>
        <a:lstStyle/>
        <a:p>
          <a:endParaRPr lang="ru-RU"/>
        </a:p>
      </dgm:t>
    </dgm:pt>
    <dgm:pt modelId="{631822E1-2659-407B-9007-CC34A12FF088}" type="sibTrans" cxnId="{EC95D9AB-3706-4187-8572-707BD052CE9B}">
      <dgm:prSet/>
      <dgm:spPr/>
      <dgm:t>
        <a:bodyPr/>
        <a:lstStyle/>
        <a:p>
          <a:endParaRPr lang="ru-RU"/>
        </a:p>
      </dgm:t>
    </dgm:pt>
    <dgm:pt modelId="{5C09FDD0-FFC2-4C3E-A749-F9C65DDC11B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2 этап</a:t>
          </a:r>
        </a:p>
      </dgm:t>
    </dgm:pt>
    <dgm:pt modelId="{6F08B1CF-F862-47CD-8376-F578708ADB9E}" type="parTrans" cxnId="{DDEA8CA0-A0EE-44AB-B3AD-7ED8868FC20B}">
      <dgm:prSet/>
      <dgm:spPr/>
      <dgm:t>
        <a:bodyPr/>
        <a:lstStyle/>
        <a:p>
          <a:endParaRPr lang="ru-RU"/>
        </a:p>
      </dgm:t>
    </dgm:pt>
    <dgm:pt modelId="{217C7631-04A1-4F7E-AD02-C0C0AC4AEC9C}" type="sibTrans" cxnId="{DDEA8CA0-A0EE-44AB-B3AD-7ED8868FC20B}">
      <dgm:prSet/>
      <dgm:spPr/>
      <dgm:t>
        <a:bodyPr/>
        <a:lstStyle/>
        <a:p>
          <a:endParaRPr lang="ru-RU"/>
        </a:p>
      </dgm:t>
    </dgm:pt>
    <dgm:pt modelId="{FC93BB75-8CB9-40C0-9FD5-FE731852F53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3 этап</a:t>
          </a:r>
        </a:p>
      </dgm:t>
    </dgm:pt>
    <dgm:pt modelId="{0765A2E4-DF7D-4C7D-BECD-DC2A804E542A}" type="parTrans" cxnId="{19E2C1CB-5EF8-418E-B11A-146466A6F0C2}">
      <dgm:prSet/>
      <dgm:spPr/>
      <dgm:t>
        <a:bodyPr/>
        <a:lstStyle/>
        <a:p>
          <a:endParaRPr lang="ru-RU"/>
        </a:p>
      </dgm:t>
    </dgm:pt>
    <dgm:pt modelId="{2A64D61E-F88A-4F0B-8761-751C0F84F229}" type="sibTrans" cxnId="{19E2C1CB-5EF8-418E-B11A-146466A6F0C2}">
      <dgm:prSet/>
      <dgm:spPr/>
      <dgm:t>
        <a:bodyPr/>
        <a:lstStyle/>
        <a:p>
          <a:endParaRPr lang="ru-RU"/>
        </a:p>
      </dgm:t>
    </dgm:pt>
    <dgm:pt modelId="{61482D4A-5D23-4E95-A8D6-998388DFF85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4 этап</a:t>
          </a:r>
        </a:p>
      </dgm:t>
    </dgm:pt>
    <dgm:pt modelId="{68F3F47D-BAE0-479F-90E6-F3EB97F854DE}" type="parTrans" cxnId="{EC47EC8F-2B27-4153-90B0-1BA3F6092942}">
      <dgm:prSet/>
      <dgm:spPr/>
      <dgm:t>
        <a:bodyPr/>
        <a:lstStyle/>
        <a:p>
          <a:endParaRPr lang="ru-RU"/>
        </a:p>
      </dgm:t>
    </dgm:pt>
    <dgm:pt modelId="{06FAD04E-685B-4C55-AFD8-7FC704C493F6}" type="sibTrans" cxnId="{EC47EC8F-2B27-4153-90B0-1BA3F6092942}">
      <dgm:prSet/>
      <dgm:spPr/>
      <dgm:t>
        <a:bodyPr/>
        <a:lstStyle/>
        <a:p>
          <a:endParaRPr lang="ru-RU"/>
        </a:p>
      </dgm:t>
    </dgm:pt>
    <dgm:pt modelId="{F97AD2BF-E3E2-415F-8537-A7322FB81003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/>
            <a:t>Информационно-мотивационный</a:t>
          </a:r>
          <a:r>
            <a:rPr lang="ru-RU" sz="2000" dirty="0"/>
            <a:t> – знакомство детей с оригами, происхождением этого способа работы с бумагой, готовыми работами.</a:t>
          </a:r>
        </a:p>
      </dgm:t>
    </dgm:pt>
    <dgm:pt modelId="{BC0DFE5E-47F7-4FBD-B6A4-F4C3A3218202}" type="parTrans" cxnId="{F6D56EA2-4A16-4E48-883E-11C0BE85FB6C}">
      <dgm:prSet/>
      <dgm:spPr/>
      <dgm:t>
        <a:bodyPr/>
        <a:lstStyle/>
        <a:p>
          <a:endParaRPr lang="ru-RU"/>
        </a:p>
      </dgm:t>
    </dgm:pt>
    <dgm:pt modelId="{B0BED086-CE74-41E4-8EE5-85210DF47685}" type="sibTrans" cxnId="{F6D56EA2-4A16-4E48-883E-11C0BE85FB6C}">
      <dgm:prSet/>
      <dgm:spPr/>
      <dgm:t>
        <a:bodyPr/>
        <a:lstStyle/>
        <a:p>
          <a:endParaRPr lang="ru-RU"/>
        </a:p>
      </dgm:t>
    </dgm:pt>
    <dgm:pt modelId="{6943349A-EA6A-472C-904E-E6CF585E6272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/>
            <a:t>Организационно-подготовительный</a:t>
          </a:r>
          <a:r>
            <a:rPr lang="ru-RU" sz="2000" dirty="0"/>
            <a:t> – подготовка необходимого материала, оформление развивающей предметно-пространственной среды, знакомство с разными сортами бумаги, её подбор для изготовления поделок.</a:t>
          </a:r>
        </a:p>
      </dgm:t>
    </dgm:pt>
    <dgm:pt modelId="{F8DB6674-8F17-4370-94AB-5DA01BDEC7F3}" type="parTrans" cxnId="{1741C13E-318B-41D7-BC54-48352A3CA600}">
      <dgm:prSet/>
      <dgm:spPr/>
      <dgm:t>
        <a:bodyPr/>
        <a:lstStyle/>
        <a:p>
          <a:endParaRPr lang="ru-RU"/>
        </a:p>
      </dgm:t>
    </dgm:pt>
    <dgm:pt modelId="{E88A92B9-3338-4E4A-AFE8-5A80BA2170E7}" type="sibTrans" cxnId="{1741C13E-318B-41D7-BC54-48352A3CA600}">
      <dgm:prSet/>
      <dgm:spPr/>
      <dgm:t>
        <a:bodyPr/>
        <a:lstStyle/>
        <a:p>
          <a:endParaRPr lang="ru-RU"/>
        </a:p>
      </dgm:t>
    </dgm:pt>
    <dgm:pt modelId="{7995A4EF-CB97-4BBA-B2F1-463CDB776556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err="1"/>
            <a:t>Деятельностно-обучающий</a:t>
          </a:r>
          <a:r>
            <a:rPr lang="ru-RU" sz="2000" dirty="0"/>
            <a:t> – обучение ориентировке на листе бумаги, работа со схемами, знакомство с базовыми формами   (треугольник, воздушный змей, дверь, квадрат)</a:t>
          </a:r>
        </a:p>
      </dgm:t>
    </dgm:pt>
    <dgm:pt modelId="{214FB2CC-D6A5-4C27-8D0D-DE2C32AF6DE6}" type="parTrans" cxnId="{054E7E03-8B2F-46B6-B2C4-37CA9BDFCE6A}">
      <dgm:prSet/>
      <dgm:spPr/>
      <dgm:t>
        <a:bodyPr/>
        <a:lstStyle/>
        <a:p>
          <a:endParaRPr lang="ru-RU"/>
        </a:p>
      </dgm:t>
    </dgm:pt>
    <dgm:pt modelId="{0ED4BB5A-C46D-4458-87EA-09B08CA13D7D}" type="sibTrans" cxnId="{054E7E03-8B2F-46B6-B2C4-37CA9BDFCE6A}">
      <dgm:prSet/>
      <dgm:spPr/>
      <dgm:t>
        <a:bodyPr/>
        <a:lstStyle/>
        <a:p>
          <a:endParaRPr lang="ru-RU"/>
        </a:p>
      </dgm:t>
    </dgm:pt>
    <dgm:pt modelId="{EA573614-9447-4C2E-8D47-C67485AC1E71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/>
            <a:t>Продуктивно-творческий</a:t>
          </a:r>
          <a:r>
            <a:rPr lang="ru-RU" sz="2000" dirty="0"/>
            <a:t> – самостоятельное выполнение детьми работ.</a:t>
          </a:r>
        </a:p>
      </dgm:t>
    </dgm:pt>
    <dgm:pt modelId="{ACB1E599-B962-47FE-B89A-7962BDB2DCC7}" type="parTrans" cxnId="{AE00432B-F7EC-4611-A8BA-8D4DB433AC5D}">
      <dgm:prSet/>
      <dgm:spPr/>
      <dgm:t>
        <a:bodyPr/>
        <a:lstStyle/>
        <a:p>
          <a:endParaRPr lang="ru-RU"/>
        </a:p>
      </dgm:t>
    </dgm:pt>
    <dgm:pt modelId="{1798C2F2-B8FA-44A8-9E81-0D0EF3A067AB}" type="sibTrans" cxnId="{AE00432B-F7EC-4611-A8BA-8D4DB433AC5D}">
      <dgm:prSet/>
      <dgm:spPr/>
      <dgm:t>
        <a:bodyPr/>
        <a:lstStyle/>
        <a:p>
          <a:endParaRPr lang="ru-RU"/>
        </a:p>
      </dgm:t>
    </dgm:pt>
    <dgm:pt modelId="{A4CC09D3-C029-4E19-BC28-98921A7749E4}" type="pres">
      <dgm:prSet presAssocID="{CBD0AE43-EDF6-4657-A82F-C31940345E05}" presName="linearFlow" presStyleCnt="0">
        <dgm:presLayoutVars>
          <dgm:dir/>
          <dgm:animLvl val="lvl"/>
          <dgm:resizeHandles val="exact"/>
        </dgm:presLayoutVars>
      </dgm:prSet>
      <dgm:spPr/>
    </dgm:pt>
    <dgm:pt modelId="{8E3C6750-CE50-494D-9711-5285ECB43A9A}" type="pres">
      <dgm:prSet presAssocID="{79026860-BAEC-434E-BDB3-4711C3044C5B}" presName="composite" presStyleCnt="0"/>
      <dgm:spPr/>
    </dgm:pt>
    <dgm:pt modelId="{D77657AD-21EA-4BD0-BED0-923BE3B7CE60}" type="pres">
      <dgm:prSet presAssocID="{79026860-BAEC-434E-BDB3-4711C3044C5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60DB996-5635-441D-9479-C1EF5815E478}" type="pres">
      <dgm:prSet presAssocID="{79026860-BAEC-434E-BDB3-4711C3044C5B}" presName="descendantText" presStyleLbl="alignAcc1" presStyleIdx="0" presStyleCnt="4" custScaleY="116704">
        <dgm:presLayoutVars>
          <dgm:bulletEnabled val="1"/>
        </dgm:presLayoutVars>
      </dgm:prSet>
      <dgm:spPr/>
    </dgm:pt>
    <dgm:pt modelId="{34CA3DA8-3716-4DFF-8273-6F30C6AD2B22}" type="pres">
      <dgm:prSet presAssocID="{631822E1-2659-407B-9007-CC34A12FF088}" presName="sp" presStyleCnt="0"/>
      <dgm:spPr/>
    </dgm:pt>
    <dgm:pt modelId="{2A90DE52-A334-4AC6-B28D-9D7A0D6B4C1F}" type="pres">
      <dgm:prSet presAssocID="{5C09FDD0-FFC2-4C3E-A749-F9C65DDC11BF}" presName="composite" presStyleCnt="0"/>
      <dgm:spPr/>
    </dgm:pt>
    <dgm:pt modelId="{C50BA6C7-B7EE-4505-ADA5-921C2DE64563}" type="pres">
      <dgm:prSet presAssocID="{5C09FDD0-FFC2-4C3E-A749-F9C65DDC11B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624B273-8345-4E78-83C9-92D82AE9129C}" type="pres">
      <dgm:prSet presAssocID="{5C09FDD0-FFC2-4C3E-A749-F9C65DDC11BF}" presName="descendantText" presStyleLbl="alignAcc1" presStyleIdx="1" presStyleCnt="4" custScaleY="125375">
        <dgm:presLayoutVars>
          <dgm:bulletEnabled val="1"/>
        </dgm:presLayoutVars>
      </dgm:prSet>
      <dgm:spPr/>
    </dgm:pt>
    <dgm:pt modelId="{D8387364-72BD-46FA-B5A8-AE34B463CFD0}" type="pres">
      <dgm:prSet presAssocID="{217C7631-04A1-4F7E-AD02-C0C0AC4AEC9C}" presName="sp" presStyleCnt="0"/>
      <dgm:spPr/>
    </dgm:pt>
    <dgm:pt modelId="{9B36E5ED-A2B4-40B4-B8E1-02324999F9CA}" type="pres">
      <dgm:prSet presAssocID="{FC93BB75-8CB9-40C0-9FD5-FE731852F536}" presName="composite" presStyleCnt="0"/>
      <dgm:spPr/>
    </dgm:pt>
    <dgm:pt modelId="{1661727E-6BD7-455F-BB55-2D0FC5EBA7E1}" type="pres">
      <dgm:prSet presAssocID="{FC93BB75-8CB9-40C0-9FD5-FE731852F53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948551E-229B-44B0-8928-042DB828E9C0}" type="pres">
      <dgm:prSet presAssocID="{FC93BB75-8CB9-40C0-9FD5-FE731852F536}" presName="descendantText" presStyleLbl="alignAcc1" presStyleIdx="2" presStyleCnt="4" custScaleY="130448">
        <dgm:presLayoutVars>
          <dgm:bulletEnabled val="1"/>
        </dgm:presLayoutVars>
      </dgm:prSet>
      <dgm:spPr/>
    </dgm:pt>
    <dgm:pt modelId="{417CAC90-8C09-45E7-8472-5765A73F69EA}" type="pres">
      <dgm:prSet presAssocID="{2A64D61E-F88A-4F0B-8761-751C0F84F229}" presName="sp" presStyleCnt="0"/>
      <dgm:spPr/>
    </dgm:pt>
    <dgm:pt modelId="{19DE56ED-D7A5-4B2C-9FB0-35D30DF71D15}" type="pres">
      <dgm:prSet presAssocID="{61482D4A-5D23-4E95-A8D6-998388DFF85E}" presName="composite" presStyleCnt="0"/>
      <dgm:spPr/>
    </dgm:pt>
    <dgm:pt modelId="{251E1AC5-FBF2-4685-A14D-3BE2AFAA8485}" type="pres">
      <dgm:prSet presAssocID="{61482D4A-5D23-4E95-A8D6-998388DFF85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AC9D0F3-7C9C-4BB0-8591-74E8BD666755}" type="pres">
      <dgm:prSet presAssocID="{61482D4A-5D23-4E95-A8D6-998388DFF85E}" presName="descendantText" presStyleLbl="alignAcc1" presStyleIdx="3" presStyleCnt="4" custScaleY="116161">
        <dgm:presLayoutVars>
          <dgm:bulletEnabled val="1"/>
        </dgm:presLayoutVars>
      </dgm:prSet>
      <dgm:spPr/>
    </dgm:pt>
  </dgm:ptLst>
  <dgm:cxnLst>
    <dgm:cxn modelId="{054E7E03-8B2F-46B6-B2C4-37CA9BDFCE6A}" srcId="{FC93BB75-8CB9-40C0-9FD5-FE731852F536}" destId="{7995A4EF-CB97-4BBA-B2F1-463CDB776556}" srcOrd="0" destOrd="0" parTransId="{214FB2CC-D6A5-4C27-8D0D-DE2C32AF6DE6}" sibTransId="{0ED4BB5A-C46D-4458-87EA-09B08CA13D7D}"/>
    <dgm:cxn modelId="{45771804-F6C3-4FC9-9C03-6C6725B7F908}" type="presOf" srcId="{EA573614-9447-4C2E-8D47-C67485AC1E71}" destId="{4AC9D0F3-7C9C-4BB0-8591-74E8BD666755}" srcOrd="0" destOrd="0" presId="urn:microsoft.com/office/officeart/2005/8/layout/chevron2"/>
    <dgm:cxn modelId="{96AF130B-5166-41A3-A62B-0D4E35E93D0C}" type="presOf" srcId="{7995A4EF-CB97-4BBA-B2F1-463CDB776556}" destId="{0948551E-229B-44B0-8928-042DB828E9C0}" srcOrd="0" destOrd="0" presId="urn:microsoft.com/office/officeart/2005/8/layout/chevron2"/>
    <dgm:cxn modelId="{AE00432B-F7EC-4611-A8BA-8D4DB433AC5D}" srcId="{61482D4A-5D23-4E95-A8D6-998388DFF85E}" destId="{EA573614-9447-4C2E-8D47-C67485AC1E71}" srcOrd="0" destOrd="0" parTransId="{ACB1E599-B962-47FE-B89A-7962BDB2DCC7}" sibTransId="{1798C2F2-B8FA-44A8-9E81-0D0EF3A067AB}"/>
    <dgm:cxn modelId="{311A4C35-290D-4967-BE80-D75857273F00}" type="presOf" srcId="{61482D4A-5D23-4E95-A8D6-998388DFF85E}" destId="{251E1AC5-FBF2-4685-A14D-3BE2AFAA8485}" srcOrd="0" destOrd="0" presId="urn:microsoft.com/office/officeart/2005/8/layout/chevron2"/>
    <dgm:cxn modelId="{1741C13E-318B-41D7-BC54-48352A3CA600}" srcId="{5C09FDD0-FFC2-4C3E-A749-F9C65DDC11BF}" destId="{6943349A-EA6A-472C-904E-E6CF585E6272}" srcOrd="0" destOrd="0" parTransId="{F8DB6674-8F17-4370-94AB-5DA01BDEC7F3}" sibTransId="{E88A92B9-3338-4E4A-AFE8-5A80BA2170E7}"/>
    <dgm:cxn modelId="{BB82565C-4282-4544-9A77-7489F14301E1}" type="presOf" srcId="{79026860-BAEC-434E-BDB3-4711C3044C5B}" destId="{D77657AD-21EA-4BD0-BED0-923BE3B7CE60}" srcOrd="0" destOrd="0" presId="urn:microsoft.com/office/officeart/2005/8/layout/chevron2"/>
    <dgm:cxn modelId="{90DF2362-D8C8-4E21-B66E-43D5D5A779A4}" type="presOf" srcId="{FC93BB75-8CB9-40C0-9FD5-FE731852F536}" destId="{1661727E-6BD7-455F-BB55-2D0FC5EBA7E1}" srcOrd="0" destOrd="0" presId="urn:microsoft.com/office/officeart/2005/8/layout/chevron2"/>
    <dgm:cxn modelId="{7D7BB04A-3A20-43C6-801F-C0F48540AE6F}" type="presOf" srcId="{F97AD2BF-E3E2-415F-8537-A7322FB81003}" destId="{860DB996-5635-441D-9479-C1EF5815E478}" srcOrd="0" destOrd="0" presId="urn:microsoft.com/office/officeart/2005/8/layout/chevron2"/>
    <dgm:cxn modelId="{EBCD7553-25AA-40AA-975B-7FA3E583A77C}" type="presOf" srcId="{CBD0AE43-EDF6-4657-A82F-C31940345E05}" destId="{A4CC09D3-C029-4E19-BC28-98921A7749E4}" srcOrd="0" destOrd="0" presId="urn:microsoft.com/office/officeart/2005/8/layout/chevron2"/>
    <dgm:cxn modelId="{43365F55-452B-482A-8AA8-4A2628CC8F80}" type="presOf" srcId="{6943349A-EA6A-472C-904E-E6CF585E6272}" destId="{F624B273-8345-4E78-83C9-92D82AE9129C}" srcOrd="0" destOrd="0" presId="urn:microsoft.com/office/officeart/2005/8/layout/chevron2"/>
    <dgm:cxn modelId="{EC47EC8F-2B27-4153-90B0-1BA3F6092942}" srcId="{CBD0AE43-EDF6-4657-A82F-C31940345E05}" destId="{61482D4A-5D23-4E95-A8D6-998388DFF85E}" srcOrd="3" destOrd="0" parTransId="{68F3F47D-BAE0-479F-90E6-F3EB97F854DE}" sibTransId="{06FAD04E-685B-4C55-AFD8-7FC704C493F6}"/>
    <dgm:cxn modelId="{53AA4094-D7E3-4C64-B3E5-2F7D628198B0}" type="presOf" srcId="{5C09FDD0-FFC2-4C3E-A749-F9C65DDC11BF}" destId="{C50BA6C7-B7EE-4505-ADA5-921C2DE64563}" srcOrd="0" destOrd="0" presId="urn:microsoft.com/office/officeart/2005/8/layout/chevron2"/>
    <dgm:cxn modelId="{DDEA8CA0-A0EE-44AB-B3AD-7ED8868FC20B}" srcId="{CBD0AE43-EDF6-4657-A82F-C31940345E05}" destId="{5C09FDD0-FFC2-4C3E-A749-F9C65DDC11BF}" srcOrd="1" destOrd="0" parTransId="{6F08B1CF-F862-47CD-8376-F578708ADB9E}" sibTransId="{217C7631-04A1-4F7E-AD02-C0C0AC4AEC9C}"/>
    <dgm:cxn modelId="{F6D56EA2-4A16-4E48-883E-11C0BE85FB6C}" srcId="{79026860-BAEC-434E-BDB3-4711C3044C5B}" destId="{F97AD2BF-E3E2-415F-8537-A7322FB81003}" srcOrd="0" destOrd="0" parTransId="{BC0DFE5E-47F7-4FBD-B6A4-F4C3A3218202}" sibTransId="{B0BED086-CE74-41E4-8EE5-85210DF47685}"/>
    <dgm:cxn modelId="{EC95D9AB-3706-4187-8572-707BD052CE9B}" srcId="{CBD0AE43-EDF6-4657-A82F-C31940345E05}" destId="{79026860-BAEC-434E-BDB3-4711C3044C5B}" srcOrd="0" destOrd="0" parTransId="{D0E645CE-B20B-416C-B165-E4DEB96970D8}" sibTransId="{631822E1-2659-407B-9007-CC34A12FF088}"/>
    <dgm:cxn modelId="{19E2C1CB-5EF8-418E-B11A-146466A6F0C2}" srcId="{CBD0AE43-EDF6-4657-A82F-C31940345E05}" destId="{FC93BB75-8CB9-40C0-9FD5-FE731852F536}" srcOrd="2" destOrd="0" parTransId="{0765A2E4-DF7D-4C7D-BECD-DC2A804E542A}" sibTransId="{2A64D61E-F88A-4F0B-8761-751C0F84F229}"/>
    <dgm:cxn modelId="{174E7E49-FD22-4BFE-B38A-21D89755F856}" type="presParOf" srcId="{A4CC09D3-C029-4E19-BC28-98921A7749E4}" destId="{8E3C6750-CE50-494D-9711-5285ECB43A9A}" srcOrd="0" destOrd="0" presId="urn:microsoft.com/office/officeart/2005/8/layout/chevron2"/>
    <dgm:cxn modelId="{F93E661C-685B-4B50-8291-07140F32B427}" type="presParOf" srcId="{8E3C6750-CE50-494D-9711-5285ECB43A9A}" destId="{D77657AD-21EA-4BD0-BED0-923BE3B7CE60}" srcOrd="0" destOrd="0" presId="urn:microsoft.com/office/officeart/2005/8/layout/chevron2"/>
    <dgm:cxn modelId="{142CAACA-DA1E-428C-9A61-6FA29E96A155}" type="presParOf" srcId="{8E3C6750-CE50-494D-9711-5285ECB43A9A}" destId="{860DB996-5635-441D-9479-C1EF5815E478}" srcOrd="1" destOrd="0" presId="urn:microsoft.com/office/officeart/2005/8/layout/chevron2"/>
    <dgm:cxn modelId="{D8FF84E6-0F69-48DB-ABCE-61F6AF422DF9}" type="presParOf" srcId="{A4CC09D3-C029-4E19-BC28-98921A7749E4}" destId="{34CA3DA8-3716-4DFF-8273-6F30C6AD2B22}" srcOrd="1" destOrd="0" presId="urn:microsoft.com/office/officeart/2005/8/layout/chevron2"/>
    <dgm:cxn modelId="{72EBE5DD-F025-4E64-92FF-7C4376E07F0A}" type="presParOf" srcId="{A4CC09D3-C029-4E19-BC28-98921A7749E4}" destId="{2A90DE52-A334-4AC6-B28D-9D7A0D6B4C1F}" srcOrd="2" destOrd="0" presId="urn:microsoft.com/office/officeart/2005/8/layout/chevron2"/>
    <dgm:cxn modelId="{D1CEC34C-BAAE-4F5B-980E-48B7FC19C81D}" type="presParOf" srcId="{2A90DE52-A334-4AC6-B28D-9D7A0D6B4C1F}" destId="{C50BA6C7-B7EE-4505-ADA5-921C2DE64563}" srcOrd="0" destOrd="0" presId="urn:microsoft.com/office/officeart/2005/8/layout/chevron2"/>
    <dgm:cxn modelId="{11887F7C-C38D-48A5-80B2-0227997C53F6}" type="presParOf" srcId="{2A90DE52-A334-4AC6-B28D-9D7A0D6B4C1F}" destId="{F624B273-8345-4E78-83C9-92D82AE9129C}" srcOrd="1" destOrd="0" presId="urn:microsoft.com/office/officeart/2005/8/layout/chevron2"/>
    <dgm:cxn modelId="{6D1E5422-9B5F-44B8-8021-7CA929A36470}" type="presParOf" srcId="{A4CC09D3-C029-4E19-BC28-98921A7749E4}" destId="{D8387364-72BD-46FA-B5A8-AE34B463CFD0}" srcOrd="3" destOrd="0" presId="urn:microsoft.com/office/officeart/2005/8/layout/chevron2"/>
    <dgm:cxn modelId="{C0A97B2F-C616-4889-B09F-2B11D08230A7}" type="presParOf" srcId="{A4CC09D3-C029-4E19-BC28-98921A7749E4}" destId="{9B36E5ED-A2B4-40B4-B8E1-02324999F9CA}" srcOrd="4" destOrd="0" presId="urn:microsoft.com/office/officeart/2005/8/layout/chevron2"/>
    <dgm:cxn modelId="{5E6B72F8-4970-478C-B641-897516247103}" type="presParOf" srcId="{9B36E5ED-A2B4-40B4-B8E1-02324999F9CA}" destId="{1661727E-6BD7-455F-BB55-2D0FC5EBA7E1}" srcOrd="0" destOrd="0" presId="urn:microsoft.com/office/officeart/2005/8/layout/chevron2"/>
    <dgm:cxn modelId="{899B5561-546D-48C5-8AC2-EA8CEED3C543}" type="presParOf" srcId="{9B36E5ED-A2B4-40B4-B8E1-02324999F9CA}" destId="{0948551E-229B-44B0-8928-042DB828E9C0}" srcOrd="1" destOrd="0" presId="urn:microsoft.com/office/officeart/2005/8/layout/chevron2"/>
    <dgm:cxn modelId="{630CE0DA-025E-405D-BA9D-223B2AA46829}" type="presParOf" srcId="{A4CC09D3-C029-4E19-BC28-98921A7749E4}" destId="{417CAC90-8C09-45E7-8472-5765A73F69EA}" srcOrd="5" destOrd="0" presId="urn:microsoft.com/office/officeart/2005/8/layout/chevron2"/>
    <dgm:cxn modelId="{8E2E203A-84F3-4DE6-9C92-091C0A9B63CE}" type="presParOf" srcId="{A4CC09D3-C029-4E19-BC28-98921A7749E4}" destId="{19DE56ED-D7A5-4B2C-9FB0-35D30DF71D15}" srcOrd="6" destOrd="0" presId="urn:microsoft.com/office/officeart/2005/8/layout/chevron2"/>
    <dgm:cxn modelId="{10EA88A0-6C29-4501-B91E-C73431D0F0BE}" type="presParOf" srcId="{19DE56ED-D7A5-4B2C-9FB0-35D30DF71D15}" destId="{251E1AC5-FBF2-4685-A14D-3BE2AFAA8485}" srcOrd="0" destOrd="0" presId="urn:microsoft.com/office/officeart/2005/8/layout/chevron2"/>
    <dgm:cxn modelId="{0B7DB6D1-FD73-48A3-B675-662408C5F30E}" type="presParOf" srcId="{19DE56ED-D7A5-4B2C-9FB0-35D30DF71D15}" destId="{4AC9D0F3-7C9C-4BB0-8591-74E8BD6667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657AD-21EA-4BD0-BED0-923BE3B7CE60}">
      <dsp:nvSpPr>
        <dsp:cNvPr id="0" name=""/>
        <dsp:cNvSpPr/>
      </dsp:nvSpPr>
      <dsp:spPr>
        <a:xfrm rot="5400000">
          <a:off x="-172207" y="239782"/>
          <a:ext cx="1148047" cy="803633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1 этап</a:t>
          </a:r>
        </a:p>
      </dsp:txBody>
      <dsp:txXfrm rot="-5400000">
        <a:off x="1" y="469392"/>
        <a:ext cx="803633" cy="344414"/>
      </dsp:txXfrm>
    </dsp:sp>
    <dsp:sp modelId="{860DB996-5635-441D-9479-C1EF5815E478}">
      <dsp:nvSpPr>
        <dsp:cNvPr id="0" name=""/>
        <dsp:cNvSpPr/>
      </dsp:nvSpPr>
      <dsp:spPr>
        <a:xfrm rot="5400000">
          <a:off x="4309775" y="-3500891"/>
          <a:ext cx="870881" cy="7883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Информационно-мотивационный</a:t>
          </a:r>
          <a:r>
            <a:rPr lang="ru-RU" sz="2000" kern="1200" dirty="0"/>
            <a:t> – знакомство детей с оригами, происхождением этого способа работы с бумагой, готовыми работами.</a:t>
          </a:r>
        </a:p>
      </dsp:txBody>
      <dsp:txXfrm rot="-5400000">
        <a:off x="803633" y="47764"/>
        <a:ext cx="7840653" cy="785855"/>
      </dsp:txXfrm>
    </dsp:sp>
    <dsp:sp modelId="{C50BA6C7-B7EE-4505-ADA5-921C2DE64563}">
      <dsp:nvSpPr>
        <dsp:cNvPr id="0" name=""/>
        <dsp:cNvSpPr/>
      </dsp:nvSpPr>
      <dsp:spPr>
        <a:xfrm rot="5400000">
          <a:off x="-172207" y="1346629"/>
          <a:ext cx="1148047" cy="803633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2 этап</a:t>
          </a:r>
        </a:p>
      </dsp:txBody>
      <dsp:txXfrm rot="-5400000">
        <a:off x="1" y="1576239"/>
        <a:ext cx="803633" cy="344414"/>
      </dsp:txXfrm>
    </dsp:sp>
    <dsp:sp modelId="{F624B273-8345-4E78-83C9-92D82AE9129C}">
      <dsp:nvSpPr>
        <dsp:cNvPr id="0" name=""/>
        <dsp:cNvSpPr/>
      </dsp:nvSpPr>
      <dsp:spPr>
        <a:xfrm rot="5400000">
          <a:off x="4277423" y="-2394045"/>
          <a:ext cx="935587" cy="7883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Организационно-подготовительный</a:t>
          </a:r>
          <a:r>
            <a:rPr lang="ru-RU" sz="2000" kern="1200" dirty="0"/>
            <a:t> – подготовка необходимого материала, оформление развивающей предметно-пространственной среды, знакомство с разными сортами бумаги, её подбор для изготовления поделок.</a:t>
          </a:r>
        </a:p>
      </dsp:txBody>
      <dsp:txXfrm rot="-5400000">
        <a:off x="803634" y="1125416"/>
        <a:ext cx="7837494" cy="844243"/>
      </dsp:txXfrm>
    </dsp:sp>
    <dsp:sp modelId="{1661727E-6BD7-455F-BB55-2D0FC5EBA7E1}">
      <dsp:nvSpPr>
        <dsp:cNvPr id="0" name=""/>
        <dsp:cNvSpPr/>
      </dsp:nvSpPr>
      <dsp:spPr>
        <a:xfrm rot="5400000">
          <a:off x="-172207" y="2472403"/>
          <a:ext cx="1148047" cy="803633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3 этап</a:t>
          </a:r>
        </a:p>
      </dsp:txBody>
      <dsp:txXfrm rot="-5400000">
        <a:off x="1" y="2702013"/>
        <a:ext cx="803633" cy="344414"/>
      </dsp:txXfrm>
    </dsp:sp>
    <dsp:sp modelId="{0948551E-229B-44B0-8928-042DB828E9C0}">
      <dsp:nvSpPr>
        <dsp:cNvPr id="0" name=""/>
        <dsp:cNvSpPr/>
      </dsp:nvSpPr>
      <dsp:spPr>
        <a:xfrm rot="5400000">
          <a:off x="4258494" y="-1268271"/>
          <a:ext cx="973443" cy="7883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/>
            <a:t>Деятельностно-обучающий</a:t>
          </a:r>
          <a:r>
            <a:rPr lang="ru-RU" sz="2000" kern="1200" dirty="0"/>
            <a:t> – обучение ориентировке на листе бумаги, работа со схемами, знакомство с базовыми формами   (треугольник, воздушный змей, дверь, квадрат)</a:t>
          </a:r>
        </a:p>
      </dsp:txBody>
      <dsp:txXfrm rot="-5400000">
        <a:off x="803633" y="2234110"/>
        <a:ext cx="7835646" cy="878403"/>
      </dsp:txXfrm>
    </dsp:sp>
    <dsp:sp modelId="{251E1AC5-FBF2-4685-A14D-3BE2AFAA8485}">
      <dsp:nvSpPr>
        <dsp:cNvPr id="0" name=""/>
        <dsp:cNvSpPr/>
      </dsp:nvSpPr>
      <dsp:spPr>
        <a:xfrm rot="5400000">
          <a:off x="-172207" y="3544870"/>
          <a:ext cx="1148047" cy="803633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4 этап</a:t>
          </a:r>
        </a:p>
      </dsp:txBody>
      <dsp:txXfrm rot="-5400000">
        <a:off x="1" y="3774480"/>
        <a:ext cx="803633" cy="344414"/>
      </dsp:txXfrm>
    </dsp:sp>
    <dsp:sp modelId="{4AC9D0F3-7C9C-4BB0-8591-74E8BD666755}">
      <dsp:nvSpPr>
        <dsp:cNvPr id="0" name=""/>
        <dsp:cNvSpPr/>
      </dsp:nvSpPr>
      <dsp:spPr>
        <a:xfrm rot="5400000">
          <a:off x="4311801" y="-195804"/>
          <a:ext cx="866829" cy="7883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Продуктивно-творческий</a:t>
          </a:r>
          <a:r>
            <a:rPr lang="ru-RU" sz="2000" kern="1200" dirty="0"/>
            <a:t> – самостоятельное выполнение детьми работ.</a:t>
          </a:r>
        </a:p>
      </dsp:txBody>
      <dsp:txXfrm rot="-5400000">
        <a:off x="803633" y="3354679"/>
        <a:ext cx="7840851" cy="782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582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«Развитие творческих способностей детей старшей группы с помощью оригами!»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033" y="5733256"/>
            <a:ext cx="8458200" cy="914400"/>
          </a:xfrm>
        </p:spPr>
        <p:txBody>
          <a:bodyPr>
            <a:noAutofit/>
          </a:bodyPr>
          <a:lstStyle/>
          <a:p>
            <a:pPr algn="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Болдина Т.В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группы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№11  « Теремок».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292079" cy="370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Оригами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vi-VN" dirty="0">
                <a:solidFill>
                  <a:schemeClr val="accent2">
                    <a:lumMod val="50000"/>
                  </a:schemeClr>
                </a:solidFill>
              </a:rPr>
              <a:t>Орига́ми—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accent2">
                    <a:lumMod val="50000"/>
                  </a:schemeClr>
                </a:solidFill>
              </a:rPr>
              <a:t>искусство складывания бумаги. Искусство оригами своими корнями уходит в древний Китай, где и была изобретена бумага. Первоначально оригами использовалось в религиозных обрядах. Долгое время этот вид искусства был доступен только представителям высших сословий, где признаком хорошего тона было владение техникой складывания из бумаги.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Цель: Развитие творческих способностей и познавательной сферы детей старшего дошкольного возраста путем ознакомления с искусством оригами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IMG_20171212_105435.jpg"/>
          <p:cNvPicPr>
            <a:picLocks noChangeAspect="1"/>
          </p:cNvPicPr>
          <p:nvPr/>
        </p:nvPicPr>
        <p:blipFill rotWithShape="1">
          <a:blip r:embed="rId2" cstate="print"/>
          <a:srcRect t="13114" r="-1928"/>
          <a:stretch/>
        </p:blipFill>
        <p:spPr>
          <a:xfrm>
            <a:off x="1121645" y="2636912"/>
            <a:ext cx="6825885" cy="3691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571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Знакомство с искусством оригами, его историей, базовыми принципами.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Знакомство с базовыми фигурами оригами.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умения работать с ножницами и бумагой, воспитание аккуратности, усидчивости, терпеливости.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Усвоение и запоминание детьми необходимых терминов и понятий.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 созданию оригами, выполненного путем многократного складывания углов.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желания самостоятельно складывать фигуры в технике оригами, практикуя уже изученные приемы.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произвольного внимания, интереса к ручному труду, творчеству.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Демонстрация достижений детей (создание выставки, украшение группы).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Этапы работы с детьми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Условные обозначения в схемах оригами</a:t>
            </a:r>
          </a:p>
        </p:txBody>
      </p:sp>
      <p:pic>
        <p:nvPicPr>
          <p:cNvPr id="4" name="Содержимое 5" descr="Oboznachenij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788"/>
          <a:stretch>
            <a:fillRect/>
          </a:stretch>
        </p:blipFill>
        <p:spPr>
          <a:xfrm>
            <a:off x="539552" y="1844824"/>
            <a:ext cx="8204533" cy="44644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Простые базовые формы оригами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bf_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3246437" cy="16827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" name="Picture 4" descr="bf_tri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484313"/>
            <a:ext cx="3240087" cy="16795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" name="Picture 11" descr="bf_do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076700"/>
            <a:ext cx="4205288" cy="1473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7" name="Picture 15" descr="bf_k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03688"/>
            <a:ext cx="4105275" cy="14382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258888" y="3357563"/>
            <a:ext cx="78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Книга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011863" y="3357563"/>
            <a:ext cx="151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Треугольник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55650" y="5805488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Дверь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5364163" y="58054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Воздушный  змей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Средние базовые формы оригами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kon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345759" cy="158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rib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343268" cy="179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dvoinoi_treugoln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3528043" cy="15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dvoinoi_kvadr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005065"/>
            <a:ext cx="3036784" cy="17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684213" y="6021388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Franklin Gothic Book" pitchFamily="34" charset="0"/>
              </a:rPr>
              <a:t>Двойной треугольник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331913" y="328453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ranklin Gothic Book" pitchFamily="34" charset="0"/>
              </a:rPr>
              <a:t>Блин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076825" y="3357563"/>
            <a:ext cx="2519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Рыба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076825" y="6021388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Двойной  квадрат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292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Franklin Gothic Book</vt:lpstr>
      <vt:lpstr>Franklin Gothic Medium</vt:lpstr>
      <vt:lpstr>Tahoma</vt:lpstr>
      <vt:lpstr>Times New Roman</vt:lpstr>
      <vt:lpstr>Wingdings</vt:lpstr>
      <vt:lpstr>Wingdings 2</vt:lpstr>
      <vt:lpstr>Трек</vt:lpstr>
      <vt:lpstr>«Развитие творческих способностей детей старшей группы с помощью оригами!»</vt:lpstr>
      <vt:lpstr>Оригами</vt:lpstr>
      <vt:lpstr>Презентация PowerPoint</vt:lpstr>
      <vt:lpstr>Презентация PowerPoint</vt:lpstr>
      <vt:lpstr>Этапы работы с детьми</vt:lpstr>
      <vt:lpstr>Условные обозначения в схемах оригами</vt:lpstr>
      <vt:lpstr>Простые базовые формы оригами</vt:lpstr>
      <vt:lpstr>Средние базовые формы оригами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творческих способностей детей старшей группы с помощью оригами!»</dc:title>
  <dc:creator>asus</dc:creator>
  <cp:lastModifiedBy>Администратор</cp:lastModifiedBy>
  <cp:revision>32</cp:revision>
  <dcterms:created xsi:type="dcterms:W3CDTF">2018-02-26T12:03:16Z</dcterms:created>
  <dcterms:modified xsi:type="dcterms:W3CDTF">2025-03-23T15:40:53Z</dcterms:modified>
</cp:coreProperties>
</file>