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7" r:id="rId4"/>
    <p:sldId id="258" r:id="rId5"/>
    <p:sldId id="259" r:id="rId6"/>
    <p:sldId id="277" r:id="rId7"/>
    <p:sldId id="278" r:id="rId8"/>
    <p:sldId id="280" r:id="rId9"/>
    <p:sldId id="281" r:id="rId10"/>
    <p:sldId id="282" r:id="rId11"/>
    <p:sldId id="284" r:id="rId12"/>
    <p:sldId id="285" r:id="rId13"/>
    <p:sldId id="287" r:id="rId14"/>
    <p:sldId id="288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11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19F7-6084-4F2B-BD74-5E94E3BF35D5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349C-F4B9-45F6-A347-39A26445997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974803"/>
            <a:ext cx="7772400" cy="42543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rgbClr val="11172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br>
              <a:rPr lang="ru-RU" sz="4000" b="1" dirty="0" smtClean="0">
                <a:ln w="12700">
                  <a:solidFill>
                    <a:srgbClr val="11172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rgbClr val="11172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ее отражение в </a:t>
            </a:r>
            <a:r>
              <a:rPr lang="ru-RU" sz="4000" b="1" dirty="0" smtClean="0">
                <a:ln w="12700">
                  <a:solidFill>
                    <a:srgbClr val="11172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развивающей предметно-</a:t>
            </a:r>
            <a:r>
              <a:rPr lang="ru-RU" sz="4000" b="1" dirty="0" smtClean="0">
                <a:ln w="12700">
                  <a:solidFill>
                    <a:srgbClr val="11172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пространственной среде </a:t>
            </a:r>
            <a:r>
              <a:rPr lang="ru-RU" sz="4000" b="1" dirty="0" smtClean="0">
                <a:ln w="12700">
                  <a:solidFill>
                    <a:srgbClr val="11172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разновозрастной группе ЗПР № 6 «Непоседы».</a:t>
            </a:r>
            <a:endParaRPr lang="ru-RU" sz="4000" b="1" dirty="0">
              <a:ln w="12700">
                <a:solidFill>
                  <a:srgbClr val="11172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229200"/>
            <a:ext cx="5400600" cy="1368152"/>
          </a:xfrm>
        </p:spPr>
        <p:txBody>
          <a:bodyPr>
            <a:normAutofit/>
          </a:bodyPr>
          <a:lstStyle/>
          <a:p>
            <a:pPr algn="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 категории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Гладышева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Т.И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808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124 «Василек» г. Орска"</a:t>
            </a:r>
            <a:r>
              <a:rPr lang="ru-RU" sz="1600" b="1" dirty="0"/>
              <a:t> </a:t>
            </a:r>
            <a:r>
              <a:rPr lang="ru-RU" sz="1600" b="1" dirty="0" smtClean="0"/>
              <a:t>.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5" name="Рисунок 4" descr="https://proprikol.ru/wp-content/uploads/2019/09/kartinki-na-prozrachnom-fone-dlya-detej-2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0" y="5232656"/>
            <a:ext cx="2160240" cy="152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Играющие дети ве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761201"/>
            <a:ext cx="2330687" cy="17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44" y="696400"/>
            <a:ext cx="2236134" cy="20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99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86700" cy="1143008"/>
          </a:xfrm>
        </p:spPr>
        <p:txBody>
          <a:bodyPr/>
          <a:lstStyle/>
          <a:p>
            <a:r>
              <a:rPr lang="ru-RU" dirty="0" smtClean="0"/>
              <a:t>           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728" y="708680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ролевая игра «</a:t>
            </a:r>
            <a:r>
              <a:rPr lang="ru-RU" alt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</a:t>
            </a:r>
            <a:r>
              <a:rPr lang="ru-RU" altLang="ru-RU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коммуникативные способности детей дошкольного возраста. Воспитывает  чуткое, внимательное отношение к больному, доброту, отзывчивость, культуру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общения. </a:t>
            </a: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sun9-53.userapi.com/impg/AdyJcExolAgTjH30o6NyFKBmFQfJ_mBoQD6-Wg/f8xOwtHuaL8.jpg?size=2560x1920&amp;quality=95&amp;sign=de63719f92a0ced66b9ab24750b5325d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7453"/>
            <a:ext cx="5830302" cy="440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3.userapi.com/impg/w3zWBu6OiD27MMq17eIIj1gd0stR01w3-fw2jA/IHuFZvIOrtQ.jpg?size=1620x2160&amp;quality=95&amp;sign=9c7d6351ac0404992aa15e44cfdd3b5f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18853"/>
            <a:ext cx="2556510" cy="340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06837" y="509499"/>
            <a:ext cx="7886700" cy="1357322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«Сбербанк»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sun9-35.userapi.com/impg/Xyjf9YMnNZRK1wZK8EPolfgNPq4KgwiBhfaQYw/n84D2_Oo8wY.jpg?size=2560x1920&amp;quality=95&amp;sign=0a949f0a405a4412e483016196353488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2"/>
          <a:stretch/>
        </p:blipFill>
        <p:spPr bwMode="auto">
          <a:xfrm>
            <a:off x="179512" y="1628800"/>
            <a:ext cx="4896544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43879" y="818828"/>
            <a:ext cx="3671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«Ателье»</a:t>
            </a:r>
            <a:endParaRPr lang="ru-RU" b="1" dirty="0"/>
          </a:p>
        </p:txBody>
      </p:sp>
      <p:pic>
        <p:nvPicPr>
          <p:cNvPr id="10" name="Рисунок 9" descr="https://sun9-70.userapi.com/impg/88zjDV_LNCMH32zZT0hXc95peNzMUSI3ATRpXA/LtfuCYS9k8Y.jpg?size=1620x2160&amp;quality=95&amp;sign=bed1b4b40e3c9e07328f86629fcd9a0f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35040"/>
            <a:ext cx="3487536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sun9-69.userapi.com/impg/lha8KsBGR02j_T1LJbiOZUgsERj7QlKKPuS9Vg/txOuiusijzo.jpg?size=1620x2160&amp;quality=95&amp;sign=c4a1aa2b2923dc99be06ae51a9f15368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07352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9.userapi.com/impg/-9J5aSl2vnYyBnmfvJi72MdpOKpCq2j6iuj4sA/tpDT268tTHM.jpg?size=2560x1920&amp;quality=95&amp;sign=f367456cb4c180f473e5041f9869b486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91984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1268760"/>
            <a:ext cx="4928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«Почта»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886700" cy="1071570"/>
          </a:xfrm>
        </p:spPr>
        <p:txBody>
          <a:bodyPr/>
          <a:lstStyle/>
          <a:p>
            <a:pPr algn="ctr"/>
            <a:r>
              <a:rPr lang="ru-RU" dirty="0" smtClean="0"/>
              <a:t>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ролевая игра 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«Юные пожарники», «Водители»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1.userapi.com/impg/Q5BPyg37PJ8RmsKQDNGRnnxB3xuWazQVD-dgSg/NgBc_YpsDuI.jpg?size=2560x1920&amp;quality=95&amp;sign=e08504bba7e9646f8f830a72286fa77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2311"/>
            <a:ext cx="4020069" cy="30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23" y="1054895"/>
            <a:ext cx="4081584" cy="3052230"/>
          </a:xfrm>
          <a:prstGeom prst="rect">
            <a:avLst/>
          </a:prstGeom>
        </p:spPr>
      </p:pic>
      <p:pic>
        <p:nvPicPr>
          <p:cNvPr id="9" name="Рисунок 8" descr="https://sun9-49.userapi.com/impg/enonR8LedupM659n7maO4I4AMhNIsFVEcZWHFg/SEiPRSOPTEM.jpg?size=2560x1920&amp;quality=95&amp;sign=861ca9024d11b1d449f339d023b4e22c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34533"/>
            <a:ext cx="3491230" cy="261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Играющие дети клипа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9426"/>
            <a:ext cx="2665742" cy="19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ультяшные дет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77104"/>
            <a:ext cx="2040161" cy="162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18" y="-993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«Гараж»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sun9-44.userapi.com/impg/dn0av1t0VGWdKlJsi7Dn3I3b0B5Es1TTb8Rgsg/zei8HwEtSlQ.jpg?size=2560x1920&amp;quality=95&amp;sign=6609803afc949ecfb996a8efa5a2a686&amp;type=album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17618" r="3913"/>
          <a:stretch/>
        </p:blipFill>
        <p:spPr bwMode="auto">
          <a:xfrm>
            <a:off x="960063" y="980728"/>
            <a:ext cx="7045678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57618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Наливаю в бак бензин, я поеду не один,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приглашу я всех гостей, приглашу я всех друзей!</a:t>
            </a:r>
            <a:endParaRPr lang="ru-RU" sz="16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62" y="-115150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Сюжетно-ролевая игра «Мастерская», «Строители».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sun9-50.userapi.com/impg/j62hx6uUmbMNalQHHso0alT9p3g3oyqfIo-I9g/h61t5DkMjkc.jpg?size=1620x2160&amp;quality=95&amp;sign=c161c1506d4bcba013c202fc6012afda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2" r="3793" b="12259"/>
          <a:stretch/>
        </p:blipFill>
        <p:spPr bwMode="auto">
          <a:xfrm>
            <a:off x="251520" y="620688"/>
            <a:ext cx="2948940" cy="3027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un9-77.userapi.com/impg/IAXSgGzvy9Bnst-Za0MlKV2xhh9tJxfA4H3rdQ/vthjzmL-nYk.jpg?size=1620x2160&amp;quality=95&amp;sign=654e6337c47dbea4b7e9cb6f7377e39d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317" r="457" b="17743"/>
          <a:stretch/>
        </p:blipFill>
        <p:spPr bwMode="auto">
          <a:xfrm>
            <a:off x="5436096" y="671776"/>
            <a:ext cx="3476625" cy="3024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Рисунок 11" descr="https://sun9-52.userapi.com/impg/OjuDkh0XsN0rnE0vwBj7sIOZf1QYHrgcFQuxsw/AWiCPvGD0ek.jpg?size=1196x1600&amp;quality=96&amp;sign=3a178db06517ed777422ef3fca10ee7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3224" b="1430"/>
          <a:stretch>
            <a:fillRect/>
          </a:stretch>
        </p:blipFill>
        <p:spPr bwMode="auto">
          <a:xfrm rot="-5400000">
            <a:off x="721308" y="3475241"/>
            <a:ext cx="2609441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s://sun9-6.userapi.com/impg/ul70-d0iiC_6TqEGsiRHyOQHFpeNBB5Dw6etiA/ENOBI7sdKZg.jpg?size=1620x2160&amp;quality=95&amp;sign=696419a490c048dbc8c26184d3c39ccb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020" r="-2493" b="17935"/>
          <a:stretch/>
        </p:blipFill>
        <p:spPr bwMode="auto">
          <a:xfrm>
            <a:off x="4881371" y="4149080"/>
            <a:ext cx="4176464" cy="2651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0518" y="3750051"/>
            <a:ext cx="373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«Зоопарк»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7968" y="149739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дал мне молоток</a:t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сказал: "Давай, сынок,</a:t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сделаем забор,</a:t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Приведем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порядок двор.</a:t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 я пилить, строгать,</a:t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– дощечки прибивать".</a:t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взялись мы за дело,</a:t>
            </a:r>
            <a:b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закипела.</a:t>
            </a:r>
            <a:endParaRPr lang="ru-RU" sz="14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48" y="2589910"/>
            <a:ext cx="7886700" cy="1428759"/>
          </a:xfrm>
        </p:spPr>
        <p:txBody>
          <a:bodyPr>
            <a:normAutofit/>
          </a:bodyPr>
          <a:lstStyle/>
          <a:p>
            <a:pPr algn="ctr"/>
            <a:r>
              <a:rPr lang="ru-RU" sz="4100" b="1" dirty="0">
                <a:ln w="12700">
                  <a:solidFill>
                    <a:srgbClr val="11172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Сюжетно-ролевая игра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632" y="3824332"/>
            <a:ext cx="8030716" cy="4065315"/>
          </a:xfrm>
        </p:spPr>
        <p:txBody>
          <a:bodyPr>
            <a:normAutofit/>
          </a:bodyPr>
          <a:lstStyle/>
          <a:p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ведущим видом деятельности в дошкольном возрасте. </a:t>
            </a:r>
          </a:p>
          <a:p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совместной игре дети учатся языку общения, взаимопониманию. </a:t>
            </a:r>
          </a:p>
          <a:p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со сверстниками играет важную роль в жизни дошкольника.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огромное значение в формировании личности ребёнка, в его психическом развитии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всех игр особое, ведущее место занимает сюжетно - ролевая игра. </a:t>
            </a:r>
          </a:p>
          <a:p>
            <a:endParaRPr lang="ru-RU" alt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83671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Выдающийся философ и педагог Жан Жак Руссо, одним из первых предложил рассматривать среду, как условие оптимального саморазвития личности, считая, что благодаря ей, ребёнок сам может развивать свои индивидуальные способности и возможности. Роль взрослого заключается в правильном моделировании такой среды, которая способствует максимальному развитию личности ребёнка.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887" y="2383388"/>
            <a:ext cx="1587511" cy="142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5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должна быть: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Содержательно-насыщенной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Полифункциональной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Трансформируемой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Вариативной                     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Доступной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сюжетно-ролевых игр осуществляется в следующих направлениях: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необходимой развивающей предметно-пространственной среды.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руководство играми детей.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к играм подбираются так, чтобы создать условия для реализации интересов детей.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Всё мобильно, поэтому по желанию детей все атрибуты перемещаются и обустраиваются по их желанию.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908720"/>
            <a:ext cx="2808312" cy="25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30999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02" y="399489"/>
            <a:ext cx="7886700" cy="1000131"/>
          </a:xfrm>
        </p:spPr>
        <p:txBody>
          <a:bodyPr>
            <a:normAutofit/>
          </a:bodyPr>
          <a:lstStyle/>
          <a:p>
            <a:pPr algn="ctr"/>
            <a:r>
              <a:rPr lang="ru-RU" sz="4100" b="1" dirty="0">
                <a:ln w="12700">
                  <a:solidFill>
                    <a:srgbClr val="11172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 и компоненты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19479"/>
            <a:ext cx="7139136" cy="1027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000066"/>
                </a:solidFill>
              </a:rPr>
              <a:t>Основной источник игры</a:t>
            </a:r>
            <a:r>
              <a:rPr lang="ru-RU" sz="2400" b="1" dirty="0">
                <a:solidFill>
                  <a:srgbClr val="000066"/>
                </a:solidFill>
              </a:rPr>
              <a:t> – это окружающий мир </a:t>
            </a:r>
            <a:r>
              <a:rPr lang="ru-RU" sz="2400" b="1" dirty="0" smtClean="0">
                <a:solidFill>
                  <a:srgbClr val="000066"/>
                </a:solidFill>
              </a:rPr>
              <a:t>ребёнка</a:t>
            </a:r>
            <a:r>
              <a:rPr lang="ru-RU" sz="2400" b="1" dirty="0">
                <a:solidFill>
                  <a:srgbClr val="000066"/>
                </a:solidFill>
              </a:rPr>
              <a:t>, жизнь и деятельность взрослых и </a:t>
            </a:r>
            <a:r>
              <a:rPr lang="ru-RU" sz="2400" b="1" dirty="0" smtClean="0">
                <a:solidFill>
                  <a:srgbClr val="000066"/>
                </a:solidFill>
              </a:rPr>
              <a:t>сверстников.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75856" y="2908340"/>
            <a:ext cx="267464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3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911" y="4289827"/>
            <a:ext cx="2674640" cy="1083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000" b="1" i="1" dirty="0" smtClean="0">
                <a:solidFill>
                  <a:schemeClr val="accent5"/>
                </a:solidFill>
              </a:rPr>
              <a:t>Содержание </a:t>
            </a:r>
            <a:br>
              <a:rPr lang="ru-RU" sz="3000" b="1" i="1" dirty="0" smtClean="0">
                <a:solidFill>
                  <a:schemeClr val="accent5"/>
                </a:solidFill>
              </a:rPr>
            </a:br>
            <a:r>
              <a:rPr lang="ru-RU" sz="3000" b="1" i="1" dirty="0" smtClean="0">
                <a:solidFill>
                  <a:schemeClr val="accent5"/>
                </a:solidFill>
              </a:rPr>
              <a:t>игры</a:t>
            </a:r>
            <a:endParaRPr lang="ru-RU" sz="3000" dirty="0">
              <a:solidFill>
                <a:schemeClr val="accent5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834562" y="5020930"/>
            <a:ext cx="267464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000" b="1" i="1" dirty="0" smtClean="0">
                <a:solidFill>
                  <a:schemeClr val="accent5"/>
                </a:solidFill>
              </a:rPr>
              <a:t>Роль</a:t>
            </a:r>
            <a:endParaRPr lang="ru-RU" sz="3000" dirty="0">
              <a:solidFill>
                <a:schemeClr val="accent5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51852" y="2250807"/>
            <a:ext cx="2043110" cy="204311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97097" y="3498520"/>
            <a:ext cx="2043110" cy="204311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90280" y="3482163"/>
            <a:ext cx="2043110" cy="2043110"/>
          </a:xfrm>
          <a:prstGeom prst="ellipse">
            <a:avLst/>
          </a:prstGeom>
          <a:solidFill>
            <a:schemeClr val="accent4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302887" y="3425552"/>
            <a:ext cx="267464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Компоненты</a:t>
            </a: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игры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71615" y="2709372"/>
            <a:ext cx="2674640" cy="93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000" b="1" i="1" dirty="0" smtClean="0">
                <a:solidFill>
                  <a:schemeClr val="accent5"/>
                </a:solidFill>
              </a:rPr>
              <a:t>Игровые действия</a:t>
            </a:r>
            <a:endParaRPr lang="ru-RU" sz="3000" dirty="0">
              <a:solidFill>
                <a:schemeClr val="accent5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043927" y="2735967"/>
            <a:ext cx="267464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000" b="1" i="1" dirty="0" smtClean="0">
                <a:solidFill>
                  <a:schemeClr val="accent5"/>
                </a:solidFill>
              </a:rPr>
              <a:t>Замысел</a:t>
            </a:r>
            <a:endParaRPr lang="ru-RU" sz="3000" dirty="0">
              <a:solidFill>
                <a:schemeClr val="accent5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69360" y="3552972"/>
            <a:ext cx="2674640" cy="993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000" b="1" i="1" dirty="0" smtClean="0">
                <a:solidFill>
                  <a:schemeClr val="accent5"/>
                </a:solidFill>
              </a:rPr>
              <a:t>Игровые правила</a:t>
            </a:r>
            <a:endParaRPr lang="ru-RU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452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227" y="448742"/>
            <a:ext cx="7886700" cy="1000131"/>
          </a:xfrm>
        </p:spPr>
        <p:txBody>
          <a:bodyPr>
            <a:normAutofit/>
          </a:bodyPr>
          <a:lstStyle/>
          <a:p>
            <a:pPr algn="ctr"/>
            <a:r>
              <a:rPr lang="ru-RU" sz="4100" b="1" dirty="0">
                <a:ln w="12700">
                  <a:solidFill>
                    <a:srgbClr val="11172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Сюжет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325" y="1684169"/>
            <a:ext cx="8229600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игры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сфера действительности, которая воспроизводится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156039"/>
            <a:ext cx="2070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5"/>
                </a:solidFill>
              </a:rPr>
              <a:t>Сюжеты</a:t>
            </a:r>
            <a:endParaRPr lang="ru-RU" sz="3600" b="1" i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325" y="3969872"/>
            <a:ext cx="2304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Бытовые</a:t>
            </a:r>
          </a:p>
          <a:p>
            <a:pPr algn="ctr"/>
            <a:r>
              <a:rPr lang="ru-RU" sz="2400" dirty="0" smtClean="0">
                <a:solidFill>
                  <a:schemeClr val="accent5"/>
                </a:solidFill>
              </a:rPr>
              <a:t>(игры в семью, детский сад и т.д.)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8682" y="4705216"/>
            <a:ext cx="31905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Производственные</a:t>
            </a:r>
          </a:p>
          <a:p>
            <a:pPr algn="ctr"/>
            <a:r>
              <a:rPr lang="ru-RU" sz="2400" dirty="0">
                <a:solidFill>
                  <a:schemeClr val="accent5"/>
                </a:solidFill>
              </a:rPr>
              <a:t>(игры в больницу, магазин, парикмахерскую и пр.)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8000" y="2707988"/>
            <a:ext cx="29378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Общественные</a:t>
            </a:r>
          </a:p>
          <a:p>
            <a:pPr algn="ctr"/>
            <a:r>
              <a:rPr lang="ru-RU" sz="2400" dirty="0">
                <a:solidFill>
                  <a:schemeClr val="accent5"/>
                </a:solidFill>
              </a:rPr>
              <a:t>(игры в библиотеку, школу и пр..)</a:t>
            </a:r>
          </a:p>
        </p:txBody>
      </p:sp>
      <p:sp>
        <p:nvSpPr>
          <p:cNvPr id="8" name="Стрелка вправо с вырезом 7"/>
          <p:cNvSpPr/>
          <p:nvPr/>
        </p:nvSpPr>
        <p:spPr>
          <a:xfrm rot="8806425">
            <a:off x="1908442" y="2998977"/>
            <a:ext cx="1298732" cy="440806"/>
          </a:xfrm>
          <a:prstGeom prst="notchedRightArrow">
            <a:avLst>
              <a:gd name="adj1" fmla="val 3803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2793575" flipH="1">
            <a:off x="5031317" y="3107216"/>
            <a:ext cx="1250310" cy="440806"/>
          </a:xfrm>
          <a:prstGeom prst="notchedRightArrow">
            <a:avLst>
              <a:gd name="adj1" fmla="val 3803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3744273" y="3499321"/>
            <a:ext cx="1138609" cy="440806"/>
          </a:xfrm>
          <a:prstGeom prst="notchedRightArrow">
            <a:avLst>
              <a:gd name="adj1" fmla="val 3803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Играющие дети мультяш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563" y="4386059"/>
            <a:ext cx="2736714" cy="15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581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99392"/>
            <a:ext cx="8318748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«Уголок для девочек»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sun9-47.userapi.com/impg/gS0ap5CM2z-80G-gQwFPM2kM96RAF6uR0dhNzA/6Vb6Z9YcYfs.jpg?size=2560x1920&amp;quality=95&amp;sign=7fc2379d91b9afcc18ba7d32868cb14b&amp;type=album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" r="1995" b="1995"/>
          <a:stretch/>
        </p:blipFill>
        <p:spPr bwMode="auto">
          <a:xfrm>
            <a:off x="107504" y="980728"/>
            <a:ext cx="5472608" cy="3991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19.userapi.com/impg/qAYzkL7d6O2ZzAdUfPnC0VWDDbSFywy7HnHTgw/YalXRR9NJGo.jpg?size=2560x1920&amp;quality=95&amp;sign=5c97dc38bed9fef36a63fcea4cc28abc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4" t="22064" r="-4"/>
          <a:stretch/>
        </p:blipFill>
        <p:spPr bwMode="auto">
          <a:xfrm>
            <a:off x="5004048" y="3861048"/>
            <a:ext cx="4032448" cy="2896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968" y="5402929"/>
            <a:ext cx="4701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«Семья»</a:t>
            </a:r>
            <a:endParaRPr lang="ru-RU" sz="24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424" y="394396"/>
            <a:ext cx="7886700" cy="12858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кухня»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«Семья»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un9-12.userapi.com/impg/LlDlc_J9N9IIPXhAbhZyvxBT65Zs0rW8tMOdWA/DtxVHNm69_k.jpg?size=2560x1920&amp;quality=95&amp;sign=b132b5b40d60e91f5203f923ef4eeb21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6841" r="4176" b="9178"/>
          <a:stretch/>
        </p:blipFill>
        <p:spPr bwMode="auto">
          <a:xfrm>
            <a:off x="107504" y="2348880"/>
            <a:ext cx="5112568" cy="3820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14.userapi.com/impg/mUbAZq4forJr0aLS5vPixsO6Sr_gSSg6Az_DpQ/G92pB3H1Gss.jpg?size=2560x1920&amp;quality=95&amp;sign=d0130cf7125e5bfe2f061f9348a68cde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80527"/>
            <a:ext cx="368539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868144" y="5504863"/>
            <a:ext cx="3064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«Кукольный домик»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886700" cy="4351338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ролевая игра «Магазин</a:t>
            </a:r>
            <a:r>
              <a:rPr lang="ru-RU" altLang="ru-RU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5" name="Рисунок 4" descr="https://sun9-75.userapi.com/impg/mj0M66fxQmuCEOn7fVCZRGYI8Qmu2Ygs8CRldQ/KZHUha2cOoM.jpg?size=2560x1920&amp;quality=95&amp;sign=875b73cc9aee76aa82f3e62fa90e340f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6426"/>
            <a:ext cx="5126990" cy="384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40.userapi.com/impg/KrKqk9exxLUPp87IABarF3SCwqkF-fbw1pn_WQ/D9sCPmXFFeQ.jpg?size=2560x1920&amp;quality=95&amp;sign=f25e963ccd3dcf21db51a438170c61f1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11801" r="10590"/>
          <a:stretch/>
        </p:blipFill>
        <p:spPr bwMode="auto">
          <a:xfrm>
            <a:off x="5436096" y="780138"/>
            <a:ext cx="3422204" cy="3094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un9-12.userapi.com/impg/U8BCTHyIyMLEQcbH8m4ZD1fBm1B_bercjdvUow/VQJkKFkIjoI.jpg?size=2560x1920&amp;quality=95&amp;sign=f25930aea60665cde10accf31baafe6c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1026" r="22905" b="2338"/>
          <a:stretch/>
        </p:blipFill>
        <p:spPr bwMode="auto">
          <a:xfrm>
            <a:off x="5436096" y="3933359"/>
            <a:ext cx="2674620" cy="2851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008" y="471403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9900CC"/>
                </a:solidFill>
                <a:cs typeface="Andalus" pitchFamily="18" charset="-78"/>
              </a:rPr>
              <a:t>Сюжетно-ролевая  игра развивает Коммуникативные способности у детей дошкольного возраста включают в себя: желание вступать в контакт, умение организовать общение, знание норм и правил в общении со сверстниками и </a:t>
            </a:r>
            <a:r>
              <a:rPr lang="ru-RU" altLang="ru-RU" b="1" dirty="0" smtClean="0">
                <a:solidFill>
                  <a:srgbClr val="9900CC"/>
                </a:solidFill>
                <a:cs typeface="Andalus" pitchFamily="18" charset="-78"/>
              </a:rPr>
              <a:t>взрослыми.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91822" cy="12858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«Парикмахерская»</a:t>
            </a:r>
          </a:p>
        </p:txBody>
      </p:sp>
      <p:pic>
        <p:nvPicPr>
          <p:cNvPr id="5" name="Рисунок 4" descr="https://sun9-72.userapi.com/impg/KupKcRJduvBdNvmPfi_0EUaFPuTIZciUaqO-kA/bGNQeNttu_0.jpg?size=1620x2160&amp;quality=95&amp;sign=265e03018c7f2cbe7f4e31c440975509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4" r="13413" b="6871"/>
          <a:stretch/>
        </p:blipFill>
        <p:spPr bwMode="auto">
          <a:xfrm>
            <a:off x="601242" y="1546532"/>
            <a:ext cx="2917825" cy="3596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 descr="https://sun9-5.userapi.com/impg/jFINFjTXDUASSgrBLmm4ymlZC-aTojZteVK8-w/0edlsl7irE8.jpg?size=2560x1920&amp;quality=95&amp;sign=a8387c969e04b18dfe8ba526887c6945&amp;type=album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83922"/>
            <a:ext cx="4536773" cy="35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551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 непременно подстрижёт вас современно. Дайте фен ему, расчёску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 вам сделает причёску.</a:t>
            </a:r>
            <a:endParaRPr lang="ru-RU" sz="16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4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378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Andalus</vt:lpstr>
      <vt:lpstr>Arial</vt:lpstr>
      <vt:lpstr>Calibri</vt:lpstr>
      <vt:lpstr>Calibri Light</vt:lpstr>
      <vt:lpstr>Times New Roman</vt:lpstr>
      <vt:lpstr>746</vt:lpstr>
      <vt:lpstr>Сюжетно-ролевая игра  и ее отражение в развивающей предметно-пространственной среде разновозрастной группе ЗПР № 6 «Непоседы».</vt:lpstr>
      <vt:lpstr>Сюжетно-ролевая игра</vt:lpstr>
      <vt:lpstr>             Развивающая предметно-пространственная среда должна быть:  - Содержательно-насыщенной - Полифункциональной - Трансформируемой - Вариативной                                         - Доступной - Безопасной  Работа по развитию сюжетно-ролевых игр осуществляется в следующих направлениях:  создание необходимой развивающей предметно-пространственной среды.  непосредственное руководство играми детей.  Атрибуты к играм подбираются так, чтобы создать условия для реализации интересов детей.    Всё мобильно, поэтому по желанию детей все атрибуты перемещаются и обустраиваются по их желанию.  </vt:lpstr>
      <vt:lpstr>Источник и компоненты игры</vt:lpstr>
      <vt:lpstr>Сюжет игры</vt:lpstr>
      <vt:lpstr>            «Уголок для девочек»</vt:lpstr>
      <vt:lpstr>                   «Наша кухня»</vt:lpstr>
      <vt:lpstr>Презентация PowerPoint</vt:lpstr>
      <vt:lpstr>Сюжетно-ролевая игра «Парикмахерская»</vt:lpstr>
      <vt:lpstr>               </vt:lpstr>
      <vt:lpstr>               Сюжетно-ролевая игра «Сбербанк»</vt:lpstr>
      <vt:lpstr>Презентация PowerPoint</vt:lpstr>
      <vt:lpstr>       Сюжетно - ролевая игра                «Юные пожарники», «Водители»</vt:lpstr>
      <vt:lpstr>Сюжетно-ролевая игра «Гараж»</vt:lpstr>
      <vt:lpstr>   Сюжетно-ролевая игра «Мастерская», «Строители». 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сюжетно-ролевая игра в практике работы детского сада и ее отражение в развивающей предметно-пространственной среде группы</dc:title>
  <dc:creator>1</dc:creator>
  <cp:lastModifiedBy>Admin</cp:lastModifiedBy>
  <cp:revision>89</cp:revision>
  <dcterms:created xsi:type="dcterms:W3CDTF">2016-10-30T15:05:49Z</dcterms:created>
  <dcterms:modified xsi:type="dcterms:W3CDTF">2024-03-29T01:08:40Z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995513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