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259B"/>
    <a:srgbClr val="00FF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100" d="100"/>
          <a:sy n="100" d="100"/>
        </p:scale>
        <p:origin x="1680" y="-209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1BE89-7DC3-4224-8EC0-DE276BF89263}" type="datetimeFigureOut">
              <a:rPr lang="ru-RU" smtClean="0"/>
              <a:pPr/>
              <a:t>29.03.2024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5175" y="750888"/>
            <a:ext cx="28178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C83-C44A-413F-8A6B-0E58743E3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21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5C83-C44A-413F-8A6B-0E58743E3DB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5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6958-E003-4440-AD93-1ABEE3E4BB9A}" type="datetimeFigureOut">
              <a:rPr lang="ru-RU" smtClean="0"/>
              <a:pPr/>
              <a:t>29.03.2024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7DF95-E3D7-47C0-A729-246B568A75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11340"/>
            <a:ext cx="7002016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7152" y="2169258"/>
            <a:ext cx="5938986" cy="2025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Познавательно-исследовательский ПРОЕКТ</a:t>
            </a:r>
            <a:endParaRPr lang="ru-RU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4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400" b="1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ВОЛШЕБНИЦА ВОДА»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744" y="4305317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 разновозрастной группы ЗПР №6 «Непоседы».</a:t>
            </a:r>
            <a:endParaRPr lang="ru-RU" sz="28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121" y="7707870"/>
            <a:ext cx="3429000" cy="10541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lnSpc>
                <a:spcPts val="147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ts val="147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>
              <a:lnSpc>
                <a:spcPts val="1470"/>
              </a:lnSpc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Гладышева Т.И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</a:pP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664" y="200573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"Муниципальное дошкольное образовательное автономное учреждение «Детский сад № 124 «Василек» г. Орска"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 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" name="Рисунок 8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4" y="5090746"/>
            <a:ext cx="2076812" cy="307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5144" y="5367923"/>
            <a:ext cx="1412776" cy="226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340768" y="8693809"/>
            <a:ext cx="3429000" cy="7218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2609850" algn="l"/>
                <a:tab pos="5939790" algn="r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Орск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11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2657" y="251520"/>
            <a:ext cx="56166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3.Заключительный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«Мир-природы» для детей</a:t>
            </a:r>
          </a:p>
          <a:p>
            <a:pPr marL="44958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рисунков  «Берегите воду»</a:t>
            </a:r>
          </a:p>
          <a:p>
            <a:pPr marL="449580">
              <a:lnSpc>
                <a:spcPct val="150000"/>
              </a:lnSpc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Подводный мир»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Выявить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детей о воде как источнике всего живого.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Воспитание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экологической культуры у детей и взрослых.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738" y="2957914"/>
            <a:ext cx="602867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ИТОГОВЫЙ РЕЗУЛЬТАТ ПО ОКОНЧАНИИ ПРОЕКТА: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1.У детей сформировались начальные представления о воде как источнике жизни живых организмов.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2.У детей появились исследовательские умения, соответствующие возрасту (будут задавать вопросы природоведческого характера, устанавливать причинно-следственные связи, появится потребность получить экспериментальным путем, научиться фиксировать наблюдения, используя схемы-модели).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 детей сформировались знания о бережном отношении к воде и водоемам.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4.Дети приобрели экологически ценный опыт поведения и деятельности в природе.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Повысилась воспитательная компетентность родителей в экологическом образовании дошкольников.</a:t>
            </a:r>
            <a:endParaRPr lang="ru-RU" dirty="0"/>
          </a:p>
        </p:txBody>
      </p:sp>
      <p:pic>
        <p:nvPicPr>
          <p:cNvPr id="8" name="Рисунок 7" descr="https://ds01.infourok.ru/uploads/ex/037b/00002a8a-fe5834c9/1/img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431" y="7069756"/>
            <a:ext cx="2820219" cy="2191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45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99392" y="332739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 К ПРОЕКТУ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73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3350" algn="l"/>
              </a:tabLst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3350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https://melkie.net/wp-content/uploads/2017/11/zhivaya-kapelka-kapelk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792" y="4566331"/>
            <a:ext cx="3456384" cy="34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486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40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un9-66.userapi.com/impg/5y-IgWqCngHj-N0UVDXxZOHXpZo_bhAkT4_RdA/BGQXwrovNLA.jpg?size=1200x1600&amp;quality=96&amp;sign=09b4e44b88e7147bb4d29351ec449b5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81" y="1413510"/>
            <a:ext cx="2551659" cy="343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69.userapi.com/impg/nkl8GoKu83N_Kazl-RDwXEWzm-tdzzVD3owu4A/C6jRz7NPJbU.jpg?size=1200x1600&amp;quality=96&amp;sign=0aec9785fb90e1420609d575668765ad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8" y="1359870"/>
            <a:ext cx="2613660" cy="348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2.infourok.ru/uploads/ex/1169/00045728-765d5c5c/hello_html_m11f1657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5408" y="2605436"/>
            <a:ext cx="2088232" cy="319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52.userapi.com/impg/uUKYthHVhn17KkeCn86aGILnaWMyrpVtpVrmww/7Ie_aEYTfSc.jpg?size=1200x1600&amp;quality=96&amp;sign=25ab5f429162ed8278c89f499bcb049d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86" y="5427663"/>
            <a:ext cx="2459355" cy="32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88.userapi.com/impg/7qJyi4fIy8XLVsk9KtP_aOPlWYAkuiuj6SMeyw/uOGE775ffhk.jpg?size=1200x1600&amp;quality=96&amp;sign=9c33a1244dde25f50b05757e65e8ae30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1" y="5427663"/>
            <a:ext cx="2479405" cy="33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92896" y="697151"/>
            <a:ext cx="1942776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водой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7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un9-66.userapi.com/impg/M2bwKkz_dZCw_nuMPdXQjAavJ75xjtntqP-Ofg/IaAgfljGkRY.jpg?size=1600x1200&amp;quality=96&amp;sign=18a2cd1765d9963fa908d4c4c63174ea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827584"/>
            <a:ext cx="3044190" cy="228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0.userapi.com/impg/x8mzwYDfqSi2cGwxEumlDBkf18AG2g5FVjqqIg/5ChpeBrp0JA.jpg?size=1600x1200&amp;quality=96&amp;sign=fd79f19a7f004709ec871b4fcee65e7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954" y="827584"/>
            <a:ext cx="3054350" cy="229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20.userapi.com/impg/LIm4paWPrrNjUdX3xU-7z71wtMhYzEPh8tS4Mw/E4e-mxXMuPM.jpg?size=1200x1600&amp;quality=96&amp;sign=51ac7405d98899ac198eb45f9fcd56a3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6" y="3555999"/>
            <a:ext cx="2659380" cy="35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s02.infourok.ru/uploads/ex/1169/00045728-765d5c5c/hello_html_m11f1657a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1810" y="5431388"/>
            <a:ext cx="1882140" cy="262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52.userapi.com/impg/wV9MQQPXFbNjy18u_7bJaqjmuTGv7bIwnrjNCw/mQDeUJpRhcg.jpg?size=1600x1200&amp;quality=96&amp;sign=0143c9222ef36796d77882c6aabd97a9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86" y="3542754"/>
            <a:ext cx="3413117" cy="2901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420888" y="313994"/>
            <a:ext cx="1942776" cy="4053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с водой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un9-82.userapi.com/impg/0XWcogVSypI02_dbMUJoSK4vBNRRL6dvqyM5lQ/ljpZ0YrA0SQ.jpg?size=1600x1200&amp;quality=96&amp;sign=67498331ce93797ac6b43d296bcb772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" y="739289"/>
            <a:ext cx="3208020" cy="2406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83.userapi.com/impg/Q3epWgOQG0M0IWMcwIQbAGs3KjQ9Kuv2cq96lA/djy5JOmVvcc.jpg?size=1600x1200&amp;quality=96&amp;sign=ef5c13c7c1bc181ec068f8f7e498cdb9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98" y="3933190"/>
            <a:ext cx="3328670" cy="2496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46.userapi.com/impg/sC8JC3IalfRusBKJcWIzsLC8yIZCDy8el9OPxw/CpcEV2HAVNM.jpg?size=1600x1200&amp;quality=96&amp;sign=a31ad273983d46dbdf7bad60705f00eb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18" y="683568"/>
            <a:ext cx="3061374" cy="242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sun9-72.userapi.com/impg/gvl8NxrxvaRoBGNzIkjyUDq-bIk-aVRrXWVJ5w/XV6CudrV5vg.jpg?size=1600x1200&amp;quality=96&amp;sign=68283895104a9cf918c79841ee6e21e0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4" y="6236170"/>
            <a:ext cx="3130232" cy="23689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9833" y="8122269"/>
            <a:ext cx="3429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поручение: уход за комнатными растениями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002" y="6604873"/>
            <a:ext cx="2315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Трудовое поручение: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мытьё игрушек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24744" y="161950"/>
            <a:ext cx="5299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«Когда льётся, когда капает?». 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s://sun9-77.userapi.com/impg/I7uPD_sNxYEmx2V4Bd8RjfmwN1ZhzQCzyiBVVQ/O6xY8-o0QHs.jpg?size=1600x1200&amp;quality=96&amp;sign=bc46c63e985df20097cf71d0c49ad787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666" y="3933190"/>
            <a:ext cx="2730678" cy="215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s://ds02.infourok.ru/uploads/ex/1169/00045728-765d5c5c/hello_html_m11f1657a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6333" y="1860930"/>
            <a:ext cx="1684670" cy="240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9120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603" y="488096"/>
            <a:ext cx="2228497" cy="299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51.userapi.com/impg/0DdwNbdxq39PRo2P2jlzx04E9OFkl1lnoD81yw/Nb_vrdqwz1k.jpg?size=1600x1200&amp;quality=96&amp;sign=a69e4a7cd569b855c578a2eccd329a94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9" y="845081"/>
            <a:ext cx="4305300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75.userapi.com/impg/xTAVWH53r7aGK1C0-yhwYta4DEuZjKvrtovq3w/2GqUh5VUzCA.jpg?size=1200x1600&amp;quality=96&amp;sign=4d5586857d0af4707003878f58bcb7bb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" r="13256" b="27501"/>
          <a:stretch/>
        </p:blipFill>
        <p:spPr bwMode="auto">
          <a:xfrm>
            <a:off x="3630900" y="5073402"/>
            <a:ext cx="3056746" cy="3478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59.userapi.com/impg/bjkc15BTZy4nzOPo-v5IAndv5dQJJrrYblKCiQ/VufyNYG537w.jpg?size=1200x1600&amp;quality=96&amp;sign=9554e8fde7ffa6874e8609ee51724e8a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 b="42866"/>
          <a:stretch/>
        </p:blipFill>
        <p:spPr bwMode="auto">
          <a:xfrm>
            <a:off x="192430" y="5073402"/>
            <a:ext cx="3062858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4350" y="62160"/>
            <a:ext cx="5578946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К.Чуковский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Мойдодыр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744" y="4394099"/>
            <a:ext cx="3752502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144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960" y="5181600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20.userapi.com/impg/l3qeXCsqbC8L3TpFZ3PrbQoD-6yfRnp7xDTxkA/nIdPrtXL_2A.jpg?size=1200x1600&amp;quality=96&amp;sign=cfaa75fdbfc398aa5697d32afbb9e519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8" y="1002137"/>
            <a:ext cx="3335191" cy="4065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83.userapi.com/impg/jNf4Rv3WdOQZkCanIv0oNmAZbeDmSbHgWToBhg/qtUkBcWAZsI.jpg?size=1200x1600&amp;quality=96&amp;sign=35b648b28c22c0a9eeb7a352d6b824a7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1" r="8523" b="16447"/>
          <a:stretch/>
        </p:blipFill>
        <p:spPr bwMode="auto">
          <a:xfrm>
            <a:off x="3644986" y="840319"/>
            <a:ext cx="2903220" cy="361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sun9-43.userapi.com/impg/oacmHoRYHH-PvSzNXq0kDFvI6hJcXVews8YnBQ/1xRnzfbPYHI.jpg?size=1200x1600&amp;quality=96&amp;sign=da3c43b91d9831b7f213f4345269e788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4332" r="-6952" b="23155"/>
          <a:stretch/>
        </p:blipFill>
        <p:spPr bwMode="auto">
          <a:xfrm>
            <a:off x="3647258" y="5004048"/>
            <a:ext cx="3154680" cy="3444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2656" y="183842"/>
            <a:ext cx="584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Коллективная работа Нетрадиционное рисование ладошкой, «Подводный мир» 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63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sun9-79.userapi.com/impg/H2DMixIrK4guV1-9M3B5mfGsHreyJVt3I8FR8Q/ZsQValeTp64.jpg?size=1600x1200&amp;quality=96&amp;sign=6029bf60bbd2b720943dc7b4395bc9a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01996"/>
            <a:ext cx="4800600" cy="316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38.userapi.com/impg/QYC3ki8PK8riHJR465JM2TIWS5SYdMFl1yg_Qw/xFJaYdxSluA.jpg?size=1600x1200&amp;quality=96&amp;sign=101ad6c8d22856a1b7fd2dbae3389ae4&amp;type=album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7" t="1402"/>
          <a:stretch/>
        </p:blipFill>
        <p:spPr bwMode="auto">
          <a:xfrm>
            <a:off x="152058" y="4421706"/>
            <a:ext cx="3684997" cy="2983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ds02.infourok.ru/uploads/ex/1169/00045728-765d5c5c/hello_html_m11f1657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84" y="6580669"/>
            <a:ext cx="1916832" cy="279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un9-70.userapi.com/impg/W-_ozdRqvMJz1O-1yWjK906SYWmswoPd-UTLXQ/ok6ZJwEuof4.jpg?size=1600x1200&amp;quality=96&amp;sign=1ec02349e1f2f02ef1209719299f6007&amp;type=album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t="14487" r="7980" b="11036"/>
          <a:stretch/>
        </p:blipFill>
        <p:spPr bwMode="auto">
          <a:xfrm>
            <a:off x="3162250" y="6459142"/>
            <a:ext cx="3573780" cy="2506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2776" y="467544"/>
            <a:ext cx="4680520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Коллективные 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детей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70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947" y="5461676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60.userapi.com/impg/EeNMJVZfd_QHg2ShkCHHEUpbIyvvN5FKVBf_nA/0vd9Cd4fXf4.jpg?size=1200x1600&amp;quality=96&amp;sign=cf9c39b99f5e0c6ee4c41704b3c4aee2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2" y="941607"/>
            <a:ext cx="3030855" cy="404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53.userapi.com/impg/vneqn1UBSNaws7WzKPlAJGqgw9AlOWYIMYk_dw/UwaVr8PP9nM.jpg?size=1200x1600&amp;quality=96&amp;sign=ad88e058da27d983b7f8394af8e622c5&amp;type=alb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86" y="1348739"/>
            <a:ext cx="3310890" cy="441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60.userapi.com/impg/vwgd8bFPVvbMtb79bmow9kmV2xzn_mbCHZAbEA/9-04B_QI8mY.jpg?size=1200x1600&amp;quality=96&amp;sign=174cd927576369dd86f66d8792cdfeec&amp;type=albu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4" y="5050106"/>
            <a:ext cx="3019425" cy="40265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88840" y="138032"/>
            <a:ext cx="3429000" cy="8535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«Солнышко и дождик»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76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sun9-40.userapi.com/impg/Gf-Miwbgoh0gdE_2817Q5AhkuPtz5VbwCj2Udw/51Hg8HGtVEo.jpg?size=1600x1200&amp;quality=96&amp;sign=aa8f82a088d8b82eadfbb83ad68fd8cc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3" r="1545"/>
          <a:stretch/>
        </p:blipFill>
        <p:spPr bwMode="auto">
          <a:xfrm>
            <a:off x="758190" y="1141001"/>
            <a:ext cx="5341620" cy="3185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ds02.infourok.ru/uploads/ex/1169/00045728-765d5c5c/hello_html_m11f1657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9160" y="395536"/>
            <a:ext cx="2148299" cy="30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88.userapi.com/impg/sD7eHLqw1W0MfgVI_kqNsS57GB2GJz_FJaRrjQ/3R-wvm5og5w.jpg?size=1600x1200&amp;quality=96&amp;sign=7d2c1f7c713db89fd23cc8d6a0a2a245&amp;type=album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" t="171" r="-257" b="-171"/>
          <a:stretch/>
        </p:blipFill>
        <p:spPr bwMode="auto">
          <a:xfrm>
            <a:off x="757798" y="4902090"/>
            <a:ext cx="5324003" cy="3738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ds02.infourok.ru/uploads/ex/1169/00045728-765d5c5c/hello_html_m11f1657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1041" y="4095755"/>
            <a:ext cx="2120563" cy="253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2.infourok.ru/uploads/ex/1169/00045728-765d5c5c/hello_html_m11f1657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7124" y="4137843"/>
            <a:ext cx="1441638" cy="23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7798" y="225183"/>
            <a:ext cx="4975458" cy="96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рисунков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Берегите воду»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83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4744" y="3191577"/>
            <a:ext cx="4392488" cy="769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64" y="-713"/>
            <a:ext cx="619268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 исследовательский проект в разновозрастной группе ЗПР: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«Волшебница вода»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</a:t>
            </a: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познавательно-исследовательский.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Тема: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«Волшебница вода».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дети,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воспитанников, воспитатель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группы.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краткосрочный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0648" y="3635896"/>
            <a:ext cx="648071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Мир вокруг нас удивителен и разнообразен. Ежедневно дети получают новые представления о живой и неживой природе, их взаимосвязях. Задача взрослых – расширять кругозор детей, развивать их познавательную активность. Но им еще нужно помогать в этом, так как дети не могут заметить во всем разнообразии самого главного, не могут найти точный ответ на заданный вопрос, не могут делать простейшие выводы.</a:t>
            </a:r>
            <a:endParaRPr lang="ru-RU" dirty="0">
              <a:solidFill>
                <a:srgbClr val="002060"/>
              </a:solidFill>
            </a:endParaRPr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Сколько удовольствия приносят детям игры с водой! Первые представления о воде складываются в младшем дошкольном возрасте: вода течет из крана, в весеннем ручейке, ее можно разлить. Дошкольники – это прирожденные исследователи. И тому подтверждение – их любознательность, постоянное стремление к эксперименту, желание самостоятельно находить решение в проблемной ситуации. С целью формирования знаний детей о важности воды, был разработан проект 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«Волшебница вода»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детей.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2465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947" y="5461676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14.userapi.com/impg/hFGtZog5NDcJu8pp8OzmvQ0K1bbFOnQvW1Y8CA/VQJphxYkLK0.jpg?size=1600x1200&amp;quality=96&amp;sign=94258a59fb9d2d845f7e87fe250eb581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28016"/>
            <a:ext cx="4495800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14350" y="1247168"/>
            <a:ext cx="58293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родителей: «Игры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–эксперименты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домашних условиях»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:» Опыты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эксперименты»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8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1798" y="3259525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1565" y="1531212"/>
            <a:ext cx="5705986" cy="816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029" y="2082497"/>
            <a:ext cx="2479872" cy="34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8" y="2082497"/>
            <a:ext cx="2372400" cy="34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6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100" y="80391"/>
            <a:ext cx="6010994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Проблема.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мало знают о свойствах воды, зачем  и кому нужна вода. Дети недостаточно берегут воду. Во время мытья рук расходуют лишнюю воду, часто не закрывают кран.</a:t>
            </a:r>
            <a:r>
              <a:rPr lang="ru-RU" sz="1400" dirty="0">
                <a:latin typeface="Times New Roman" panose="02020603050405020304" pitchFamily="18" charset="0"/>
              </a:rPr>
              <a:t>  У детей отсутствуют представления о значении воды в жизни человека, об основных источниках загрязнения воды, его последствиях, мероприятиях по предотвращению загрязнения воды.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2886924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формировать представление детей о воде, важности воды для всех живых организмов, расширение знаний детей о свойствах воды. Закладывать основы экологической культуры личности, воспитывать бережное отношение к воде. Поощрять проявление инициативы и любознательности с целью получения новых знаний.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64" y="1757488"/>
            <a:ext cx="1012765" cy="1496873"/>
          </a:xfrm>
          <a:prstGeom prst="rect">
            <a:avLst/>
          </a:prstGeom>
        </p:spPr>
      </p:pic>
      <p:pic>
        <p:nvPicPr>
          <p:cNvPr id="8" name="Рисунок 7" descr="https://ds02.infourok.ru/uploads/ex/1169/00045728-765d5c5c/hello_html_m11f1657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492" y="1757488"/>
            <a:ext cx="908601" cy="133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24" y="1757488"/>
            <a:ext cx="895442" cy="1323469"/>
          </a:xfrm>
          <a:prstGeom prst="rect">
            <a:avLst/>
          </a:prstGeom>
        </p:spPr>
      </p:pic>
      <p:pic>
        <p:nvPicPr>
          <p:cNvPr id="10" name="Рисунок 9" descr="https://ds04.infourok.ru/uploads/ex/07f3/00127e82-4510e8f4/hello_html_m1a561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353" y="5328374"/>
            <a:ext cx="4392487" cy="3290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493" y="7518400"/>
            <a:ext cx="1012765" cy="149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8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350" y="381181"/>
            <a:ext cx="5938986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i="1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1. Систематизировать и расширить представления детей о свойствах воды.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2. Способствовать формированию позитивного отношения к воде (познавательного, бережного, созидательного).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3. Создать условия для выявления свойств и качеств воды: прозрачная, без запаха, льется, в ней растворяются некоторые вещества, другие вещества ее окрашивают, вода может быть холодной и теплой.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4.Познакомить с процессом превращения воды в лед, льда и снега – в воду.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5.Дать представление о том, что некоторые вещества растворяются в воде; чем больше этого вещества, тем больше изменяются свойства воды (интенсивность окраски, вкус, запах).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6.Подвести к пониманию того, что температура воды влияет на ее свойства (чем выше температура, тем быстрее в воде растворяются вещества, тем медленнее она замерзает).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7.Раскрыть значение воды для жизни растений, животных и человека (среда обитания; без воды растения засыхают и гибнут. Вода нужна человеку для сохранения чистоты тела и жилья, для приготовления пищи и т. д.).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8.Дать представление о разнообразии агрегатных состояний воды в природе (снег, иней, изморозь, град, дождь, туман и т.д.).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041" y="7380312"/>
            <a:ext cx="1212609" cy="17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7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994" y="163710"/>
            <a:ext cx="6086350" cy="320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lnSpc>
                <a:spcPts val="2040"/>
              </a:lnSpc>
              <a:spcBef>
                <a:spcPts val="1125"/>
              </a:spcBef>
              <a:spcAft>
                <a:spcPts val="1125"/>
              </a:spcAft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324684"/>
            <a:ext cx="62613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ctr">
              <a:lnSpc>
                <a:spcPct val="150000"/>
              </a:lnSpc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endParaRPr lang="ru-RU" sz="2000" i="1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 детей будут сформированы элементарные представления о воде, ее значении для человека, животных и растений.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узнают о свойствах воды (прозрачная, льется, без запаха, без вкуса) в процессе практических опытов с водой.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У детей будут формироваться познавательные способности в процессе исследовательской деятельности, практических опытов с водой.</a:t>
            </a:r>
            <a:endParaRPr lang="ru-RU" dirty="0"/>
          </a:p>
          <a:p>
            <a:pPr indent="450215" algn="ctr">
              <a:lnSpc>
                <a:spcPct val="150000"/>
              </a:lnSpc>
            </a:pPr>
            <a:r>
              <a:rPr lang="ru-RU" sz="2000" b="1" i="1" dirty="0">
                <a:latin typeface="Times New Roman" panose="02020603050405020304" pitchFamily="18" charset="0"/>
              </a:rPr>
              <a:t>Взаимодействие с семьями воспитанников.</a:t>
            </a:r>
            <a:endParaRPr lang="ru-RU" sz="2000" i="1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1.Просмотр с ребенком мультфильмов о воде для накопления информации о воде.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2. Консультация по теме: «Занимательные опыты и эксперименты для дошкольников».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Выставка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рисунков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«Как наша семья бережет воду»</a:t>
            </a:r>
            <a:endParaRPr lang="ru-RU" dirty="0"/>
          </a:p>
          <a:p>
            <a:pPr indent="450215" algn="just">
              <a:lnSpc>
                <a:spcPct val="150000"/>
              </a:lnSpc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4.Проведение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опытов дома: «Водяные превращения».</a:t>
            </a:r>
            <a:endParaRPr lang="ru-RU" dirty="0">
              <a:effectLst/>
            </a:endParaRPr>
          </a:p>
        </p:txBody>
      </p:sp>
      <p:pic>
        <p:nvPicPr>
          <p:cNvPr id="8" name="Рисунок 7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840" y="6026894"/>
            <a:ext cx="2442210" cy="34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4918" y="4840251"/>
            <a:ext cx="2442210" cy="34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36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44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"/>
          <p:cNvSpPr>
            <a:spLocks noChangeArrowheads="1"/>
          </p:cNvSpPr>
          <p:nvPr/>
        </p:nvSpPr>
        <p:spPr bwMode="auto">
          <a:xfrm>
            <a:off x="2362200" y="915446"/>
            <a:ext cx="2415657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НОД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-28575" y="1801271"/>
            <a:ext cx="2415657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210050" y="1648871"/>
            <a:ext cx="2415657" cy="885825"/>
          </a:xfrm>
          <a:prstGeom prst="cloudCallout">
            <a:avLst>
              <a:gd name="adj1" fmla="val -45167"/>
              <a:gd name="adj2" fmla="val 49356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83451" y="3734846"/>
            <a:ext cx="2103631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Познавательный цикл бесед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62451" y="3458621"/>
            <a:ext cx="1981200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Экспериментальная деятельность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2428874" y="5086324"/>
            <a:ext cx="1933575" cy="810697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организации проекта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71451" y="7135271"/>
            <a:ext cx="2215632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иллюстраций, картин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4210051" y="6982871"/>
            <a:ext cx="2099270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эксперементы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187832" y="8176671"/>
            <a:ext cx="2415657" cy="733425"/>
          </a:xfrm>
          <a:prstGeom prst="cloudCallout">
            <a:avLst>
              <a:gd name="adj1" fmla="val -45167"/>
              <a:gd name="adj2" fmla="val 70000"/>
            </a:avLst>
          </a:prstGeom>
          <a:solidFill>
            <a:srgbClr val="FFFF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ShapeType="1"/>
          </p:cNvSpPr>
          <p:nvPr/>
        </p:nvSpPr>
        <p:spPr bwMode="auto">
          <a:xfrm flipH="1" flipV="1">
            <a:off x="3457575" y="1648870"/>
            <a:ext cx="56178" cy="3514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/>
          <p:cNvSpPr>
            <a:spLocks noChangeShapeType="1"/>
          </p:cNvSpPr>
          <p:nvPr/>
        </p:nvSpPr>
        <p:spPr bwMode="auto">
          <a:xfrm flipV="1">
            <a:off x="3514726" y="2534696"/>
            <a:ext cx="683500" cy="2628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/>
          <p:cNvSpPr>
            <a:spLocks noChangeShapeType="1"/>
          </p:cNvSpPr>
          <p:nvPr/>
        </p:nvSpPr>
        <p:spPr bwMode="auto">
          <a:xfrm flipH="1" flipV="1">
            <a:off x="2428875" y="2267996"/>
            <a:ext cx="1067383" cy="289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3"/>
          <p:cNvSpPr>
            <a:spLocks noChangeShapeType="1"/>
          </p:cNvSpPr>
          <p:nvPr/>
        </p:nvSpPr>
        <p:spPr bwMode="auto">
          <a:xfrm flipV="1">
            <a:off x="3514726" y="4096796"/>
            <a:ext cx="964390" cy="1066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4"/>
          <p:cNvSpPr>
            <a:spLocks noChangeShapeType="1"/>
          </p:cNvSpPr>
          <p:nvPr/>
        </p:nvSpPr>
        <p:spPr bwMode="auto">
          <a:xfrm flipH="1" flipV="1">
            <a:off x="2428875" y="4192046"/>
            <a:ext cx="1067383" cy="971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5"/>
          <p:cNvSpPr>
            <a:spLocks noChangeShapeType="1"/>
          </p:cNvSpPr>
          <p:nvPr/>
        </p:nvSpPr>
        <p:spPr bwMode="auto">
          <a:xfrm flipH="1">
            <a:off x="3422458" y="5815051"/>
            <a:ext cx="91295" cy="221333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6"/>
          <p:cNvSpPr>
            <a:spLocks noChangeShapeType="1"/>
          </p:cNvSpPr>
          <p:nvPr/>
        </p:nvSpPr>
        <p:spPr bwMode="auto">
          <a:xfrm flipH="1">
            <a:off x="2238375" y="5839871"/>
            <a:ext cx="936301" cy="1295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7"/>
          <p:cNvSpPr>
            <a:spLocks noChangeShapeType="1"/>
          </p:cNvSpPr>
          <p:nvPr/>
        </p:nvSpPr>
        <p:spPr bwMode="auto">
          <a:xfrm>
            <a:off x="3762376" y="5897021"/>
            <a:ext cx="1226554" cy="1085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21683"/>
            <a:ext cx="674136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0" y="276596"/>
            <a:ext cx="674136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МЕЖПРЕДМЕТНЫЕ СВЯЗИ</a:t>
            </a:r>
            <a:endParaRPr kumimoji="0" lang="ru-RU" alt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03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4272" y="786999"/>
            <a:ext cx="666936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ПРОДУКТА, ПОЛУЧЕННОГО В РЕЗУЛЬТАТЕ </a:t>
            </a: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</a:t>
            </a: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детских рисунков и рисунков родителей по теме: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«Берегите воду».</a:t>
            </a:r>
          </a:p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Газета «Вода это жизнь»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272" y="2826081"/>
            <a:ext cx="601099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МАТЕРИАЛЬНО – ТЕХНИЧЕСКИЕ РЕСУРСЫ, НЕОБХОДИМЫЕ ДЛЯ ВЫПОЛНЕНИЯ ПРОЕКТА: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Иллюстрации фотографии по теме «Вода»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Уголок экспериментальной деятельности 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«Почемучки»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Видеозаписи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«Вода в природе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918" y="5316103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2828" y="4641840"/>
            <a:ext cx="581846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ПОЭТАПНАЯ СОВМЕСТНАЯ ДЕЯТЕЛЬНОСТЬ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1.Подготовительный этап: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направленности проекта, целей и задач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последовательности выполнения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Подбор наглядного материала, оборудования, методической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литературы, 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для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опытно- экспериментальной лаборатории в группе;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 и составление картотеки опытов и экспериментов с водой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оборудования для опытов с водой;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родителей, приглашение их к сотрудничеству, введение их в тему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7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056" y="4800601"/>
            <a:ext cx="2798604" cy="404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2656" y="277173"/>
            <a:ext cx="489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(основной, реализация проекта)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333831"/>
              </p:ext>
            </p:extLst>
          </p:nvPr>
        </p:nvGraphicFramePr>
        <p:xfrm>
          <a:off x="188639" y="755576"/>
          <a:ext cx="6480720" cy="748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деятельности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детей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Беседы, рассказы.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«Вода вокруг нас»</a:t>
                      </a:r>
                    </a:p>
                    <a:p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«Зачем беречь воду»</a:t>
                      </a:r>
                    </a:p>
                    <a:p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«Что мы знаем о воде»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 детей о том, что узнали и кто им об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этом рассказал.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Опытно-экспериментальная деятельность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Опыты: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«Окрашивание воды»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«Вода не имеет цвета,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её можно покрасить».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«Играем с красками»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«Тёплая и холодная вода»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«Когда льется, когда капает?»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 воды нет запаха и вкуса»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«Плавает-тонет»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«Мыльные пузыри».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Узнать о воде 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ее значении для жизни людей, животных, птиц, растений.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Познавательная деятельность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 за природными явлениями, связанные с водой(дождик, лужи)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и.т.д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дождиком какой он?»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Просмотр  презентации для детей «Волшебница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вода».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иллюстраций «Какая бывает вода», «Для чего нужна вода», «Свойство воды».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Предметных картинок с сюжетами использования воды. НОД по познавательному развитию «Волшебница вода».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 о воде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75712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Художественно-этетическое развитие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Коллективная работа Изготовление газеты «Вода-это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жизнь».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Аппликация «Живые облака»</a:t>
                      </a:r>
                    </a:p>
                    <a:p>
                      <a:pPr algn="l"/>
                      <a:r>
                        <a:rPr lang="ru-RU" sz="1200" b="0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Коллективная работа</a:t>
                      </a:r>
                      <a:r>
                        <a:rPr lang="ru-RU" sz="1200" b="0" i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Нетрадиционное рисование ладошкой, «Подводный мир»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детей в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выполнение рисунка и аппликации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64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phonoteka.org/uploads/posts/2021-04/1618976799_27-phonoteka_org-p-fon-dlya-prezentatsii-voda-v-prirode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39"/>
            <a:ext cx="6858000" cy="915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70156"/>
              </p:ext>
            </p:extLst>
          </p:nvPr>
        </p:nvGraphicFramePr>
        <p:xfrm>
          <a:off x="188640" y="323528"/>
          <a:ext cx="6480720" cy="702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720369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</a:p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деятельности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детей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36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</a:p>
                    <a:p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Прослушивание записи шума водопада, звон веселого ручейка.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</a:t>
                      </a:r>
                      <a:r>
                        <a:rPr lang="ru-RU" sz="1200" i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потешек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«Водичка, водичка», «Дождик, дождик пуще».</a:t>
                      </a:r>
                    </a:p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произведений А. </a:t>
                      </a:r>
                      <a:r>
                        <a:rPr lang="ru-RU" sz="12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«Девочка чумазая», К. Чуковский «</a:t>
                      </a:r>
                      <a:r>
                        <a:rPr lang="ru-RU" sz="1200" i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Мойдодыр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В. Бианки «Купание медвежат».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Разучивание песен и стихотворений о воде.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03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Игровая деятельность</a:t>
                      </a: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игры: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«Море волнуется раз»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«Солнышко и дождик»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«Капельки и Тучка»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 болте»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игры: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нужна вода, а кому полянка»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«Собери картинку».</a:t>
                      </a: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детей в играх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01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Социально-коммуникативная</a:t>
                      </a:r>
                    </a:p>
                    <a:p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Трудовое поручение : уход за комнатными растениями(протереть листья у цветов, полить из);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мытьё игрушек.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«Капитаны» (пускание бумажных корабликов), «Тонет-плавает».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забавы: «Пускание мыльных пузырей.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с водой.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960205"/>
              </p:ext>
            </p:extLst>
          </p:nvPr>
        </p:nvGraphicFramePr>
        <p:xfrm>
          <a:off x="188640" y="7317615"/>
          <a:ext cx="648072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2160240"/>
                <a:gridCol w="2160240"/>
              </a:tblGrid>
              <a:tr h="581784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теме «Занимательные опыты и эксперименты для дошкольников»</a:t>
                      </a:r>
                      <a:r>
                        <a:rPr lang="ru-RU" dirty="0" smtClean="0"/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рисунков «Берегите воду».</a:t>
                      </a:r>
                    </a:p>
                    <a:p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опытов дома «Водяное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преврашение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о воде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Рисунок 13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62" y="5292080"/>
            <a:ext cx="1414388" cy="17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s02.infourok.ru/uploads/ex/1169/00045728-765d5c5c/hello_html_m11f1657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262" y="3395573"/>
            <a:ext cx="1414388" cy="179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707430"/>
      </p:ext>
    </p:extLst>
  </p:cSld>
  <p:clrMapOvr>
    <a:masterClrMapping/>
  </p:clrMapOvr>
</p:sld>
</file>

<file path=ppt/theme/theme1.xml><?xml version="1.0" encoding="utf-8"?>
<a:theme xmlns:a="http://schemas.openxmlformats.org/drawingml/2006/main" name="портфолио РЗ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портфолио РЗ</Template>
  <TotalTime>4730</TotalTime>
  <Words>1337</Words>
  <Application>Microsoft Office PowerPoint</Application>
  <PresentationFormat>Экран (4:3)</PresentationFormat>
  <Paragraphs>162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Wingdings</vt:lpstr>
      <vt:lpstr>портфолио РЗ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418</cp:revision>
  <cp:lastPrinted>2021-11-06T06:06:18Z</cp:lastPrinted>
  <dcterms:created xsi:type="dcterms:W3CDTF">2018-04-22T10:15:05Z</dcterms:created>
  <dcterms:modified xsi:type="dcterms:W3CDTF">2024-03-29T09:57:48Z</dcterms:modified>
</cp:coreProperties>
</file>