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5" r:id="rId3"/>
    <p:sldId id="257" r:id="rId4"/>
    <p:sldId id="267" r:id="rId5"/>
    <p:sldId id="258" r:id="rId6"/>
    <p:sldId id="260" r:id="rId7"/>
    <p:sldId id="283" r:id="rId8"/>
    <p:sldId id="285" r:id="rId9"/>
    <p:sldId id="286" r:id="rId10"/>
    <p:sldId id="268" r:id="rId11"/>
    <p:sldId id="271" r:id="rId12"/>
    <p:sldId id="288" r:id="rId13"/>
    <p:sldId id="273" r:id="rId14"/>
    <p:sldId id="274" r:id="rId15"/>
    <p:sldId id="275" r:id="rId16"/>
    <p:sldId id="276" r:id="rId17"/>
    <p:sldId id="280" r:id="rId18"/>
    <p:sldId id="281" r:id="rId19"/>
    <p:sldId id="287" r:id="rId20"/>
    <p:sldId id="28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3300" autoAdjust="0"/>
  </p:normalViewPr>
  <p:slideViewPr>
    <p:cSldViewPr>
      <p:cViewPr varScale="1">
        <p:scale>
          <a:sx n="70" d="100"/>
          <a:sy n="70" d="100"/>
        </p:scale>
        <p:origin x="11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7CBE6-ACD6-47C9-B033-5FBF799196BD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7DCE945-9473-4350-951C-76A172D8A3C6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этап – подготовительный. </a:t>
          </a:r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цели, задачи с детьми и родителями. Создание необходимых условий для реализации проекта. Перспективное планирование проекта. Разработка и накопление методических материалов по проблеме. 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dirty="0">
            <a:solidFill>
              <a:schemeClr val="tx1"/>
            </a:solidFill>
          </a:endParaRPr>
        </a:p>
      </dgm:t>
    </dgm:pt>
    <dgm:pt modelId="{2BDD0CC3-333A-45C4-B9B8-6665C4DCA895}" type="parTrans" cxnId="{11B35C3D-FAFC-4323-ADF2-E811210F84A5}">
      <dgm:prSet/>
      <dgm:spPr/>
      <dgm:t>
        <a:bodyPr/>
        <a:lstStyle/>
        <a:p>
          <a:endParaRPr lang="ru-RU"/>
        </a:p>
      </dgm:t>
    </dgm:pt>
    <dgm:pt modelId="{9AA98F4C-F46C-4BD1-B47C-24E404DCBA03}" type="sibTrans" cxnId="{11B35C3D-FAFC-4323-ADF2-E811210F84A5}">
      <dgm:prSet/>
      <dgm:spPr/>
      <dgm:t>
        <a:bodyPr/>
        <a:lstStyle/>
        <a:p>
          <a:endParaRPr lang="ru-RU"/>
        </a:p>
      </dgm:t>
    </dgm:pt>
    <dgm:pt modelId="{722F8F9A-96F6-44F3-9678-20A4965E3383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II  этап – основной ( практический)</a:t>
          </a: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в воспитательно – образовательный процесс эффективных  методов и приёмов по расширению знаний дошкольников о зимующих птицах</a:t>
          </a:r>
          <a:endParaRPr lang="ru-RU" sz="1400" b="0" dirty="0">
            <a:solidFill>
              <a:schemeClr val="tx1"/>
            </a:solidFill>
            <a:latin typeface="Times New Roman" panose="02020603050405020304" pitchFamily="18" charset="0"/>
            <a:ea typeface="Calibri" pitchFamily="34" charset="0"/>
            <a:cs typeface="Times New Roman" panose="02020603050405020304" pitchFamily="18" charset="0"/>
          </a:endParaRPr>
        </a:p>
      </dgm:t>
    </dgm:pt>
    <dgm:pt modelId="{EDAB0FED-60F7-412E-8D14-E011BB2235E7}" type="parTrans" cxnId="{B2861FB2-087A-4E1F-A3B1-A6046616304E}">
      <dgm:prSet/>
      <dgm:spPr/>
      <dgm:t>
        <a:bodyPr/>
        <a:lstStyle/>
        <a:p>
          <a:endParaRPr lang="ru-RU"/>
        </a:p>
      </dgm:t>
    </dgm:pt>
    <dgm:pt modelId="{4F698ABC-AE12-48A3-90C8-F8E7487DA90B}" type="sibTrans" cxnId="{B2861FB2-087A-4E1F-A3B1-A6046616304E}">
      <dgm:prSet/>
      <dgm:spPr/>
      <dgm:t>
        <a:bodyPr/>
        <a:lstStyle/>
        <a:p>
          <a:endParaRPr lang="ru-RU"/>
        </a:p>
      </dgm:t>
    </dgm:pt>
    <dgm:pt modelId="{E9435D3A-C9EF-41E0-BCC4-7FA1576F5A6B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III этап- заключительный</a:t>
          </a:r>
          <a:r>
            <a: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итогов проекта. Организация и участие родителей в выставке «Изготовим дом для птиц!». Оформление стенгазеты</a:t>
          </a:r>
          <a:r>
            <a: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defTabSz="844550">
            <a:lnSpc>
              <a:spcPct val="90000"/>
            </a:lnSpc>
          </a:pPr>
          <a:endParaRPr lang="ru-RU" sz="500" dirty="0"/>
        </a:p>
      </dgm:t>
    </dgm:pt>
    <dgm:pt modelId="{CE72D723-96FE-4298-B3B3-73045D133E58}" type="parTrans" cxnId="{2E6EA731-44AD-4D01-BD76-5EAB7B3A0FC0}">
      <dgm:prSet/>
      <dgm:spPr/>
      <dgm:t>
        <a:bodyPr/>
        <a:lstStyle/>
        <a:p>
          <a:endParaRPr lang="ru-RU"/>
        </a:p>
      </dgm:t>
    </dgm:pt>
    <dgm:pt modelId="{1EA0ACE6-C5FC-4F99-824F-032F85F97439}" type="sibTrans" cxnId="{2E6EA731-44AD-4D01-BD76-5EAB7B3A0FC0}">
      <dgm:prSet/>
      <dgm:spPr/>
      <dgm:t>
        <a:bodyPr/>
        <a:lstStyle/>
        <a:p>
          <a:endParaRPr lang="ru-RU"/>
        </a:p>
      </dgm:t>
    </dgm:pt>
    <dgm:pt modelId="{6E9E569D-F4CF-4030-A226-265D6EFB5AC3}" type="pres">
      <dgm:prSet presAssocID="{CB57CBE6-ACD6-47C9-B033-5FBF799196B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B6C6E8-45A0-4E31-98DA-15569645A11C}" type="pres">
      <dgm:prSet presAssocID="{B7DCE945-9473-4350-951C-76A172D8A3C6}" presName="parentLin" presStyleCnt="0"/>
      <dgm:spPr/>
    </dgm:pt>
    <dgm:pt modelId="{C45B0A52-C389-46F3-AF7E-2192170792D7}" type="pres">
      <dgm:prSet presAssocID="{B7DCE945-9473-4350-951C-76A172D8A3C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CC3770A-FED5-46C5-AA89-F4407276A3CD}" type="pres">
      <dgm:prSet presAssocID="{B7DCE945-9473-4350-951C-76A172D8A3C6}" presName="parentText" presStyleLbl="node1" presStyleIdx="0" presStyleCnt="3" custScaleX="11964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5CF48B-0142-4CAF-9C5C-538593E3D840}" type="pres">
      <dgm:prSet presAssocID="{B7DCE945-9473-4350-951C-76A172D8A3C6}" presName="negativeSpace" presStyleCnt="0"/>
      <dgm:spPr/>
    </dgm:pt>
    <dgm:pt modelId="{20D914A9-AD06-4325-A9D0-8D25E97F6DEC}" type="pres">
      <dgm:prSet presAssocID="{B7DCE945-9473-4350-951C-76A172D8A3C6}" presName="childText" presStyleLbl="conFgAcc1" presStyleIdx="0" presStyleCnt="3">
        <dgm:presLayoutVars>
          <dgm:bulletEnabled val="1"/>
        </dgm:presLayoutVars>
      </dgm:prSet>
      <dgm:spPr/>
    </dgm:pt>
    <dgm:pt modelId="{A28D64E4-432E-4058-A2A5-52E84D54AF6F}" type="pres">
      <dgm:prSet presAssocID="{9AA98F4C-F46C-4BD1-B47C-24E404DCBA03}" presName="spaceBetweenRectangles" presStyleCnt="0"/>
      <dgm:spPr/>
    </dgm:pt>
    <dgm:pt modelId="{B9BDCB94-4431-498B-AE77-B7C5B51CC7E8}" type="pres">
      <dgm:prSet presAssocID="{722F8F9A-96F6-44F3-9678-20A4965E3383}" presName="parentLin" presStyleCnt="0"/>
      <dgm:spPr/>
    </dgm:pt>
    <dgm:pt modelId="{F47110AC-215F-4C75-AA1B-F2E554227E46}" type="pres">
      <dgm:prSet presAssocID="{722F8F9A-96F6-44F3-9678-20A4965E338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2928E93-E2D2-437F-B76D-E43FB1E8AF79}" type="pres">
      <dgm:prSet presAssocID="{722F8F9A-96F6-44F3-9678-20A4965E3383}" presName="parentText" presStyleLbl="node1" presStyleIdx="1" presStyleCnt="3" custScaleX="1179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24411-2D19-41FE-BE58-7EFB0B4F219C}" type="pres">
      <dgm:prSet presAssocID="{722F8F9A-96F6-44F3-9678-20A4965E3383}" presName="negativeSpace" presStyleCnt="0"/>
      <dgm:spPr/>
    </dgm:pt>
    <dgm:pt modelId="{67F1E10A-0DB8-4679-A9BF-CDCBB1DFBAB4}" type="pres">
      <dgm:prSet presAssocID="{722F8F9A-96F6-44F3-9678-20A4965E3383}" presName="childText" presStyleLbl="conFgAcc1" presStyleIdx="1" presStyleCnt="3">
        <dgm:presLayoutVars>
          <dgm:bulletEnabled val="1"/>
        </dgm:presLayoutVars>
      </dgm:prSet>
      <dgm:spPr/>
    </dgm:pt>
    <dgm:pt modelId="{72C56D16-F16B-41C1-8197-BC522385C339}" type="pres">
      <dgm:prSet presAssocID="{4F698ABC-AE12-48A3-90C8-F8E7487DA90B}" presName="spaceBetweenRectangles" presStyleCnt="0"/>
      <dgm:spPr/>
    </dgm:pt>
    <dgm:pt modelId="{61AFC5CA-7862-49A3-ACF7-5AA932AB7921}" type="pres">
      <dgm:prSet presAssocID="{E9435D3A-C9EF-41E0-BCC4-7FA1576F5A6B}" presName="parentLin" presStyleCnt="0"/>
      <dgm:spPr/>
    </dgm:pt>
    <dgm:pt modelId="{32D4DBBE-B963-467F-9566-BD2BC2563DAD}" type="pres">
      <dgm:prSet presAssocID="{E9435D3A-C9EF-41E0-BCC4-7FA1576F5A6B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4FCC8B0-1D51-4B5B-9CFA-C4C774C9E438}" type="pres">
      <dgm:prSet presAssocID="{E9435D3A-C9EF-41E0-BCC4-7FA1576F5A6B}" presName="parentText" presStyleLbl="node1" presStyleIdx="2" presStyleCnt="3" custScaleX="11450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28DBAA-32F4-4147-AC83-49783CCC791A}" type="pres">
      <dgm:prSet presAssocID="{E9435D3A-C9EF-41E0-BCC4-7FA1576F5A6B}" presName="negativeSpace" presStyleCnt="0"/>
      <dgm:spPr/>
    </dgm:pt>
    <dgm:pt modelId="{79EEFCD3-3807-4860-8B2A-7C76A5639DB4}" type="pres">
      <dgm:prSet presAssocID="{E9435D3A-C9EF-41E0-BCC4-7FA1576F5A6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F83D1BA-2756-43A8-8F56-991B9E377EA5}" type="presOf" srcId="{B7DCE945-9473-4350-951C-76A172D8A3C6}" destId="{C45B0A52-C389-46F3-AF7E-2192170792D7}" srcOrd="0" destOrd="0" presId="urn:microsoft.com/office/officeart/2005/8/layout/list1"/>
    <dgm:cxn modelId="{1E87BC12-A664-450D-9A76-35FDC281D517}" type="presOf" srcId="{722F8F9A-96F6-44F3-9678-20A4965E3383}" destId="{12928E93-E2D2-437F-B76D-E43FB1E8AF79}" srcOrd="1" destOrd="0" presId="urn:microsoft.com/office/officeart/2005/8/layout/list1"/>
    <dgm:cxn modelId="{28B9FD1D-B275-40D5-B1F2-C983E6FF9586}" type="presOf" srcId="{722F8F9A-96F6-44F3-9678-20A4965E3383}" destId="{F47110AC-215F-4C75-AA1B-F2E554227E46}" srcOrd="0" destOrd="0" presId="urn:microsoft.com/office/officeart/2005/8/layout/list1"/>
    <dgm:cxn modelId="{A59F4E35-D539-47D0-8F1C-BB2CDED13CB3}" type="presOf" srcId="{B7DCE945-9473-4350-951C-76A172D8A3C6}" destId="{4CC3770A-FED5-46C5-AA89-F4407276A3CD}" srcOrd="1" destOrd="0" presId="urn:microsoft.com/office/officeart/2005/8/layout/list1"/>
    <dgm:cxn modelId="{11B35C3D-FAFC-4323-ADF2-E811210F84A5}" srcId="{CB57CBE6-ACD6-47C9-B033-5FBF799196BD}" destId="{B7DCE945-9473-4350-951C-76A172D8A3C6}" srcOrd="0" destOrd="0" parTransId="{2BDD0CC3-333A-45C4-B9B8-6665C4DCA895}" sibTransId="{9AA98F4C-F46C-4BD1-B47C-24E404DCBA03}"/>
    <dgm:cxn modelId="{B2861FB2-087A-4E1F-A3B1-A6046616304E}" srcId="{CB57CBE6-ACD6-47C9-B033-5FBF799196BD}" destId="{722F8F9A-96F6-44F3-9678-20A4965E3383}" srcOrd="1" destOrd="0" parTransId="{EDAB0FED-60F7-412E-8D14-E011BB2235E7}" sibTransId="{4F698ABC-AE12-48A3-90C8-F8E7487DA90B}"/>
    <dgm:cxn modelId="{960C6FE3-98CF-4BF2-A32E-C4A70085111A}" type="presOf" srcId="{E9435D3A-C9EF-41E0-BCC4-7FA1576F5A6B}" destId="{94FCC8B0-1D51-4B5B-9CFA-C4C774C9E438}" srcOrd="1" destOrd="0" presId="urn:microsoft.com/office/officeart/2005/8/layout/list1"/>
    <dgm:cxn modelId="{5FE1D343-7379-4AAC-BB2E-980C0861B828}" type="presOf" srcId="{E9435D3A-C9EF-41E0-BCC4-7FA1576F5A6B}" destId="{32D4DBBE-B963-467F-9566-BD2BC2563DAD}" srcOrd="0" destOrd="0" presId="urn:microsoft.com/office/officeart/2005/8/layout/list1"/>
    <dgm:cxn modelId="{CA6A301D-1868-4F74-BFB1-541FB3103D02}" type="presOf" srcId="{CB57CBE6-ACD6-47C9-B033-5FBF799196BD}" destId="{6E9E569D-F4CF-4030-A226-265D6EFB5AC3}" srcOrd="0" destOrd="0" presId="urn:microsoft.com/office/officeart/2005/8/layout/list1"/>
    <dgm:cxn modelId="{2E6EA731-44AD-4D01-BD76-5EAB7B3A0FC0}" srcId="{CB57CBE6-ACD6-47C9-B033-5FBF799196BD}" destId="{E9435D3A-C9EF-41E0-BCC4-7FA1576F5A6B}" srcOrd="2" destOrd="0" parTransId="{CE72D723-96FE-4298-B3B3-73045D133E58}" sibTransId="{1EA0ACE6-C5FC-4F99-824F-032F85F97439}"/>
    <dgm:cxn modelId="{735FD981-0001-4F21-93F1-D1B8AA0B2C44}" type="presParOf" srcId="{6E9E569D-F4CF-4030-A226-265D6EFB5AC3}" destId="{BFB6C6E8-45A0-4E31-98DA-15569645A11C}" srcOrd="0" destOrd="0" presId="urn:microsoft.com/office/officeart/2005/8/layout/list1"/>
    <dgm:cxn modelId="{50C3D355-03B4-4B38-982F-3E5C986CB738}" type="presParOf" srcId="{BFB6C6E8-45A0-4E31-98DA-15569645A11C}" destId="{C45B0A52-C389-46F3-AF7E-2192170792D7}" srcOrd="0" destOrd="0" presId="urn:microsoft.com/office/officeart/2005/8/layout/list1"/>
    <dgm:cxn modelId="{B3E9AC67-F1FE-4D9A-9A82-6827EB35411D}" type="presParOf" srcId="{BFB6C6E8-45A0-4E31-98DA-15569645A11C}" destId="{4CC3770A-FED5-46C5-AA89-F4407276A3CD}" srcOrd="1" destOrd="0" presId="urn:microsoft.com/office/officeart/2005/8/layout/list1"/>
    <dgm:cxn modelId="{6D984438-B59A-4FEF-BC29-732CB5B77CBE}" type="presParOf" srcId="{6E9E569D-F4CF-4030-A226-265D6EFB5AC3}" destId="{785CF48B-0142-4CAF-9C5C-538593E3D840}" srcOrd="1" destOrd="0" presId="urn:microsoft.com/office/officeart/2005/8/layout/list1"/>
    <dgm:cxn modelId="{5C23AEE1-18BC-4098-8AFC-9257DA41A0A8}" type="presParOf" srcId="{6E9E569D-F4CF-4030-A226-265D6EFB5AC3}" destId="{20D914A9-AD06-4325-A9D0-8D25E97F6DEC}" srcOrd="2" destOrd="0" presId="urn:microsoft.com/office/officeart/2005/8/layout/list1"/>
    <dgm:cxn modelId="{E1CA7401-7027-437F-8B5B-5CFE9D279FE9}" type="presParOf" srcId="{6E9E569D-F4CF-4030-A226-265D6EFB5AC3}" destId="{A28D64E4-432E-4058-A2A5-52E84D54AF6F}" srcOrd="3" destOrd="0" presId="urn:microsoft.com/office/officeart/2005/8/layout/list1"/>
    <dgm:cxn modelId="{6C825CAE-1B44-4C30-8F57-73711AE256C9}" type="presParOf" srcId="{6E9E569D-F4CF-4030-A226-265D6EFB5AC3}" destId="{B9BDCB94-4431-498B-AE77-B7C5B51CC7E8}" srcOrd="4" destOrd="0" presId="urn:microsoft.com/office/officeart/2005/8/layout/list1"/>
    <dgm:cxn modelId="{EF9D5DD5-CDE7-4BDA-82C2-1C86240B7C50}" type="presParOf" srcId="{B9BDCB94-4431-498B-AE77-B7C5B51CC7E8}" destId="{F47110AC-215F-4C75-AA1B-F2E554227E46}" srcOrd="0" destOrd="0" presId="urn:microsoft.com/office/officeart/2005/8/layout/list1"/>
    <dgm:cxn modelId="{FB90241C-6B54-4098-A6C2-1152DF9A21AC}" type="presParOf" srcId="{B9BDCB94-4431-498B-AE77-B7C5B51CC7E8}" destId="{12928E93-E2D2-437F-B76D-E43FB1E8AF79}" srcOrd="1" destOrd="0" presId="urn:microsoft.com/office/officeart/2005/8/layout/list1"/>
    <dgm:cxn modelId="{22673A7D-572F-412E-BF8D-E840AAD78EFD}" type="presParOf" srcId="{6E9E569D-F4CF-4030-A226-265D6EFB5AC3}" destId="{4BF24411-2D19-41FE-BE58-7EFB0B4F219C}" srcOrd="5" destOrd="0" presId="urn:microsoft.com/office/officeart/2005/8/layout/list1"/>
    <dgm:cxn modelId="{161CD842-43C6-410E-B5D8-F58DD75B8520}" type="presParOf" srcId="{6E9E569D-F4CF-4030-A226-265D6EFB5AC3}" destId="{67F1E10A-0DB8-4679-A9BF-CDCBB1DFBAB4}" srcOrd="6" destOrd="0" presId="urn:microsoft.com/office/officeart/2005/8/layout/list1"/>
    <dgm:cxn modelId="{E9936F50-6EC0-4D36-9AEE-A3F6A3BF42A3}" type="presParOf" srcId="{6E9E569D-F4CF-4030-A226-265D6EFB5AC3}" destId="{72C56D16-F16B-41C1-8197-BC522385C339}" srcOrd="7" destOrd="0" presId="urn:microsoft.com/office/officeart/2005/8/layout/list1"/>
    <dgm:cxn modelId="{8A70D094-815B-4DF0-B2AA-2D057AE16C92}" type="presParOf" srcId="{6E9E569D-F4CF-4030-A226-265D6EFB5AC3}" destId="{61AFC5CA-7862-49A3-ACF7-5AA932AB7921}" srcOrd="8" destOrd="0" presId="urn:microsoft.com/office/officeart/2005/8/layout/list1"/>
    <dgm:cxn modelId="{2FD9C7F4-908F-4683-BE56-4919833AEAED}" type="presParOf" srcId="{61AFC5CA-7862-49A3-ACF7-5AA932AB7921}" destId="{32D4DBBE-B963-467F-9566-BD2BC2563DAD}" srcOrd="0" destOrd="0" presId="urn:microsoft.com/office/officeart/2005/8/layout/list1"/>
    <dgm:cxn modelId="{C2E6DA38-1C0B-477B-A262-8B382265EA35}" type="presParOf" srcId="{61AFC5CA-7862-49A3-ACF7-5AA932AB7921}" destId="{94FCC8B0-1D51-4B5B-9CFA-C4C774C9E438}" srcOrd="1" destOrd="0" presId="urn:microsoft.com/office/officeart/2005/8/layout/list1"/>
    <dgm:cxn modelId="{62EB8A00-0F71-4DAB-A795-4C81AE3F017D}" type="presParOf" srcId="{6E9E569D-F4CF-4030-A226-265D6EFB5AC3}" destId="{4528DBAA-32F4-4147-AC83-49783CCC791A}" srcOrd="9" destOrd="0" presId="urn:microsoft.com/office/officeart/2005/8/layout/list1"/>
    <dgm:cxn modelId="{02847442-82CC-4BEF-A6CD-6D590E06664D}" type="presParOf" srcId="{6E9E569D-F4CF-4030-A226-265D6EFB5AC3}" destId="{79EEFCD3-3807-4860-8B2A-7C76A5639DB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914A9-AD06-4325-A9D0-8D25E97F6DEC}">
      <dsp:nvSpPr>
        <dsp:cNvPr id="0" name=""/>
        <dsp:cNvSpPr/>
      </dsp:nvSpPr>
      <dsp:spPr>
        <a:xfrm>
          <a:off x="0" y="652637"/>
          <a:ext cx="8666112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3770A-FED5-46C5-AA89-F4407276A3CD}">
      <dsp:nvSpPr>
        <dsp:cNvPr id="0" name=""/>
        <dsp:cNvSpPr/>
      </dsp:nvSpPr>
      <dsp:spPr>
        <a:xfrm>
          <a:off x="433305" y="3197"/>
          <a:ext cx="7258059" cy="1298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291" tIns="0" rIns="22929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 этап – подготовительный. 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Обсуждение цели, задачи с детьми и родителями. Создание необходимых условий для реализации проекта. Перспективное планирование проекта. Разработка и накопление методических материалов по проблеме. </a:t>
          </a: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kern="1200" dirty="0">
            <a:solidFill>
              <a:schemeClr val="tx1"/>
            </a:solidFill>
          </a:endParaRPr>
        </a:p>
      </dsp:txBody>
      <dsp:txXfrm>
        <a:off x="496711" y="66603"/>
        <a:ext cx="7131247" cy="1172068"/>
      </dsp:txXfrm>
    </dsp:sp>
    <dsp:sp modelId="{67F1E10A-0DB8-4679-A9BF-CDCBB1DFBAB4}">
      <dsp:nvSpPr>
        <dsp:cNvPr id="0" name=""/>
        <dsp:cNvSpPr/>
      </dsp:nvSpPr>
      <dsp:spPr>
        <a:xfrm>
          <a:off x="0" y="2648477"/>
          <a:ext cx="8666112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28E93-E2D2-437F-B76D-E43FB1E8AF79}">
      <dsp:nvSpPr>
        <dsp:cNvPr id="0" name=""/>
        <dsp:cNvSpPr/>
      </dsp:nvSpPr>
      <dsp:spPr>
        <a:xfrm>
          <a:off x="433305" y="1999037"/>
          <a:ext cx="7157905" cy="1298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291" tIns="0" rIns="22929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II  этап – основной ( практический)</a:t>
          </a: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Внедрение в воспитательно – образовательный процесс эффективных  методов и приёмов по расширению знаний дошкольников о зимующих птицах</a:t>
          </a:r>
          <a:endParaRPr lang="ru-RU" sz="1400" b="0" kern="1200" dirty="0">
            <a:solidFill>
              <a:schemeClr val="tx1"/>
            </a:solidFill>
            <a:latin typeface="Times New Roman" panose="02020603050405020304" pitchFamily="18" charset="0"/>
            <a:ea typeface="Calibri" pitchFamily="34" charset="0"/>
            <a:cs typeface="Times New Roman" panose="02020603050405020304" pitchFamily="18" charset="0"/>
          </a:endParaRPr>
        </a:p>
      </dsp:txBody>
      <dsp:txXfrm>
        <a:off x="496711" y="2062443"/>
        <a:ext cx="7031093" cy="1172068"/>
      </dsp:txXfrm>
    </dsp:sp>
    <dsp:sp modelId="{79EEFCD3-3807-4860-8B2A-7C76A5639DB4}">
      <dsp:nvSpPr>
        <dsp:cNvPr id="0" name=""/>
        <dsp:cNvSpPr/>
      </dsp:nvSpPr>
      <dsp:spPr>
        <a:xfrm>
          <a:off x="0" y="4644317"/>
          <a:ext cx="8666112" cy="110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FCC8B0-1D51-4B5B-9CFA-C4C774C9E438}">
      <dsp:nvSpPr>
        <dsp:cNvPr id="0" name=""/>
        <dsp:cNvSpPr/>
      </dsp:nvSpPr>
      <dsp:spPr>
        <a:xfrm>
          <a:off x="433305" y="3994877"/>
          <a:ext cx="6946131" cy="1298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9291" tIns="0" rIns="229291" bIns="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000" b="1" kern="1200" dirty="0">
              <a:solidFill>
                <a:schemeClr val="tx1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rPr>
            <a:t>III этап- заключительный</a:t>
          </a:r>
          <a:r>
            <a:rPr lang="ru-RU" sz="2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итогов проекта. Организация и участие родителей в выставке «Изготовим дом для птиц!». Оформление стенгазеты</a:t>
          </a:r>
          <a:r>
            <a:rPr lang="ru-RU" sz="14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l" defTabSz="844550">
            <a:lnSpc>
              <a:spcPct val="90000"/>
            </a:lnSpc>
            <a:spcBef>
              <a:spcPct val="0"/>
            </a:spcBef>
          </a:pPr>
          <a:endParaRPr lang="ru-RU" sz="500" kern="1200" dirty="0"/>
        </a:p>
      </dsp:txBody>
      <dsp:txXfrm>
        <a:off x="496711" y="4058283"/>
        <a:ext cx="6819319" cy="1172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C1DEA1-0440-4CCA-8D71-C93E4D89942D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C19B5-8B16-489C-B05B-EB5D9299FE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57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C19B5-8B16-489C-B05B-EB5D9299FEA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77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resentations\NewYearBlueLight\NewYearBlueLightMai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071546"/>
            <a:ext cx="8501122" cy="147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6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071810"/>
            <a:ext cx="6400800" cy="78581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D38CBA-D08D-440A-85DE-A6309E1822E5}" type="datetimeFigureOut">
              <a:rPr lang="ru-RU" smtClean="0"/>
              <a:pPr/>
              <a:t>22.02.2024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035AED-07B7-4ED0-A7B4-A1720D8595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Presentations\NewYearBlueLight\NewYearBlueLightSlaid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i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i="1" kern="1200">
          <a:solidFill>
            <a:srgbClr val="0070C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4809" y="2086431"/>
            <a:ext cx="7353729" cy="2088232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4400" i="0" dirty="0">
                <a:solidFill>
                  <a:srgbClr val="0013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проект </a:t>
            </a:r>
          </a:p>
          <a:p>
            <a:r>
              <a:rPr lang="ru-RU" sz="4400" i="0" dirty="0">
                <a:solidFill>
                  <a:srgbClr val="00133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«Зимующие птицы»</a:t>
            </a:r>
          </a:p>
        </p:txBody>
      </p:sp>
      <p:pic>
        <p:nvPicPr>
          <p:cNvPr id="6" name="Рисунок 5" descr="0_72a16_6804aa12_X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0391" y="396620"/>
            <a:ext cx="835610" cy="1182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vnmb5t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349" y="501197"/>
            <a:ext cx="936501" cy="13041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59832" y="0"/>
            <a:ext cx="2701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 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4209840"/>
            <a:ext cx="4003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воспитатель 1 категории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Капшук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3607" y="486317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автономное учреждение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 124 «Василёк» г. Орска»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75856" y="638132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Орск 2024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26623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Подвижные  игры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271" y="76470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«Голуби и воробьи»,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«Воробушки и кот»,  «Зимующие и перелетные птицы», «Воробушки и автомобиль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«Воробьи – воробышки».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800" b="1" dirty="0">
                <a:solidFill>
                  <a:srgbClr val="002060"/>
                </a:solidFill>
              </a:rPr>
              <a:t> </a:t>
            </a:r>
            <a:endParaRPr lang="ru-RU" sz="28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96" y="4378497"/>
            <a:ext cx="2939819" cy="2204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688" y="4373932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294" y="2171727"/>
            <a:ext cx="3135958" cy="23519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32" y="2274255"/>
            <a:ext cx="3079316" cy="23094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6864" y="476792"/>
            <a:ext cx="8229600" cy="1080120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деятельность: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целостной картины мира.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864" y="1324335"/>
            <a:ext cx="8229600" cy="239269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«Зимующие птицы»</a:t>
            </a: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рассказать детям о зимующих птицах, объяснить причину их перелетов (перелетные, зимующие) ; учить отвечать на вопросы полными ответами, способствовать воспитанию заботливого отношения к птицам. </a:t>
            </a:r>
          </a:p>
          <a:p>
            <a:pPr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0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901" y="3715731"/>
            <a:ext cx="2518024" cy="18885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406" y="4365104"/>
            <a:ext cx="2583756" cy="19378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77" y="3727985"/>
            <a:ext cx="2515025" cy="1886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деятельность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12864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800" i="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Дидактическое пособие:</a:t>
            </a:r>
            <a:endParaRPr lang="ru-RU" b="1" i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46629"/>
            <a:ext cx="3034680" cy="22760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9582" y="1691124"/>
            <a:ext cx="3323861" cy="22315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839" y="3551972"/>
            <a:ext cx="2211469" cy="2948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3276297"/>
      </p:ext>
    </p:extLst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solidFill>
                  <a:srgbClr val="002060"/>
                </a:solidFill>
              </a:rPr>
              <a:t> 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«Как живут наши пернатые друзья зимой»,  «Кто заботится о птицах», «Пользу или вред приносят птицы?»,  «Чем питаются птицы зимой», «Как дети с родителями заботятся о птицах зимой?». </a:t>
            </a:r>
          </a:p>
          <a:p>
            <a:pPr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400" dirty="0">
                <a:solidFill>
                  <a:srgbClr val="002060"/>
                </a:solidFill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проблемной ситуации:  </a:t>
            </a:r>
          </a:p>
          <a:p>
            <a:pPr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может произойти, если не подкармливать птиц зимой».</a:t>
            </a:r>
          </a:p>
          <a:p>
            <a:pPr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798" y="4452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птицами зимой:</a:t>
            </a:r>
            <a:endParaRPr lang="ru-RU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826"/>
            <a:ext cx="8229600" cy="88692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/>
              <a:t>  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синицей, наблюдение за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воробьями,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</a:t>
            </a:r>
            <a:r>
              <a:rPr lang="ru-RU" sz="9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дятлом, </a:t>
            </a:r>
            <a:r>
              <a:rPr lang="ru-RU" sz="9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наблюдение за голубями.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 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96" y="2007513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98" y="2160467"/>
            <a:ext cx="2528501" cy="18983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096" y="4497877"/>
            <a:ext cx="2798685" cy="1741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305785"/>
            <a:ext cx="2376005" cy="22496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267" y="2555281"/>
            <a:ext cx="2625756" cy="3501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Коммуникация: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 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рассказов: И. Тургенева «Воробей»,  М. Горького «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Воробьишко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+ просмотр мультфильма,  Н. Рубцова «Воробей» и «Ворона».</a:t>
            </a:r>
          </a:p>
          <a:p>
            <a:pPr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Просмотр презентаций: "Зимующие птицы". </a:t>
            </a:r>
          </a:p>
          <a:p>
            <a:pPr>
              <a:buNone/>
            </a:pPr>
            <a:r>
              <a:rPr lang="ru-RU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Творческое рассказывание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Заучивание и чтение стихотворений о зимующих птицах; обсуждение пословиц, поговорок, отгадывание загадок; рассматривание иллюстраций  с изображением зимующих птиц.</a:t>
            </a:r>
          </a:p>
          <a:p>
            <a:pPr>
              <a:buNone/>
            </a:pPr>
            <a:endParaRPr lang="ru-RU" sz="26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012" y="285259"/>
            <a:ext cx="8229600" cy="16561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Художественное творчество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Лепка : «Снегири»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Пластилинография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«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Снегири на ветке рябины»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продолжить знакомство с нетрадиционными техниками лепки.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7931224" cy="38492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463" y="2179827"/>
            <a:ext cx="2670929" cy="2003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851" y="2210619"/>
            <a:ext cx="2674903" cy="2006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2" y="4446065"/>
            <a:ext cx="2951629" cy="2213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854" y="4446065"/>
            <a:ext cx="2898068" cy="2173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222" y="4459506"/>
            <a:ext cx="1685032" cy="22467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родителями: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283691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</a:rPr>
              <a:t>   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родителей: «Как и из чего можно сделать кормушку для птиц», «Покормите птиц зимой», «15 января – день зимующих птиц».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Индивидуальные беседы:  «Обсуждаете ли вы дома с ребенком тему недели? 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Сбор фотографий.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3241576"/>
            <a:ext cx="2229015" cy="31509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27" y="3269517"/>
            <a:ext cx="2207034" cy="3121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938" y="3241576"/>
            <a:ext cx="2256123" cy="31219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- заключительный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0942" y="555175"/>
            <a:ext cx="8229600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Выставка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«Лучшая кормушка для птиц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результата проекта в виде презентации.</a:t>
            </a:r>
          </a:p>
          <a:p>
            <a:pPr lvl="0"/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2436993"/>
            <a:ext cx="3995935" cy="2996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213" y="2436993"/>
            <a:ext cx="2679762" cy="3356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210" y="485502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этап - заключительный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472" y="847973"/>
            <a:ext cx="8229600" cy="4525963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группы в муниципальной акции «Столовая для пернатых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lvl="0"/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стенгазеты «Как мы птичкам помогали».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75" y="2420888"/>
            <a:ext cx="4979856" cy="3458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235" y="2420888"/>
            <a:ext cx="2678961" cy="3458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3057353"/>
      </p:ext>
    </p:extLst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" y="4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7773" y="476672"/>
            <a:ext cx="8319027" cy="5256585"/>
          </a:xfrm>
        </p:spPr>
        <p:txBody>
          <a:bodyPr>
            <a:normAutofit fontScale="250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indent="0" algn="ctr">
              <a:buNone/>
            </a:pPr>
            <a:r>
              <a:rPr lang="ru-RU" sz="14400" b="1" i="0" dirty="0">
                <a:ln/>
                <a:solidFill>
                  <a:schemeClr val="accent4"/>
                </a:solidFill>
                <a:latin typeface="Times New Roman" pitchFamily="18" charset="0"/>
              </a:rPr>
              <a:t> </a:t>
            </a:r>
            <a:r>
              <a:rPr lang="ru-RU" sz="16000" b="1" dirty="0">
                <a:ln/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</a:p>
          <a:p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Актуальностью нашего проекта является 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экологических знаний детей о     зимующих птицах и ответственного, бережного отношения к </a:t>
            </a:r>
            <a:r>
              <a:rPr lang="ru-RU" sz="9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ним</a:t>
            </a:r>
            <a:r>
              <a:rPr lang="ru-RU" sz="9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9600" b="1" dirty="0" smtClean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6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</a:t>
            </a:r>
            <a:r>
              <a:rPr lang="ru-RU" sz="9600" b="1" dirty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взрослых- воспитывать интерес у детей к нашим соседям по планете - птицам, развивать желание узнавать новые факты их жизни, заботиться о них, радоваться от сознания того, что делясь крохами, можно спасти птиц зимой от гибели. В совместной работе с родителями мы должны создать условия для общения ребенка с миром природы и для посильной помощи нашим пернатым </a:t>
            </a:r>
            <a:r>
              <a:rPr lang="ru-RU" sz="9600" b="1" dirty="0" smtClean="0">
                <a:ln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друзьям.</a:t>
            </a:r>
            <a:endParaRPr lang="ru-RU" sz="9600" b="1" dirty="0">
              <a:ln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  <a:defRPr/>
            </a:pPr>
            <a:endParaRPr lang="ru-RU" sz="9600" b="1" i="0" dirty="0">
              <a:ln/>
              <a:solidFill>
                <a:schemeClr val="accent4"/>
              </a:solidFill>
              <a:latin typeface="Times New Roman" pitchFamily="18" charset="0"/>
            </a:endParaRPr>
          </a:p>
          <a:p>
            <a:pPr>
              <a:buNone/>
              <a:defRPr/>
            </a:pPr>
            <a:r>
              <a:rPr lang="ru-RU" sz="9600" b="1" i="0" dirty="0">
                <a:ln/>
                <a:solidFill>
                  <a:schemeClr val="accent4"/>
                </a:solidFill>
                <a:latin typeface="Times New Roman" pitchFamily="18" charset="0"/>
              </a:rPr>
              <a:t>   </a:t>
            </a:r>
            <a:endParaRPr lang="ru-RU" sz="9600" b="1" dirty="0">
              <a:ln/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 spd="slow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44016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реализации проекта.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 кругозор детей о зимующих птицах.</a:t>
            </a:r>
          </a:p>
          <a:p>
            <a:pPr lvl="0">
              <a:buNone/>
            </a:pP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Улучшилась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предметно-пространственная среда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литературой, фотографиями, иллюстрациями, стихотворениями, рассказами о птицах, загадками, презентациями о зимующих птицах, дидактическими играми.</a:t>
            </a:r>
          </a:p>
          <a:p>
            <a:pPr lvl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сформировалась любознательность, творческие способности, познавательная активность, коммуникативные навыки.</a:t>
            </a:r>
          </a:p>
          <a:p>
            <a:pPr lvl="0">
              <a:buNone/>
            </a:pP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Воспитанники и их родители приняли активное участие в оказании помощи птицам  в трудных зимних условиях.</a:t>
            </a:r>
          </a:p>
          <a:p>
            <a:pPr>
              <a:buNone/>
            </a:pPr>
            <a:r>
              <a:rPr lang="ru-RU" dirty="0">
                <a:solidFill>
                  <a:srgbClr val="002060"/>
                </a:solidFill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</a:rPr>
              <a:t>О проекте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b="1" dirty="0"/>
              <a:t>    </a:t>
            </a:r>
            <a:r>
              <a:rPr lang="ru-RU" sz="2400" b="1" dirty="0">
                <a:solidFill>
                  <a:srgbClr val="002060"/>
                </a:solidFill>
              </a:rPr>
              <a:t>Тип проекта</a:t>
            </a:r>
            <a:r>
              <a:rPr lang="ru-RU" sz="2400" dirty="0">
                <a:solidFill>
                  <a:srgbClr val="002060"/>
                </a:solidFill>
              </a:rPr>
              <a:t>: экологический 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2400" b="1" dirty="0">
                <a:solidFill>
                  <a:srgbClr val="002060"/>
                </a:solidFill>
              </a:rPr>
              <a:t>Участники проекта:</a:t>
            </a:r>
            <a:r>
              <a:rPr lang="ru-RU" sz="2400" dirty="0">
                <a:solidFill>
                  <a:srgbClr val="002060"/>
                </a:solidFill>
              </a:rPr>
              <a:t> дети средней группы, родители воспитанников, воспитатель группы</a:t>
            </a:r>
          </a:p>
          <a:p>
            <a:pPr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    Срок реализации проекта:</a:t>
            </a:r>
            <a:r>
              <a:rPr lang="ru-RU" sz="2400" dirty="0">
                <a:solidFill>
                  <a:srgbClr val="002060"/>
                </a:solidFill>
              </a:rPr>
              <a:t> краткосрочный</a:t>
            </a:r>
          </a:p>
          <a:p>
            <a:pPr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    Формы работы:</a:t>
            </a:r>
            <a:r>
              <a:rPr lang="ru-RU" sz="2400" dirty="0">
                <a:solidFill>
                  <a:srgbClr val="002060"/>
                </a:solidFill>
              </a:rPr>
              <a:t> игровая, познавательная, </a:t>
            </a:r>
            <a:r>
              <a:rPr lang="ru-RU" sz="2400" dirty="0" smtClean="0">
                <a:solidFill>
                  <a:srgbClr val="002060"/>
                </a:solidFill>
              </a:rPr>
              <a:t>продуктивная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buNone/>
            </a:pPr>
            <a:endParaRPr lang="ru-RU" sz="2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</a:rPr>
              <a:t>    </a:t>
            </a:r>
            <a:r>
              <a:rPr lang="ru-RU" sz="2400" b="1" dirty="0">
                <a:solidFill>
                  <a:srgbClr val="002060"/>
                </a:solidFill>
              </a:rPr>
              <a:t>Продукт проекта</a:t>
            </a:r>
            <a:r>
              <a:rPr lang="ru-RU" sz="2400" b="1">
                <a:solidFill>
                  <a:srgbClr val="002060"/>
                </a:solidFill>
              </a:rPr>
              <a:t>:</a:t>
            </a:r>
            <a:r>
              <a:rPr lang="ru-RU" sz="2400">
                <a:solidFill>
                  <a:srgbClr val="002060"/>
                </a:solidFill>
              </a:rPr>
              <a:t> </a:t>
            </a:r>
            <a:r>
              <a:rPr lang="ru-RU" sz="2400" smtClean="0">
                <a:solidFill>
                  <a:srgbClr val="002060"/>
                </a:solidFill>
              </a:rPr>
              <a:t>изготовление</a:t>
            </a:r>
            <a:r>
              <a:rPr lang="ru-RU" sz="2400" smtClean="0">
                <a:solidFill>
                  <a:srgbClr val="002060"/>
                </a:solidFill>
              </a:rPr>
              <a:t> </a:t>
            </a:r>
            <a:r>
              <a:rPr lang="ru-RU" sz="2400" dirty="0" smtClean="0">
                <a:solidFill>
                  <a:srgbClr val="002060"/>
                </a:solidFill>
              </a:rPr>
              <a:t>кормушек, участие в муниципальной акции «Столовая для пернатых», стенгазета «Как мы птичкам помогали» </a:t>
            </a:r>
            <a:endParaRPr lang="ru-RU" sz="2400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</a:rPr>
              <a:t> </a:t>
            </a:r>
            <a:endParaRPr lang="ru-RU" sz="2400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199" y="404664"/>
            <a:ext cx="8229600" cy="5851525"/>
          </a:xfrm>
        </p:spPr>
        <p:txBody>
          <a:bodyPr/>
          <a:lstStyle/>
          <a:p>
            <a:pPr algn="ctr">
              <a:buNone/>
            </a:pP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Проблема: 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Неполное представление детей о зимующих птицах.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940389"/>
            <a:ext cx="6912767" cy="4739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7281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 </a:t>
            </a:r>
            <a:br>
              <a:rPr lang="ru-RU" dirty="0"/>
            </a:b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Формирование  экологических  знаний детей о     зимующих птицах и  ответственного, бережного отношения к ним.</a:t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17646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Пополнить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развивающую предметно-пространственную среду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проекта,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изготовить кормушки для птиц, принять участие в акции.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Расширить кругозор детей о зимующих птицах.</a:t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Способствовать развитию творческих и интеллектуальных способностей воспитанников.</a:t>
            </a:r>
          </a:p>
          <a:p>
            <a:pPr>
              <a:buNone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4. Привлечь воспитанников и родителей к помощи    птицам  в трудных зимних условиях.</a:t>
            </a:r>
            <a:r>
              <a:rPr lang="ru-RU" sz="2400" dirty="0">
                <a:solidFill>
                  <a:srgbClr val="002060"/>
                </a:solidFill>
              </a:rPr>
              <a:t/>
            </a:r>
            <a:br>
              <a:rPr lang="ru-RU" sz="2400" dirty="0">
                <a:solidFill>
                  <a:srgbClr val="002060"/>
                </a:solidFill>
              </a:rPr>
            </a:br>
            <a:endParaRPr lang="ru-RU" sz="2400" dirty="0">
              <a:solidFill>
                <a:srgbClr val="002060"/>
              </a:solidFill>
            </a:endParaRPr>
          </a:p>
          <a:p>
            <a:endParaRPr lang="ru-RU" sz="2400" dirty="0"/>
          </a:p>
        </p:txBody>
      </p:sp>
    </p:spTree>
  </p:cSld>
  <p:clrMapOvr>
    <a:masterClrMapping/>
  </p:clrMapOvr>
  <p:transition spd="slow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115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 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реализации проекта: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/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FD13369A-6818-4CA0-98C4-015F86EB28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7081270"/>
              </p:ext>
            </p:extLst>
          </p:nvPr>
        </p:nvGraphicFramePr>
        <p:xfrm>
          <a:off x="298376" y="1101685"/>
          <a:ext cx="8666112" cy="575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940966"/>
          </a:xfrm>
        </p:spPr>
        <p:txBody>
          <a:bodyPr>
            <a:normAutofit fontScale="90000"/>
          </a:bodyPr>
          <a:lstStyle/>
          <a:p>
            <a:pPr lvl="0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этап – подготовительный.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цели, задачи с детьми и родителями. Создание необходимых условий для реализации проекта.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 с детьми и родителями плана по реализации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 Разработка и накопление методических материалов по </a:t>
            </a:r>
            <a:r>
              <a:rPr lang="ru-RU" sz="27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теме. </a:t>
            </a:r>
            <a: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366" y="2882413"/>
            <a:ext cx="2683643" cy="3578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87588"/>
            <a:ext cx="4764021" cy="3573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4685" y="325717"/>
            <a:ext cx="8229600" cy="381210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основной (практический)</a:t>
            </a:r>
            <a:endParaRPr lang="ru-RU" i="0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b="1" i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</a:t>
            </a:r>
            <a:r>
              <a:rPr lang="ru-RU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игры:</a:t>
            </a:r>
          </a:p>
          <a:p>
            <a:pPr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«Один-много», «Кто потерял пёрышко?», «Посчитай-ка» , «Покорми птиц», «Половинки",  «Найди пару»,  «Кто что ест», «Куда полетели птицы?», «Подбери заплатки», «Найди тень птицы», «</a:t>
            </a:r>
            <a:r>
              <a:rPr lang="ru-RU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Судоку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Зимующие птицы»</a:t>
            </a:r>
          </a:p>
          <a:p>
            <a:pPr>
              <a:buNone/>
            </a:pP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ru-RU" sz="2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06" y="3745944"/>
            <a:ext cx="2559174" cy="2144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854" y="4188898"/>
            <a:ext cx="2972585" cy="2229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355" y="3653557"/>
            <a:ext cx="2858676" cy="21440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69617628"/>
      </p:ext>
    </p:extLst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2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деятельность 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324889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i="0" dirty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b="1" i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</a:t>
            </a:r>
          </a:p>
          <a:p>
            <a:pPr>
              <a:buNone/>
            </a:pPr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2240"/>
            <a:ext cx="3227851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691124"/>
            <a:ext cx="3037317" cy="2277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429" y="3970228"/>
            <a:ext cx="3402124" cy="25515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01360307"/>
      </p:ext>
    </p:extLst>
  </p:cSld>
  <p:clrMapOvr>
    <a:masterClrMapping/>
  </p:clrMapOvr>
  <p:transition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newYearBlueLight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newYearBlueLight</Template>
  <TotalTime>2016</TotalTime>
  <Words>754</Words>
  <Application>Microsoft Office PowerPoint</Application>
  <PresentationFormat>Экран (4:3)</PresentationFormat>
  <Paragraphs>96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newYearBlueLight</vt:lpstr>
      <vt:lpstr>Презентация PowerPoint</vt:lpstr>
      <vt:lpstr>Презентация PowerPoint</vt:lpstr>
      <vt:lpstr>О проекте </vt:lpstr>
      <vt:lpstr>Презентация PowerPoint</vt:lpstr>
      <vt:lpstr>  Цель проекта:  Формирование  экологических  знаний детей о     зимующих птицах и  ответственного, бережного отношения к ним. </vt:lpstr>
      <vt:lpstr>   Этапы реализации проекта:  </vt:lpstr>
      <vt:lpstr>I этап – подготовительный. Обсуждение цели, задачи с детьми и родителями. Создание необходимых условий для реализации проекта. Обсуждение с детьми и родителями плана по реализации проекта. Разработка и накопление методических материалов по данной теме.  </vt:lpstr>
      <vt:lpstr>  Игровая деятельность  </vt:lpstr>
      <vt:lpstr>Игровая деятельность  </vt:lpstr>
      <vt:lpstr>Подвижные  игры</vt:lpstr>
      <vt:lpstr>Познавательная деятельность:  Формирование целостной картины мира. </vt:lpstr>
      <vt:lpstr>Познавательная деятельность  </vt:lpstr>
      <vt:lpstr>Беседы: </vt:lpstr>
      <vt:lpstr>Наблюдение за птицами зимой:</vt:lpstr>
      <vt:lpstr>Коммуникация:</vt:lpstr>
      <vt:lpstr>Художественное творчество: Лепка : «Снегири» Пластилинография : «Снегири на ветке рябины» Цель: продолжить знакомство с нетрадиционными техниками лепки.</vt:lpstr>
      <vt:lpstr> Работа с родителями:  </vt:lpstr>
      <vt:lpstr>III этап - заключительный </vt:lpstr>
      <vt:lpstr>III этап - заключительный </vt:lpstr>
      <vt:lpstr> Результаты реализации проекта. 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детский сад №6 «Сказка» г.Барабинск.</dc:title>
  <dc:subject>Шаблон для презентаций</dc:subject>
  <dc:creator>User</dc:creator>
  <dc:description>Презентации по культуре и искусству, шаблоны PowerPoint - http://freeppt.ru</dc:description>
  <cp:lastModifiedBy>Пользователь Windows</cp:lastModifiedBy>
  <cp:revision>204</cp:revision>
  <dcterms:created xsi:type="dcterms:W3CDTF">2012-12-10T12:03:27Z</dcterms:created>
  <dcterms:modified xsi:type="dcterms:W3CDTF">2024-02-22T12:17:02Z</dcterms:modified>
</cp:coreProperties>
</file>