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6"/>
  </p:notesMasterIdLst>
  <p:sldIdLst>
    <p:sldId id="256" r:id="rId2"/>
    <p:sldId id="1108" r:id="rId3"/>
    <p:sldId id="1109" r:id="rId4"/>
    <p:sldId id="1105" r:id="rId5"/>
    <p:sldId id="1106" r:id="rId6"/>
    <p:sldId id="1107" r:id="rId7"/>
    <p:sldId id="1110" r:id="rId8"/>
    <p:sldId id="1111" r:id="rId9"/>
    <p:sldId id="1112" r:id="rId10"/>
    <p:sldId id="1113" r:id="rId11"/>
    <p:sldId id="1114" r:id="rId12"/>
    <p:sldId id="1115" r:id="rId13"/>
    <p:sldId id="1116" r:id="rId14"/>
    <p:sldId id="1117" r:id="rId15"/>
    <p:sldId id="1118" r:id="rId16"/>
    <p:sldId id="1119" r:id="rId17"/>
    <p:sldId id="1120" r:id="rId18"/>
    <p:sldId id="1121" r:id="rId19"/>
    <p:sldId id="1156" r:id="rId20"/>
    <p:sldId id="1157" r:id="rId21"/>
    <p:sldId id="1122" r:id="rId22"/>
    <p:sldId id="1043" r:id="rId23"/>
    <p:sldId id="1134" r:id="rId24"/>
    <p:sldId id="1135" r:id="rId25"/>
    <p:sldId id="1136" r:id="rId26"/>
    <p:sldId id="1137" r:id="rId27"/>
    <p:sldId id="1138" r:id="rId28"/>
    <p:sldId id="1143" r:id="rId29"/>
    <p:sldId id="1140" r:id="rId30"/>
    <p:sldId id="1141" r:id="rId31"/>
    <p:sldId id="1142" r:id="rId32"/>
    <p:sldId id="1144" r:id="rId33"/>
    <p:sldId id="1145" r:id="rId34"/>
    <p:sldId id="1146" r:id="rId35"/>
    <p:sldId id="1147" r:id="rId36"/>
    <p:sldId id="1149" r:id="rId37"/>
    <p:sldId id="1150" r:id="rId38"/>
    <p:sldId id="1151" r:id="rId39"/>
    <p:sldId id="1148" r:id="rId40"/>
    <p:sldId id="1044" r:id="rId41"/>
    <p:sldId id="1045" r:id="rId42"/>
    <p:sldId id="1046" r:id="rId43"/>
    <p:sldId id="1048" r:id="rId44"/>
    <p:sldId id="1050" r:id="rId45"/>
    <p:sldId id="1051" r:id="rId46"/>
    <p:sldId id="1052" r:id="rId47"/>
    <p:sldId id="1094" r:id="rId48"/>
    <p:sldId id="1055" r:id="rId49"/>
    <p:sldId id="1053" r:id="rId50"/>
    <p:sldId id="1093" r:id="rId51"/>
    <p:sldId id="1056" r:id="rId52"/>
    <p:sldId id="1057" r:id="rId53"/>
    <p:sldId id="1152" r:id="rId54"/>
    <p:sldId id="1153" r:id="rId55"/>
    <p:sldId id="1059" r:id="rId56"/>
    <p:sldId id="1060" r:id="rId57"/>
    <p:sldId id="1062" r:id="rId58"/>
    <p:sldId id="1063" r:id="rId59"/>
    <p:sldId id="1154" r:id="rId60"/>
    <p:sldId id="1155" r:id="rId61"/>
    <p:sldId id="1065" r:id="rId62"/>
    <p:sldId id="1066" r:id="rId63"/>
    <p:sldId id="1067" r:id="rId64"/>
    <p:sldId id="1068" r:id="rId65"/>
    <p:sldId id="1069" r:id="rId66"/>
    <p:sldId id="1070" r:id="rId67"/>
    <p:sldId id="1071" r:id="rId68"/>
    <p:sldId id="1072" r:id="rId69"/>
    <p:sldId id="1074" r:id="rId70"/>
    <p:sldId id="1075" r:id="rId71"/>
    <p:sldId id="1076" r:id="rId72"/>
    <p:sldId id="1077" r:id="rId73"/>
    <p:sldId id="1159" r:id="rId74"/>
    <p:sldId id="1160" r:id="rId75"/>
    <p:sldId id="1161" r:id="rId76"/>
    <p:sldId id="1158" r:id="rId77"/>
    <p:sldId id="1095" r:id="rId78"/>
    <p:sldId id="1096" r:id="rId79"/>
    <p:sldId id="1123" r:id="rId80"/>
    <p:sldId id="1124" r:id="rId81"/>
    <p:sldId id="1125" r:id="rId82"/>
    <p:sldId id="1126" r:id="rId83"/>
    <p:sldId id="1127" r:id="rId84"/>
    <p:sldId id="1128" r:id="rId85"/>
    <p:sldId id="1129" r:id="rId86"/>
    <p:sldId id="1130" r:id="rId87"/>
    <p:sldId id="1131" r:id="rId88"/>
    <p:sldId id="1132" r:id="rId89"/>
    <p:sldId id="1163" r:id="rId90"/>
    <p:sldId id="1164" r:id="rId91"/>
    <p:sldId id="1165" r:id="rId92"/>
    <p:sldId id="1166" r:id="rId93"/>
    <p:sldId id="1167" r:id="rId94"/>
    <p:sldId id="1168" r:id="rId95"/>
    <p:sldId id="1169" r:id="rId96"/>
    <p:sldId id="1170" r:id="rId97"/>
    <p:sldId id="1171" r:id="rId98"/>
    <p:sldId id="1172" r:id="rId99"/>
    <p:sldId id="1173" r:id="rId100"/>
    <p:sldId id="1174" r:id="rId101"/>
    <p:sldId id="1175" r:id="rId102"/>
    <p:sldId id="1176" r:id="rId103"/>
    <p:sldId id="1177" r:id="rId104"/>
    <p:sldId id="1178" r:id="rId105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0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F0000"/>
    <a:srgbClr val="00826C"/>
    <a:srgbClr val="0000FF"/>
    <a:srgbClr val="0A8F90"/>
    <a:srgbClr val="F09415"/>
    <a:srgbClr val="009C95"/>
    <a:srgbClr val="0B87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1" autoAdjust="0"/>
    <p:restoredTop sz="94646"/>
  </p:normalViewPr>
  <p:slideViewPr>
    <p:cSldViewPr snapToGrid="0" snapToObjects="1">
      <p:cViewPr varScale="1">
        <p:scale>
          <a:sx n="74" d="100"/>
          <a:sy n="74" d="100"/>
        </p:scale>
        <p:origin x="110" y="2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commentAuthors" Target="commentAuthor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image" Target="../media/image102.wmf"/><Relationship Id="rId1" Type="http://schemas.openxmlformats.org/officeDocument/2006/relationships/image" Target="../media/image101.wmf"/><Relationship Id="rId4" Type="http://schemas.openxmlformats.org/officeDocument/2006/relationships/image" Target="../media/image10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wmf"/><Relationship Id="rId2" Type="http://schemas.openxmlformats.org/officeDocument/2006/relationships/image" Target="../media/image186.wmf"/><Relationship Id="rId1" Type="http://schemas.openxmlformats.org/officeDocument/2006/relationships/image" Target="../media/image181.wmf"/><Relationship Id="rId4" Type="http://schemas.openxmlformats.org/officeDocument/2006/relationships/image" Target="../media/image191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wmf"/><Relationship Id="rId7" Type="http://schemas.openxmlformats.org/officeDocument/2006/relationships/image" Target="../media/image191.wmf"/><Relationship Id="rId2" Type="http://schemas.openxmlformats.org/officeDocument/2006/relationships/image" Target="../media/image195.wmf"/><Relationship Id="rId1" Type="http://schemas.openxmlformats.org/officeDocument/2006/relationships/image" Target="../media/image194.wmf"/><Relationship Id="rId6" Type="http://schemas.openxmlformats.org/officeDocument/2006/relationships/image" Target="../media/image187.wmf"/><Relationship Id="rId5" Type="http://schemas.openxmlformats.org/officeDocument/2006/relationships/image" Target="../media/image198.wmf"/><Relationship Id="rId4" Type="http://schemas.openxmlformats.org/officeDocument/2006/relationships/image" Target="../media/image197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wmf"/><Relationship Id="rId2" Type="http://schemas.openxmlformats.org/officeDocument/2006/relationships/image" Target="../media/image198.wmf"/><Relationship Id="rId1" Type="http://schemas.openxmlformats.org/officeDocument/2006/relationships/image" Target="../media/image194.wmf"/><Relationship Id="rId4" Type="http://schemas.openxmlformats.org/officeDocument/2006/relationships/image" Target="../media/image191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wmf"/><Relationship Id="rId7" Type="http://schemas.openxmlformats.org/officeDocument/2006/relationships/image" Target="../media/image203.wmf"/><Relationship Id="rId2" Type="http://schemas.openxmlformats.org/officeDocument/2006/relationships/image" Target="../media/image198.wmf"/><Relationship Id="rId1" Type="http://schemas.openxmlformats.org/officeDocument/2006/relationships/image" Target="../media/image194.wmf"/><Relationship Id="rId6" Type="http://schemas.openxmlformats.org/officeDocument/2006/relationships/image" Target="../media/image202.wmf"/><Relationship Id="rId5" Type="http://schemas.openxmlformats.org/officeDocument/2006/relationships/image" Target="../media/image201.wmf"/><Relationship Id="rId4" Type="http://schemas.openxmlformats.org/officeDocument/2006/relationships/image" Target="../media/image200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4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4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4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wmf"/><Relationship Id="rId2" Type="http://schemas.openxmlformats.org/officeDocument/2006/relationships/image" Target="../media/image218.wmf"/><Relationship Id="rId1" Type="http://schemas.openxmlformats.org/officeDocument/2006/relationships/image" Target="../media/image217.wmf"/><Relationship Id="rId5" Type="http://schemas.openxmlformats.org/officeDocument/2006/relationships/image" Target="../media/image221.wmf"/><Relationship Id="rId4" Type="http://schemas.openxmlformats.org/officeDocument/2006/relationships/image" Target="../media/image220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wmf"/><Relationship Id="rId2" Type="http://schemas.openxmlformats.org/officeDocument/2006/relationships/image" Target="../media/image227.wmf"/><Relationship Id="rId1" Type="http://schemas.openxmlformats.org/officeDocument/2006/relationships/image" Target="../media/image226.wmf"/><Relationship Id="rId6" Type="http://schemas.openxmlformats.org/officeDocument/2006/relationships/image" Target="../media/image231.wmf"/><Relationship Id="rId5" Type="http://schemas.openxmlformats.org/officeDocument/2006/relationships/image" Target="../media/image230.wmf"/><Relationship Id="rId4" Type="http://schemas.openxmlformats.org/officeDocument/2006/relationships/image" Target="../media/image229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wmf"/><Relationship Id="rId1" Type="http://schemas.openxmlformats.org/officeDocument/2006/relationships/image" Target="../media/image119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1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2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3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4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wmf"/><Relationship Id="rId2" Type="http://schemas.openxmlformats.org/officeDocument/2006/relationships/image" Target="../media/image248.wmf"/><Relationship Id="rId1" Type="http://schemas.openxmlformats.org/officeDocument/2006/relationships/image" Target="../media/image247.wmf"/><Relationship Id="rId4" Type="http://schemas.openxmlformats.org/officeDocument/2006/relationships/image" Target="../media/image250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wmf"/><Relationship Id="rId2" Type="http://schemas.openxmlformats.org/officeDocument/2006/relationships/image" Target="../media/image253.wmf"/><Relationship Id="rId1" Type="http://schemas.openxmlformats.org/officeDocument/2006/relationships/image" Target="../media/image252.wmf"/><Relationship Id="rId5" Type="http://schemas.openxmlformats.org/officeDocument/2006/relationships/image" Target="../media/image256.wmf"/><Relationship Id="rId4" Type="http://schemas.openxmlformats.org/officeDocument/2006/relationships/image" Target="../media/image255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wmf"/><Relationship Id="rId2" Type="http://schemas.openxmlformats.org/officeDocument/2006/relationships/image" Target="../media/image253.wmf"/><Relationship Id="rId1" Type="http://schemas.openxmlformats.org/officeDocument/2006/relationships/image" Target="../media/image252.wmf"/><Relationship Id="rId5" Type="http://schemas.openxmlformats.org/officeDocument/2006/relationships/image" Target="../media/image258.wmf"/><Relationship Id="rId4" Type="http://schemas.openxmlformats.org/officeDocument/2006/relationships/image" Target="../media/image255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wmf"/><Relationship Id="rId3" Type="http://schemas.openxmlformats.org/officeDocument/2006/relationships/image" Target="../media/image124.wmf"/><Relationship Id="rId7" Type="http://schemas.openxmlformats.org/officeDocument/2006/relationships/image" Target="../media/image128.wmf"/><Relationship Id="rId2" Type="http://schemas.openxmlformats.org/officeDocument/2006/relationships/image" Target="../media/image123.wmf"/><Relationship Id="rId1" Type="http://schemas.openxmlformats.org/officeDocument/2006/relationships/image" Target="../media/image122.wmf"/><Relationship Id="rId6" Type="http://schemas.openxmlformats.org/officeDocument/2006/relationships/image" Target="../media/image127.wmf"/><Relationship Id="rId5" Type="http://schemas.openxmlformats.org/officeDocument/2006/relationships/image" Target="../media/image126.wmf"/><Relationship Id="rId4" Type="http://schemas.openxmlformats.org/officeDocument/2006/relationships/image" Target="../media/image125.wmf"/><Relationship Id="rId9" Type="http://schemas.openxmlformats.org/officeDocument/2006/relationships/image" Target="../media/image13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wmf"/><Relationship Id="rId2" Type="http://schemas.openxmlformats.org/officeDocument/2006/relationships/image" Target="../media/image135.wmf"/><Relationship Id="rId1" Type="http://schemas.openxmlformats.org/officeDocument/2006/relationships/image" Target="../media/image13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wmf"/><Relationship Id="rId2" Type="http://schemas.openxmlformats.org/officeDocument/2006/relationships/image" Target="../media/image137.wmf"/><Relationship Id="rId1" Type="http://schemas.openxmlformats.org/officeDocument/2006/relationships/image" Target="../media/image101.wmf"/><Relationship Id="rId4" Type="http://schemas.openxmlformats.org/officeDocument/2006/relationships/image" Target="../media/image13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wmf"/><Relationship Id="rId2" Type="http://schemas.openxmlformats.org/officeDocument/2006/relationships/image" Target="../media/image143.wmf"/><Relationship Id="rId1" Type="http://schemas.openxmlformats.org/officeDocument/2006/relationships/image" Target="../media/image101.wmf"/><Relationship Id="rId4" Type="http://schemas.openxmlformats.org/officeDocument/2006/relationships/image" Target="../media/image145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wmf"/><Relationship Id="rId13" Type="http://schemas.openxmlformats.org/officeDocument/2006/relationships/image" Target="../media/image169.wmf"/><Relationship Id="rId3" Type="http://schemas.openxmlformats.org/officeDocument/2006/relationships/image" Target="../media/image159.wmf"/><Relationship Id="rId7" Type="http://schemas.openxmlformats.org/officeDocument/2006/relationships/image" Target="../media/image163.wmf"/><Relationship Id="rId12" Type="http://schemas.openxmlformats.org/officeDocument/2006/relationships/image" Target="../media/image168.wmf"/><Relationship Id="rId2" Type="http://schemas.openxmlformats.org/officeDocument/2006/relationships/image" Target="../media/image158.wmf"/><Relationship Id="rId1" Type="http://schemas.openxmlformats.org/officeDocument/2006/relationships/image" Target="../media/image157.wmf"/><Relationship Id="rId6" Type="http://schemas.openxmlformats.org/officeDocument/2006/relationships/image" Target="../media/image162.wmf"/><Relationship Id="rId11" Type="http://schemas.openxmlformats.org/officeDocument/2006/relationships/image" Target="../media/image167.wmf"/><Relationship Id="rId5" Type="http://schemas.openxmlformats.org/officeDocument/2006/relationships/image" Target="../media/image161.wmf"/><Relationship Id="rId10" Type="http://schemas.openxmlformats.org/officeDocument/2006/relationships/image" Target="../media/image166.wmf"/><Relationship Id="rId4" Type="http://schemas.openxmlformats.org/officeDocument/2006/relationships/image" Target="../media/image160.wmf"/><Relationship Id="rId9" Type="http://schemas.openxmlformats.org/officeDocument/2006/relationships/image" Target="../media/image165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wmf"/><Relationship Id="rId3" Type="http://schemas.openxmlformats.org/officeDocument/2006/relationships/image" Target="../media/image171.wmf"/><Relationship Id="rId7" Type="http://schemas.openxmlformats.org/officeDocument/2006/relationships/image" Target="../media/image164.wmf"/><Relationship Id="rId12" Type="http://schemas.openxmlformats.org/officeDocument/2006/relationships/image" Target="../media/image178.wmf"/><Relationship Id="rId2" Type="http://schemas.openxmlformats.org/officeDocument/2006/relationships/image" Target="../media/image158.wmf"/><Relationship Id="rId1" Type="http://schemas.openxmlformats.org/officeDocument/2006/relationships/image" Target="../media/image157.wmf"/><Relationship Id="rId6" Type="http://schemas.openxmlformats.org/officeDocument/2006/relationships/image" Target="../media/image173.wmf"/><Relationship Id="rId11" Type="http://schemas.openxmlformats.org/officeDocument/2006/relationships/image" Target="../media/image177.wmf"/><Relationship Id="rId5" Type="http://schemas.openxmlformats.org/officeDocument/2006/relationships/image" Target="../media/image172.wmf"/><Relationship Id="rId10" Type="http://schemas.openxmlformats.org/officeDocument/2006/relationships/image" Target="../media/image176.wmf"/><Relationship Id="rId4" Type="http://schemas.openxmlformats.org/officeDocument/2006/relationships/image" Target="../media/image159.wmf"/><Relationship Id="rId9" Type="http://schemas.openxmlformats.org/officeDocument/2006/relationships/image" Target="../media/image175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wmf"/><Relationship Id="rId3" Type="http://schemas.openxmlformats.org/officeDocument/2006/relationships/image" Target="../media/image183.wmf"/><Relationship Id="rId7" Type="http://schemas.openxmlformats.org/officeDocument/2006/relationships/image" Target="../media/image187.wmf"/><Relationship Id="rId2" Type="http://schemas.openxmlformats.org/officeDocument/2006/relationships/image" Target="../media/image182.wmf"/><Relationship Id="rId1" Type="http://schemas.openxmlformats.org/officeDocument/2006/relationships/image" Target="../media/image181.wmf"/><Relationship Id="rId6" Type="http://schemas.openxmlformats.org/officeDocument/2006/relationships/image" Target="../media/image186.wmf"/><Relationship Id="rId11" Type="http://schemas.openxmlformats.org/officeDocument/2006/relationships/image" Target="../media/image191.wmf"/><Relationship Id="rId5" Type="http://schemas.openxmlformats.org/officeDocument/2006/relationships/image" Target="../media/image185.wmf"/><Relationship Id="rId10" Type="http://schemas.openxmlformats.org/officeDocument/2006/relationships/image" Target="../media/image190.wmf"/><Relationship Id="rId4" Type="http://schemas.openxmlformats.org/officeDocument/2006/relationships/image" Target="../media/image184.wmf"/><Relationship Id="rId9" Type="http://schemas.openxmlformats.org/officeDocument/2006/relationships/image" Target="../media/image18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14C2E7-09B9-4F9B-BAC8-8632D19C3FB2}" type="datetimeFigureOut">
              <a:rPr lang="uk-UA" smtClean="0"/>
              <a:t>24.06.2023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5435B2-1E0E-487D-A714-39AB800F41D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35621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D-ShadowLon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43388"/>
            <a:ext cx="89677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HD-ShadowShor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12250" y="4243388"/>
            <a:ext cx="30765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8"/>
          <p:cNvSpPr/>
          <p:nvPr/>
        </p:nvSpPr>
        <p:spPr bwMode="ltGray">
          <a:xfrm>
            <a:off x="0" y="2590800"/>
            <a:ext cx="8967788" cy="165893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9"/>
          <p:cNvSpPr/>
          <p:nvPr/>
        </p:nvSpPr>
        <p:spPr>
          <a:xfrm>
            <a:off x="9112250" y="2590800"/>
            <a:ext cx="3076575" cy="16589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B0B3C-57EF-4123-BC69-99E813C3E935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125" y="2749550"/>
            <a:ext cx="1171575" cy="13573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41C16-FB25-46B0-8991-D1998AC7E5A2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D-ShadowLon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29313"/>
            <a:ext cx="104378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HD-ShadowShor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85450" y="5929313"/>
            <a:ext cx="1603375" cy="14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9"/>
          <p:cNvSpPr/>
          <p:nvPr/>
        </p:nvSpPr>
        <p:spPr bwMode="ltGray">
          <a:xfrm>
            <a:off x="0" y="4567238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0"/>
          <p:cNvSpPr/>
          <p:nvPr/>
        </p:nvSpPr>
        <p:spPr>
          <a:xfrm>
            <a:off x="10585450" y="4567238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DECD5-C40F-49DF-ABDF-BE841619B626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913" y="4711700"/>
            <a:ext cx="1154112" cy="1090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2FA98-01F5-4089-AA05-608188363817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D-ShadowLon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29313"/>
            <a:ext cx="104378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HD-ShadowShor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85450" y="5929313"/>
            <a:ext cx="1603375" cy="14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9"/>
          <p:cNvSpPr/>
          <p:nvPr/>
        </p:nvSpPr>
        <p:spPr bwMode="ltGray">
          <a:xfrm>
            <a:off x="0" y="4567238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0"/>
          <p:cNvSpPr/>
          <p:nvPr/>
        </p:nvSpPr>
        <p:spPr>
          <a:xfrm>
            <a:off x="10585450" y="4567238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C4E4F-6A23-48B8-8997-DEFB61098FD0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913" y="4711700"/>
            <a:ext cx="1154112" cy="1090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18CFE-D671-4A07-A8DA-20A23BDF10D1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D-ShadowLon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29313"/>
            <a:ext cx="104378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HD-ShadowShor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85450" y="5929313"/>
            <a:ext cx="1603375" cy="14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3"/>
          <p:cNvSpPr/>
          <p:nvPr/>
        </p:nvSpPr>
        <p:spPr bwMode="ltGray">
          <a:xfrm>
            <a:off x="0" y="4567238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4"/>
          <p:cNvSpPr/>
          <p:nvPr/>
        </p:nvSpPr>
        <p:spPr>
          <a:xfrm>
            <a:off x="10585450" y="4567238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15"/>
          <p:cNvSpPr txBox="1"/>
          <p:nvPr/>
        </p:nvSpPr>
        <p:spPr>
          <a:xfrm>
            <a:off x="584200" y="747713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7200" dirty="0">
                <a:effectLst/>
                <a:latin typeface="+mn-lt"/>
              </a:rPr>
              <a:t>“</a:t>
            </a:r>
          </a:p>
        </p:txBody>
      </p:sp>
      <p:sp>
        <p:nvSpPr>
          <p:cNvPr id="10" name="TextBox 16"/>
          <p:cNvSpPr txBox="1"/>
          <p:nvPr/>
        </p:nvSpPr>
        <p:spPr>
          <a:xfrm>
            <a:off x="9663113" y="3033713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7200" dirty="0">
                <a:effectLst/>
                <a:latin typeface="+mn-lt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78E1C-0494-4EAA-B3A1-64A12ABC8F8A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0729913" y="4710113"/>
            <a:ext cx="1154112" cy="1090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A4662-FE44-4995-9364-A217D8780644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D-ShadowLon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29313"/>
            <a:ext cx="104378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HD-ShadowShor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85450" y="5929313"/>
            <a:ext cx="1603375" cy="14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0"/>
          <p:cNvSpPr/>
          <p:nvPr/>
        </p:nvSpPr>
        <p:spPr bwMode="ltGray">
          <a:xfrm>
            <a:off x="0" y="4567238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1"/>
          <p:cNvSpPr/>
          <p:nvPr/>
        </p:nvSpPr>
        <p:spPr>
          <a:xfrm>
            <a:off x="10585450" y="4567238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F2563-D134-417F-8D59-F66FD9F5E205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913" y="4710113"/>
            <a:ext cx="1154112" cy="1090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E5A71-9139-4CC3-8931-541A1B8A8D92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70088"/>
            <a:ext cx="104378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85450" y="1971675"/>
            <a:ext cx="1603375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450" y="6096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A242E-C456-445F-9B5F-FEC647C43D5B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AD87E-025F-4BFE-BA09-D902E26873ED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4" descr="HD-ShadowLon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70088"/>
            <a:ext cx="104378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5" descr="HD-ShadowShor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85450" y="1971675"/>
            <a:ext cx="1603375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6"/>
          <p:cNvSpPr/>
          <p:nvPr/>
        </p:nvSpPr>
        <p:spPr bwMode="ltGray">
          <a:xfrm>
            <a:off x="0" y="609600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7"/>
          <p:cNvSpPr/>
          <p:nvPr/>
        </p:nvSpPr>
        <p:spPr>
          <a:xfrm>
            <a:off x="10585450" y="6096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92281-38A6-40A4-980C-CFCBE729A53C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58CDA-C573-42A8-B952-ADA976B8FE72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D-ShadowLon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70088"/>
            <a:ext cx="104378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HD-ShadowShor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85450" y="1971675"/>
            <a:ext cx="1603375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8"/>
          <p:cNvSpPr/>
          <p:nvPr/>
        </p:nvSpPr>
        <p:spPr bwMode="ltGray">
          <a:xfrm>
            <a:off x="0" y="609600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9"/>
          <p:cNvSpPr/>
          <p:nvPr/>
        </p:nvSpPr>
        <p:spPr>
          <a:xfrm>
            <a:off x="10585450" y="6096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5C160-41A0-4377-8056-EB23F24E0826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3F0C4-D611-49AB-AC31-E00EA07702F5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ltGray">
          <a:xfrm rot="5400000">
            <a:off x="8116094" y="1869281"/>
            <a:ext cx="5106988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 rot="5400000">
            <a:off x="9867900" y="53721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200" y="5935663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C6549-F739-4C9F-BE49-FCED790EDA70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1038" y="5935663"/>
            <a:ext cx="61261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8088" y="5399088"/>
            <a:ext cx="1154112" cy="1090612"/>
          </a:xfrm>
        </p:spPr>
        <p:txBody>
          <a:bodyPr anchor="t"/>
          <a:lstStyle>
            <a:lvl1pPr algn="ctr">
              <a:defRPr/>
            </a:lvl1pPr>
          </a:lstStyle>
          <a:p>
            <a:pPr>
              <a:defRPr/>
            </a:pPr>
            <a:fld id="{E0720018-6688-402D-A7E3-F8A7FE7A8673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HD-ShadowLon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70088"/>
            <a:ext cx="104378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 descr="HD-ShadowShor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85450" y="1971675"/>
            <a:ext cx="1603375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6"/>
          <p:cNvSpPr/>
          <p:nvPr/>
        </p:nvSpPr>
        <p:spPr bwMode="ltGray">
          <a:xfrm>
            <a:off x="0" y="609600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17"/>
          <p:cNvSpPr/>
          <p:nvPr/>
        </p:nvSpPr>
        <p:spPr>
          <a:xfrm>
            <a:off x="10585450" y="6096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50BCA-12AD-4C4E-8BFE-6C5DB0AFEDDB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6DFD7-227F-48FF-A8AD-AA99A2EC477F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D-ShadowLon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86225"/>
            <a:ext cx="10437813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HD-ShadowShor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85450" y="4087813"/>
            <a:ext cx="1603375" cy="14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8"/>
          <p:cNvSpPr/>
          <p:nvPr/>
        </p:nvSpPr>
        <p:spPr bwMode="ltGray">
          <a:xfrm>
            <a:off x="0" y="2725738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9"/>
          <p:cNvSpPr/>
          <p:nvPr/>
        </p:nvSpPr>
        <p:spPr>
          <a:xfrm>
            <a:off x="10585450" y="2725738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FB129-B435-4EB5-BF7F-C9456CFDDEE7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913" y="2870200"/>
            <a:ext cx="1154112" cy="1090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68CC8-58CC-4EE4-8AE2-E8591D52CBD4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D-ShadowLon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70088"/>
            <a:ext cx="104378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HD-ShadowShor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85450" y="1971675"/>
            <a:ext cx="1603375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9"/>
          <p:cNvSpPr/>
          <p:nvPr/>
        </p:nvSpPr>
        <p:spPr bwMode="ltGray">
          <a:xfrm>
            <a:off x="0" y="609600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0"/>
          <p:cNvSpPr/>
          <p:nvPr/>
        </p:nvSpPr>
        <p:spPr>
          <a:xfrm>
            <a:off x="10585450" y="6096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B9760-2639-4274-93E4-8B5166BD92E5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868E7-84C2-4E76-99CE-97E7C24261E9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HD-ShadowLon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70088"/>
            <a:ext cx="104378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HD-ShadowShor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85450" y="1971675"/>
            <a:ext cx="1603375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1"/>
          <p:cNvSpPr/>
          <p:nvPr/>
        </p:nvSpPr>
        <p:spPr bwMode="ltGray">
          <a:xfrm>
            <a:off x="0" y="609600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12"/>
          <p:cNvSpPr/>
          <p:nvPr/>
        </p:nvSpPr>
        <p:spPr>
          <a:xfrm>
            <a:off x="10585450" y="6096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28FD3-5572-4218-BFAB-F6E8CD2D06D3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425D3-6044-4FFF-9B7B-868426B8E13F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HD-ShadowLon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70088"/>
            <a:ext cx="104378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HD-ShadowShor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85450" y="1971675"/>
            <a:ext cx="1603375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7"/>
          <p:cNvSpPr/>
          <p:nvPr/>
        </p:nvSpPr>
        <p:spPr bwMode="ltGray">
          <a:xfrm>
            <a:off x="0" y="609600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10585450" y="6096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E71BD-225B-4196-A9FF-6FC3744AD74E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AC314-0E1E-45BB-AC86-98B1CD49CED8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D-ShadowShort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85450" y="1971675"/>
            <a:ext cx="1603375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5"/>
          <p:cNvSpPr/>
          <p:nvPr/>
        </p:nvSpPr>
        <p:spPr>
          <a:xfrm>
            <a:off x="10585450" y="6096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A5FAB-DEB1-4D6C-BAEA-7778381369A4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BAB3E-D964-48F1-B744-558378CEF4A6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D-ShadowLon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70088"/>
            <a:ext cx="104378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HD-ShadowShor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85450" y="1971675"/>
            <a:ext cx="1603375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9"/>
          <p:cNvSpPr/>
          <p:nvPr/>
        </p:nvSpPr>
        <p:spPr bwMode="ltGray">
          <a:xfrm>
            <a:off x="0" y="609600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0"/>
          <p:cNvSpPr/>
          <p:nvPr/>
        </p:nvSpPr>
        <p:spPr>
          <a:xfrm>
            <a:off x="10585450" y="6096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C7010-AAB7-4F54-80A7-F9166FF712F2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CB3E6-0D84-4119-98CC-7C64DA07DE4A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D-ShadowLon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70088"/>
            <a:ext cx="104378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HD-ShadowShor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85450" y="1971675"/>
            <a:ext cx="1603375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9"/>
          <p:cNvSpPr/>
          <p:nvPr/>
        </p:nvSpPr>
        <p:spPr bwMode="ltGray">
          <a:xfrm>
            <a:off x="0" y="609600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0"/>
          <p:cNvSpPr/>
          <p:nvPr/>
        </p:nvSpPr>
        <p:spPr>
          <a:xfrm>
            <a:off x="10585450" y="6096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BC95F-AB45-4021-89E6-620BB9A5E1AD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3F980-B2E1-4EE3-8D8F-6F786AD84D75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C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hashOverlay-FullResolve.pn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81038" y="752475"/>
            <a:ext cx="96139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1038" y="2336800"/>
            <a:ext cx="9613900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1738" y="59356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A3C9322-009A-4482-81F0-25D22C358840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1038" y="5935663"/>
            <a:ext cx="6870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913" y="752475"/>
            <a:ext cx="1154112" cy="1092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3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C485D2C-F8A8-42B6-8514-06BE4F9990FB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wmf"/><Relationship Id="rId3" Type="http://schemas.openxmlformats.org/officeDocument/2006/relationships/oleObject" Target="../embeddings/oleObject104.bin"/><Relationship Id="rId7" Type="http://schemas.openxmlformats.org/officeDocument/2006/relationships/oleObject" Target="../embeddings/oleObject10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248.wmf"/><Relationship Id="rId11" Type="http://schemas.openxmlformats.org/officeDocument/2006/relationships/image" Target="../media/image251.jpeg"/><Relationship Id="rId5" Type="http://schemas.openxmlformats.org/officeDocument/2006/relationships/oleObject" Target="../embeddings/oleObject105.bin"/><Relationship Id="rId10" Type="http://schemas.openxmlformats.org/officeDocument/2006/relationships/image" Target="../media/image250.wmf"/><Relationship Id="rId4" Type="http://schemas.openxmlformats.org/officeDocument/2006/relationships/image" Target="../media/image247.wmf"/><Relationship Id="rId9" Type="http://schemas.openxmlformats.org/officeDocument/2006/relationships/oleObject" Target="../embeddings/oleObject107.bin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wmf"/><Relationship Id="rId13" Type="http://schemas.openxmlformats.org/officeDocument/2006/relationships/image" Target="../media/image257.jpeg"/><Relationship Id="rId3" Type="http://schemas.openxmlformats.org/officeDocument/2006/relationships/oleObject" Target="../embeddings/oleObject108.bin"/><Relationship Id="rId7" Type="http://schemas.openxmlformats.org/officeDocument/2006/relationships/oleObject" Target="../embeddings/oleObject110.bin"/><Relationship Id="rId12" Type="http://schemas.openxmlformats.org/officeDocument/2006/relationships/image" Target="../media/image256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253.wmf"/><Relationship Id="rId11" Type="http://schemas.openxmlformats.org/officeDocument/2006/relationships/oleObject" Target="../embeddings/oleObject112.bin"/><Relationship Id="rId5" Type="http://schemas.openxmlformats.org/officeDocument/2006/relationships/oleObject" Target="../embeddings/oleObject109.bin"/><Relationship Id="rId10" Type="http://schemas.openxmlformats.org/officeDocument/2006/relationships/image" Target="../media/image255.wmf"/><Relationship Id="rId4" Type="http://schemas.openxmlformats.org/officeDocument/2006/relationships/image" Target="../media/image252.wmf"/><Relationship Id="rId9" Type="http://schemas.openxmlformats.org/officeDocument/2006/relationships/oleObject" Target="../embeddings/oleObject111.bin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wmf"/><Relationship Id="rId13" Type="http://schemas.openxmlformats.org/officeDocument/2006/relationships/image" Target="../media/image259.png"/><Relationship Id="rId3" Type="http://schemas.openxmlformats.org/officeDocument/2006/relationships/oleObject" Target="../embeddings/oleObject113.bin"/><Relationship Id="rId7" Type="http://schemas.openxmlformats.org/officeDocument/2006/relationships/oleObject" Target="../embeddings/oleObject115.bin"/><Relationship Id="rId12" Type="http://schemas.openxmlformats.org/officeDocument/2006/relationships/image" Target="../media/image258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253.wmf"/><Relationship Id="rId11" Type="http://schemas.openxmlformats.org/officeDocument/2006/relationships/oleObject" Target="../embeddings/oleObject117.bin"/><Relationship Id="rId5" Type="http://schemas.openxmlformats.org/officeDocument/2006/relationships/oleObject" Target="../embeddings/oleObject114.bin"/><Relationship Id="rId10" Type="http://schemas.openxmlformats.org/officeDocument/2006/relationships/image" Target="../media/image255.wmf"/><Relationship Id="rId4" Type="http://schemas.openxmlformats.org/officeDocument/2006/relationships/image" Target="../media/image252.wmf"/><Relationship Id="rId9" Type="http://schemas.openxmlformats.org/officeDocument/2006/relationships/oleObject" Target="../embeddings/oleObject116.bin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3.png"/><Relationship Id="rId4" Type="http://schemas.openxmlformats.org/officeDocument/2006/relationships/image" Target="../media/image262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0.png"/><Relationship Id="rId4" Type="http://schemas.openxmlformats.org/officeDocument/2006/relationships/image" Target="../media/image9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0.png"/><Relationship Id="rId5" Type="http://schemas.openxmlformats.org/officeDocument/2006/relationships/image" Target="../media/image471.png"/><Relationship Id="rId4" Type="http://schemas.openxmlformats.org/officeDocument/2006/relationships/image" Target="../media/image9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5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0.png"/><Relationship Id="rId5" Type="http://schemas.openxmlformats.org/officeDocument/2006/relationships/image" Target="../media/image470.png"/><Relationship Id="rId4" Type="http://schemas.openxmlformats.org/officeDocument/2006/relationships/image" Target="../media/image9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0.png"/><Relationship Id="rId4" Type="http://schemas.openxmlformats.org/officeDocument/2006/relationships/image" Target="../media/image50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0.png"/><Relationship Id="rId5" Type="http://schemas.openxmlformats.org/officeDocument/2006/relationships/image" Target="../media/image530.png"/><Relationship Id="rId4" Type="http://schemas.openxmlformats.org/officeDocument/2006/relationships/image" Target="../media/image52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wmf"/><Relationship Id="rId13" Type="http://schemas.openxmlformats.org/officeDocument/2006/relationships/image" Target="../media/image107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0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2.wmf"/><Relationship Id="rId11" Type="http://schemas.openxmlformats.org/officeDocument/2006/relationships/image" Target="../media/image105.jpe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04.wmf"/><Relationship Id="rId4" Type="http://schemas.openxmlformats.org/officeDocument/2006/relationships/image" Target="../media/image101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0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jpe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wmf"/><Relationship Id="rId3" Type="http://schemas.openxmlformats.org/officeDocument/2006/relationships/image" Target="../media/image121.png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9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62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126.wmf"/><Relationship Id="rId18" Type="http://schemas.openxmlformats.org/officeDocument/2006/relationships/oleObject" Target="../embeddings/oleObject13.bin"/><Relationship Id="rId3" Type="http://schemas.openxmlformats.org/officeDocument/2006/relationships/image" Target="../media/image131.png"/><Relationship Id="rId21" Type="http://schemas.openxmlformats.org/officeDocument/2006/relationships/image" Target="../media/image129.wmf"/><Relationship Id="rId7" Type="http://schemas.openxmlformats.org/officeDocument/2006/relationships/image" Target="../media/image123.wmf"/><Relationship Id="rId12" Type="http://schemas.openxmlformats.org/officeDocument/2006/relationships/oleObject" Target="../embeddings/oleObject11.bin"/><Relationship Id="rId17" Type="http://schemas.openxmlformats.org/officeDocument/2006/relationships/image" Target="../media/image127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12.bin"/><Relationship Id="rId20" Type="http://schemas.openxmlformats.org/officeDocument/2006/relationships/oleObject" Target="../embeddings/oleObject14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125.wmf"/><Relationship Id="rId5" Type="http://schemas.openxmlformats.org/officeDocument/2006/relationships/image" Target="../media/image122.wmf"/><Relationship Id="rId15" Type="http://schemas.openxmlformats.org/officeDocument/2006/relationships/image" Target="../media/image133.png"/><Relationship Id="rId23" Type="http://schemas.openxmlformats.org/officeDocument/2006/relationships/image" Target="../media/image130.wmf"/><Relationship Id="rId10" Type="http://schemas.openxmlformats.org/officeDocument/2006/relationships/oleObject" Target="../embeddings/oleObject10.bin"/><Relationship Id="rId19" Type="http://schemas.openxmlformats.org/officeDocument/2006/relationships/image" Target="../media/image128.w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124.wmf"/><Relationship Id="rId14" Type="http://schemas.openxmlformats.org/officeDocument/2006/relationships/image" Target="../media/image132.png"/><Relationship Id="rId22" Type="http://schemas.openxmlformats.org/officeDocument/2006/relationships/oleObject" Target="../embeddings/oleObject15.bin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wmf"/><Relationship Id="rId3" Type="http://schemas.openxmlformats.org/officeDocument/2006/relationships/image" Target="../media/image131.png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4.wmf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136.wmf"/><Relationship Id="rId4" Type="http://schemas.openxmlformats.org/officeDocument/2006/relationships/image" Target="../media/image770.png"/><Relationship Id="rId9" Type="http://schemas.openxmlformats.org/officeDocument/2006/relationships/oleObject" Target="../embeddings/oleObject18.bin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wmf"/><Relationship Id="rId13" Type="http://schemas.openxmlformats.org/officeDocument/2006/relationships/image" Target="../media/image142.jpeg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14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7.wmf"/><Relationship Id="rId11" Type="http://schemas.openxmlformats.org/officeDocument/2006/relationships/image" Target="../media/image140.jpeg"/><Relationship Id="rId5" Type="http://schemas.openxmlformats.org/officeDocument/2006/relationships/oleObject" Target="../embeddings/oleObject20.bin"/><Relationship Id="rId10" Type="http://schemas.openxmlformats.org/officeDocument/2006/relationships/image" Target="../media/image139.wmf"/><Relationship Id="rId4" Type="http://schemas.openxmlformats.org/officeDocument/2006/relationships/image" Target="../media/image101.wmf"/><Relationship Id="rId9" Type="http://schemas.openxmlformats.org/officeDocument/2006/relationships/oleObject" Target="../embeddings/oleObject2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wmf"/><Relationship Id="rId13" Type="http://schemas.openxmlformats.org/officeDocument/2006/relationships/image" Target="../media/image142.jpeg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14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43.wmf"/><Relationship Id="rId11" Type="http://schemas.openxmlformats.org/officeDocument/2006/relationships/image" Target="../media/image140.jpeg"/><Relationship Id="rId5" Type="http://schemas.openxmlformats.org/officeDocument/2006/relationships/oleObject" Target="../embeddings/oleObject24.bin"/><Relationship Id="rId10" Type="http://schemas.openxmlformats.org/officeDocument/2006/relationships/image" Target="../media/image145.wmf"/><Relationship Id="rId4" Type="http://schemas.openxmlformats.org/officeDocument/2006/relationships/image" Target="../media/image101.wmf"/><Relationship Id="rId9" Type="http://schemas.openxmlformats.org/officeDocument/2006/relationships/oleObject" Target="../embeddings/oleObject26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3.png"/><Relationship Id="rId4" Type="http://schemas.openxmlformats.org/officeDocument/2006/relationships/image" Target="../media/image15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6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13" Type="http://schemas.openxmlformats.org/officeDocument/2006/relationships/image" Target="../media/image161.wmf"/><Relationship Id="rId18" Type="http://schemas.openxmlformats.org/officeDocument/2006/relationships/image" Target="../media/image133.png"/><Relationship Id="rId26" Type="http://schemas.openxmlformats.org/officeDocument/2006/relationships/oleObject" Target="../embeddings/oleObject37.bin"/><Relationship Id="rId3" Type="http://schemas.openxmlformats.org/officeDocument/2006/relationships/image" Target="../media/image170.jpeg"/><Relationship Id="rId21" Type="http://schemas.openxmlformats.org/officeDocument/2006/relationships/image" Target="../media/image164.wmf"/><Relationship Id="rId7" Type="http://schemas.openxmlformats.org/officeDocument/2006/relationships/image" Target="../media/image158.wmf"/><Relationship Id="rId12" Type="http://schemas.openxmlformats.org/officeDocument/2006/relationships/oleObject" Target="../embeddings/oleObject31.bin"/><Relationship Id="rId17" Type="http://schemas.openxmlformats.org/officeDocument/2006/relationships/image" Target="../media/image163.wmf"/><Relationship Id="rId25" Type="http://schemas.openxmlformats.org/officeDocument/2006/relationships/image" Target="../media/image166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33.bin"/><Relationship Id="rId20" Type="http://schemas.openxmlformats.org/officeDocument/2006/relationships/oleObject" Target="../embeddings/oleObject34.bin"/><Relationship Id="rId29" Type="http://schemas.openxmlformats.org/officeDocument/2006/relationships/image" Target="../media/image168.wmf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8.bin"/><Relationship Id="rId11" Type="http://schemas.openxmlformats.org/officeDocument/2006/relationships/image" Target="../media/image160.wmf"/><Relationship Id="rId24" Type="http://schemas.openxmlformats.org/officeDocument/2006/relationships/oleObject" Target="../embeddings/oleObject36.bin"/><Relationship Id="rId5" Type="http://schemas.openxmlformats.org/officeDocument/2006/relationships/image" Target="../media/image157.wmf"/><Relationship Id="rId15" Type="http://schemas.openxmlformats.org/officeDocument/2006/relationships/image" Target="../media/image162.wmf"/><Relationship Id="rId23" Type="http://schemas.openxmlformats.org/officeDocument/2006/relationships/image" Target="../media/image165.wmf"/><Relationship Id="rId28" Type="http://schemas.openxmlformats.org/officeDocument/2006/relationships/oleObject" Target="../embeddings/oleObject38.bin"/><Relationship Id="rId10" Type="http://schemas.openxmlformats.org/officeDocument/2006/relationships/oleObject" Target="../embeddings/oleObject30.bin"/><Relationship Id="rId19" Type="http://schemas.openxmlformats.org/officeDocument/2006/relationships/image" Target="../media/image147.png"/><Relationship Id="rId31" Type="http://schemas.openxmlformats.org/officeDocument/2006/relationships/image" Target="../media/image169.wmf"/><Relationship Id="rId4" Type="http://schemas.openxmlformats.org/officeDocument/2006/relationships/oleObject" Target="../embeddings/oleObject27.bin"/><Relationship Id="rId9" Type="http://schemas.openxmlformats.org/officeDocument/2006/relationships/image" Target="../media/image159.wmf"/><Relationship Id="rId14" Type="http://schemas.openxmlformats.org/officeDocument/2006/relationships/oleObject" Target="../embeddings/oleObject32.bin"/><Relationship Id="rId22" Type="http://schemas.openxmlformats.org/officeDocument/2006/relationships/oleObject" Target="../embeddings/oleObject35.bin"/><Relationship Id="rId27" Type="http://schemas.openxmlformats.org/officeDocument/2006/relationships/image" Target="../media/image167.wmf"/><Relationship Id="rId30" Type="http://schemas.openxmlformats.org/officeDocument/2006/relationships/oleObject" Target="../embeddings/oleObject39.bin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13" Type="http://schemas.openxmlformats.org/officeDocument/2006/relationships/image" Target="../media/image172.wmf"/><Relationship Id="rId18" Type="http://schemas.openxmlformats.org/officeDocument/2006/relationships/oleObject" Target="../embeddings/oleObject46.bin"/><Relationship Id="rId26" Type="http://schemas.openxmlformats.org/officeDocument/2006/relationships/oleObject" Target="../embeddings/oleObject50.bin"/><Relationship Id="rId3" Type="http://schemas.openxmlformats.org/officeDocument/2006/relationships/image" Target="../media/image170.jpeg"/><Relationship Id="rId21" Type="http://schemas.openxmlformats.org/officeDocument/2006/relationships/image" Target="../media/image174.wmf"/><Relationship Id="rId7" Type="http://schemas.openxmlformats.org/officeDocument/2006/relationships/image" Target="../media/image158.wmf"/><Relationship Id="rId12" Type="http://schemas.openxmlformats.org/officeDocument/2006/relationships/oleObject" Target="../embeddings/oleObject44.bin"/><Relationship Id="rId17" Type="http://schemas.openxmlformats.org/officeDocument/2006/relationships/image" Target="../media/image133.png"/><Relationship Id="rId25" Type="http://schemas.openxmlformats.org/officeDocument/2006/relationships/image" Target="../media/image176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53.png"/><Relationship Id="rId20" Type="http://schemas.openxmlformats.org/officeDocument/2006/relationships/oleObject" Target="../embeddings/oleObject47.bin"/><Relationship Id="rId29" Type="http://schemas.openxmlformats.org/officeDocument/2006/relationships/image" Target="../media/image178.wmf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41.bin"/><Relationship Id="rId11" Type="http://schemas.openxmlformats.org/officeDocument/2006/relationships/image" Target="../media/image159.wmf"/><Relationship Id="rId24" Type="http://schemas.openxmlformats.org/officeDocument/2006/relationships/oleObject" Target="../embeddings/oleObject49.bin"/><Relationship Id="rId5" Type="http://schemas.openxmlformats.org/officeDocument/2006/relationships/image" Target="../media/image157.wmf"/><Relationship Id="rId15" Type="http://schemas.openxmlformats.org/officeDocument/2006/relationships/image" Target="../media/image173.wmf"/><Relationship Id="rId23" Type="http://schemas.openxmlformats.org/officeDocument/2006/relationships/image" Target="../media/image175.wmf"/><Relationship Id="rId28" Type="http://schemas.openxmlformats.org/officeDocument/2006/relationships/oleObject" Target="../embeddings/oleObject51.bin"/><Relationship Id="rId10" Type="http://schemas.openxmlformats.org/officeDocument/2006/relationships/oleObject" Target="../embeddings/oleObject43.bin"/><Relationship Id="rId19" Type="http://schemas.openxmlformats.org/officeDocument/2006/relationships/image" Target="../media/image164.wmf"/><Relationship Id="rId4" Type="http://schemas.openxmlformats.org/officeDocument/2006/relationships/oleObject" Target="../embeddings/oleObject40.bin"/><Relationship Id="rId9" Type="http://schemas.openxmlformats.org/officeDocument/2006/relationships/image" Target="../media/image171.wmf"/><Relationship Id="rId14" Type="http://schemas.openxmlformats.org/officeDocument/2006/relationships/oleObject" Target="../embeddings/oleObject45.bin"/><Relationship Id="rId22" Type="http://schemas.openxmlformats.org/officeDocument/2006/relationships/oleObject" Target="../embeddings/oleObject48.bin"/><Relationship Id="rId27" Type="http://schemas.openxmlformats.org/officeDocument/2006/relationships/image" Target="../media/image177.w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oleObject" Target="../embeddings/oleObject54.bin"/><Relationship Id="rId18" Type="http://schemas.openxmlformats.org/officeDocument/2006/relationships/image" Target="../media/image185.wmf"/><Relationship Id="rId26" Type="http://schemas.openxmlformats.org/officeDocument/2006/relationships/image" Target="../media/image189.wmf"/><Relationship Id="rId3" Type="http://schemas.openxmlformats.org/officeDocument/2006/relationships/image" Target="../media/image192.png"/><Relationship Id="rId21" Type="http://schemas.openxmlformats.org/officeDocument/2006/relationships/oleObject" Target="../embeddings/oleObject58.bin"/><Relationship Id="rId7" Type="http://schemas.openxmlformats.org/officeDocument/2006/relationships/image" Target="../media/image133.png"/><Relationship Id="rId12" Type="http://schemas.openxmlformats.org/officeDocument/2006/relationships/image" Target="../media/image182.wmf"/><Relationship Id="rId17" Type="http://schemas.openxmlformats.org/officeDocument/2006/relationships/oleObject" Target="../embeddings/oleObject56.bin"/><Relationship Id="rId25" Type="http://schemas.openxmlformats.org/officeDocument/2006/relationships/oleObject" Target="../embeddings/oleObject60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84.wmf"/><Relationship Id="rId20" Type="http://schemas.openxmlformats.org/officeDocument/2006/relationships/image" Target="../media/image186.wmf"/><Relationship Id="rId29" Type="http://schemas.openxmlformats.org/officeDocument/2006/relationships/oleObject" Target="../embeddings/oleObject62.bin"/><Relationship Id="rId1" Type="http://schemas.openxmlformats.org/officeDocument/2006/relationships/vmlDrawing" Target="../drawings/vmlDrawing9.vml"/><Relationship Id="rId6" Type="http://schemas.openxmlformats.org/officeDocument/2006/relationships/image" Target="../media/image127.png"/><Relationship Id="rId11" Type="http://schemas.openxmlformats.org/officeDocument/2006/relationships/oleObject" Target="../embeddings/oleObject53.bin"/><Relationship Id="rId24" Type="http://schemas.openxmlformats.org/officeDocument/2006/relationships/image" Target="../media/image188.wmf"/><Relationship Id="rId5" Type="http://schemas.openxmlformats.org/officeDocument/2006/relationships/image" Target="../media/image126.png"/><Relationship Id="rId15" Type="http://schemas.openxmlformats.org/officeDocument/2006/relationships/oleObject" Target="../embeddings/oleObject55.bin"/><Relationship Id="rId23" Type="http://schemas.openxmlformats.org/officeDocument/2006/relationships/oleObject" Target="../embeddings/oleObject59.bin"/><Relationship Id="rId28" Type="http://schemas.openxmlformats.org/officeDocument/2006/relationships/image" Target="../media/image190.wmf"/><Relationship Id="rId10" Type="http://schemas.openxmlformats.org/officeDocument/2006/relationships/image" Target="../media/image181.wmf"/><Relationship Id="rId19" Type="http://schemas.openxmlformats.org/officeDocument/2006/relationships/oleObject" Target="../embeddings/oleObject57.bin"/><Relationship Id="rId4" Type="http://schemas.openxmlformats.org/officeDocument/2006/relationships/image" Target="../media/image193.jpeg"/><Relationship Id="rId9" Type="http://schemas.openxmlformats.org/officeDocument/2006/relationships/oleObject" Target="../embeddings/oleObject52.bin"/><Relationship Id="rId14" Type="http://schemas.openxmlformats.org/officeDocument/2006/relationships/image" Target="../media/image183.wmf"/><Relationship Id="rId22" Type="http://schemas.openxmlformats.org/officeDocument/2006/relationships/image" Target="../media/image187.wmf"/><Relationship Id="rId27" Type="http://schemas.openxmlformats.org/officeDocument/2006/relationships/oleObject" Target="../embeddings/oleObject61.bin"/><Relationship Id="rId30" Type="http://schemas.openxmlformats.org/officeDocument/2006/relationships/image" Target="../media/image191.wmf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86.wmf"/><Relationship Id="rId18" Type="http://schemas.openxmlformats.org/officeDocument/2006/relationships/image" Target="../media/image129.png"/><Relationship Id="rId3" Type="http://schemas.openxmlformats.org/officeDocument/2006/relationships/image" Target="../media/image192.png"/><Relationship Id="rId7" Type="http://schemas.openxmlformats.org/officeDocument/2006/relationships/image" Target="../media/image128.png"/><Relationship Id="rId12" Type="http://schemas.openxmlformats.org/officeDocument/2006/relationships/oleObject" Target="../embeddings/oleObject64.bin"/><Relationship Id="rId17" Type="http://schemas.openxmlformats.org/officeDocument/2006/relationships/image" Target="../media/image191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66.bin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27.png"/><Relationship Id="rId11" Type="http://schemas.openxmlformats.org/officeDocument/2006/relationships/image" Target="../media/image181.wmf"/><Relationship Id="rId5" Type="http://schemas.openxmlformats.org/officeDocument/2006/relationships/image" Target="../media/image126.png"/><Relationship Id="rId15" Type="http://schemas.openxmlformats.org/officeDocument/2006/relationships/image" Target="../media/image187.wmf"/><Relationship Id="rId10" Type="http://schemas.openxmlformats.org/officeDocument/2006/relationships/oleObject" Target="../embeddings/oleObject63.bin"/><Relationship Id="rId4" Type="http://schemas.openxmlformats.org/officeDocument/2006/relationships/image" Target="../media/image193.jpeg"/><Relationship Id="rId9" Type="http://schemas.openxmlformats.org/officeDocument/2006/relationships/image" Target="../media/image147.png"/><Relationship Id="rId14" Type="http://schemas.openxmlformats.org/officeDocument/2006/relationships/oleObject" Target="../embeddings/oleObject65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oleObject" Target="../embeddings/oleObject69.bin"/><Relationship Id="rId18" Type="http://schemas.openxmlformats.org/officeDocument/2006/relationships/image" Target="../media/image198.wmf"/><Relationship Id="rId3" Type="http://schemas.openxmlformats.org/officeDocument/2006/relationships/image" Target="../media/image192.png"/><Relationship Id="rId21" Type="http://schemas.openxmlformats.org/officeDocument/2006/relationships/oleObject" Target="../embeddings/oleObject73.bin"/><Relationship Id="rId7" Type="http://schemas.openxmlformats.org/officeDocument/2006/relationships/image" Target="../media/image153.png"/><Relationship Id="rId12" Type="http://schemas.openxmlformats.org/officeDocument/2006/relationships/image" Target="../media/image195.wmf"/><Relationship Id="rId17" Type="http://schemas.openxmlformats.org/officeDocument/2006/relationships/oleObject" Target="../embeddings/oleObject71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97.wmf"/><Relationship Id="rId20" Type="http://schemas.openxmlformats.org/officeDocument/2006/relationships/image" Target="../media/image187.w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36.png"/><Relationship Id="rId11" Type="http://schemas.openxmlformats.org/officeDocument/2006/relationships/oleObject" Target="../embeddings/oleObject68.bin"/><Relationship Id="rId5" Type="http://schemas.openxmlformats.org/officeDocument/2006/relationships/image" Target="../media/image135.png"/><Relationship Id="rId15" Type="http://schemas.openxmlformats.org/officeDocument/2006/relationships/oleObject" Target="../embeddings/oleObject70.bin"/><Relationship Id="rId10" Type="http://schemas.openxmlformats.org/officeDocument/2006/relationships/image" Target="../media/image194.wmf"/><Relationship Id="rId19" Type="http://schemas.openxmlformats.org/officeDocument/2006/relationships/oleObject" Target="../embeddings/oleObject72.bin"/><Relationship Id="rId4" Type="http://schemas.openxmlformats.org/officeDocument/2006/relationships/image" Target="../media/image193.jpeg"/><Relationship Id="rId9" Type="http://schemas.openxmlformats.org/officeDocument/2006/relationships/oleObject" Target="../embeddings/oleObject67.bin"/><Relationship Id="rId14" Type="http://schemas.openxmlformats.org/officeDocument/2006/relationships/image" Target="../media/image196.wmf"/><Relationship Id="rId22" Type="http://schemas.openxmlformats.org/officeDocument/2006/relationships/image" Target="../media/image191.wmf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wmf"/><Relationship Id="rId13" Type="http://schemas.openxmlformats.org/officeDocument/2006/relationships/image" Target="../media/image187.wmf"/><Relationship Id="rId3" Type="http://schemas.openxmlformats.org/officeDocument/2006/relationships/image" Target="../media/image192.png"/><Relationship Id="rId7" Type="http://schemas.openxmlformats.org/officeDocument/2006/relationships/oleObject" Target="../embeddings/oleObject74.bin"/><Relationship Id="rId12" Type="http://schemas.openxmlformats.org/officeDocument/2006/relationships/oleObject" Target="../embeddings/oleObject76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38.png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36.png"/><Relationship Id="rId11" Type="http://schemas.openxmlformats.org/officeDocument/2006/relationships/image" Target="../media/image198.wmf"/><Relationship Id="rId5" Type="http://schemas.openxmlformats.org/officeDocument/2006/relationships/image" Target="../media/image135.png"/><Relationship Id="rId15" Type="http://schemas.openxmlformats.org/officeDocument/2006/relationships/image" Target="../media/image191.wmf"/><Relationship Id="rId10" Type="http://schemas.openxmlformats.org/officeDocument/2006/relationships/oleObject" Target="../embeddings/oleObject75.bin"/><Relationship Id="rId4" Type="http://schemas.openxmlformats.org/officeDocument/2006/relationships/image" Target="../media/image193.jpeg"/><Relationship Id="rId9" Type="http://schemas.openxmlformats.org/officeDocument/2006/relationships/image" Target="../media/image137.png"/><Relationship Id="rId14" Type="http://schemas.openxmlformats.org/officeDocument/2006/relationships/oleObject" Target="../embeddings/oleObject77.bin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13" Type="http://schemas.openxmlformats.org/officeDocument/2006/relationships/image" Target="../media/image198.wmf"/><Relationship Id="rId18" Type="http://schemas.openxmlformats.org/officeDocument/2006/relationships/oleObject" Target="../embeddings/oleObject82.bin"/><Relationship Id="rId3" Type="http://schemas.openxmlformats.org/officeDocument/2006/relationships/image" Target="../media/image192.png"/><Relationship Id="rId21" Type="http://schemas.openxmlformats.org/officeDocument/2006/relationships/image" Target="../media/image202.wmf"/><Relationship Id="rId7" Type="http://schemas.openxmlformats.org/officeDocument/2006/relationships/image" Target="../media/image137.png"/><Relationship Id="rId12" Type="http://schemas.openxmlformats.org/officeDocument/2006/relationships/oleObject" Target="../embeddings/oleObject79.bin"/><Relationship Id="rId17" Type="http://schemas.openxmlformats.org/officeDocument/2006/relationships/image" Target="../media/image200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81.bin"/><Relationship Id="rId20" Type="http://schemas.openxmlformats.org/officeDocument/2006/relationships/oleObject" Target="../embeddings/oleObject83.bin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44.png"/><Relationship Id="rId11" Type="http://schemas.openxmlformats.org/officeDocument/2006/relationships/image" Target="../media/image194.wmf"/><Relationship Id="rId24" Type="http://schemas.openxmlformats.org/officeDocument/2006/relationships/image" Target="../media/image138.png"/><Relationship Id="rId5" Type="http://schemas.openxmlformats.org/officeDocument/2006/relationships/image" Target="../media/image135.png"/><Relationship Id="rId15" Type="http://schemas.openxmlformats.org/officeDocument/2006/relationships/image" Target="../media/image199.wmf"/><Relationship Id="rId23" Type="http://schemas.openxmlformats.org/officeDocument/2006/relationships/image" Target="../media/image203.wmf"/><Relationship Id="rId10" Type="http://schemas.openxmlformats.org/officeDocument/2006/relationships/oleObject" Target="../embeddings/oleObject78.bin"/><Relationship Id="rId19" Type="http://schemas.openxmlformats.org/officeDocument/2006/relationships/image" Target="../media/image201.wmf"/><Relationship Id="rId4" Type="http://schemas.openxmlformats.org/officeDocument/2006/relationships/image" Target="../media/image193.jpeg"/><Relationship Id="rId9" Type="http://schemas.openxmlformats.org/officeDocument/2006/relationships/image" Target="../media/image133.png"/><Relationship Id="rId14" Type="http://schemas.openxmlformats.org/officeDocument/2006/relationships/oleObject" Target="../embeddings/oleObject80.bin"/><Relationship Id="rId22" Type="http://schemas.openxmlformats.org/officeDocument/2006/relationships/oleObject" Target="../embeddings/oleObject84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205.png"/><Relationship Id="rId4" Type="http://schemas.openxmlformats.org/officeDocument/2006/relationships/image" Target="../media/image204.w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206.png"/><Relationship Id="rId4" Type="http://schemas.openxmlformats.org/officeDocument/2006/relationships/image" Target="../media/image204.w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207.png"/><Relationship Id="rId4" Type="http://schemas.openxmlformats.org/officeDocument/2006/relationships/image" Target="../media/image204.w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1.png"/><Relationship Id="rId4" Type="http://schemas.openxmlformats.org/officeDocument/2006/relationships/image" Target="../media/image210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9.bin"/><Relationship Id="rId13" Type="http://schemas.openxmlformats.org/officeDocument/2006/relationships/image" Target="../media/image220.wmf"/><Relationship Id="rId3" Type="http://schemas.openxmlformats.org/officeDocument/2006/relationships/image" Target="../media/image213.png"/><Relationship Id="rId7" Type="http://schemas.openxmlformats.org/officeDocument/2006/relationships/image" Target="../media/image217.wmf"/><Relationship Id="rId12" Type="http://schemas.openxmlformats.org/officeDocument/2006/relationships/oleObject" Target="../embeddings/oleObject9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88.bin"/><Relationship Id="rId11" Type="http://schemas.openxmlformats.org/officeDocument/2006/relationships/image" Target="../media/image219.wmf"/><Relationship Id="rId5" Type="http://schemas.openxmlformats.org/officeDocument/2006/relationships/image" Target="../media/image223.png"/><Relationship Id="rId15" Type="http://schemas.openxmlformats.org/officeDocument/2006/relationships/image" Target="../media/image221.wmf"/><Relationship Id="rId10" Type="http://schemas.openxmlformats.org/officeDocument/2006/relationships/oleObject" Target="../embeddings/oleObject90.bin"/><Relationship Id="rId4" Type="http://schemas.openxmlformats.org/officeDocument/2006/relationships/image" Target="../media/image222.png"/><Relationship Id="rId9" Type="http://schemas.openxmlformats.org/officeDocument/2006/relationships/image" Target="../media/image218.wmf"/><Relationship Id="rId14" Type="http://schemas.openxmlformats.org/officeDocument/2006/relationships/oleObject" Target="../embeddings/oleObject92.bin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0.png"/><Relationship Id="rId4" Type="http://schemas.openxmlformats.org/officeDocument/2006/relationships/image" Target="../media/image216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3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wmf"/><Relationship Id="rId13" Type="http://schemas.openxmlformats.org/officeDocument/2006/relationships/oleObject" Target="../embeddings/oleObject97.bin"/><Relationship Id="rId3" Type="http://schemas.openxmlformats.org/officeDocument/2006/relationships/image" Target="../media/image222.png"/><Relationship Id="rId7" Type="http://schemas.openxmlformats.org/officeDocument/2006/relationships/oleObject" Target="../embeddings/oleObject94.bin"/><Relationship Id="rId12" Type="http://schemas.openxmlformats.org/officeDocument/2006/relationships/image" Target="../media/image229.wmf"/><Relationship Id="rId17" Type="http://schemas.openxmlformats.org/officeDocument/2006/relationships/image" Target="../media/image250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31.wmf"/><Relationship Id="rId1" Type="http://schemas.openxmlformats.org/officeDocument/2006/relationships/vmlDrawing" Target="../drawings/vmlDrawing18.vml"/><Relationship Id="rId6" Type="http://schemas.openxmlformats.org/officeDocument/2006/relationships/image" Target="../media/image226.wmf"/><Relationship Id="rId11" Type="http://schemas.openxmlformats.org/officeDocument/2006/relationships/oleObject" Target="../embeddings/oleObject96.bin"/><Relationship Id="rId5" Type="http://schemas.openxmlformats.org/officeDocument/2006/relationships/oleObject" Target="../embeddings/oleObject93.bin"/><Relationship Id="rId15" Type="http://schemas.openxmlformats.org/officeDocument/2006/relationships/oleObject" Target="../embeddings/oleObject98.bin"/><Relationship Id="rId10" Type="http://schemas.openxmlformats.org/officeDocument/2006/relationships/image" Target="../media/image228.wmf"/><Relationship Id="rId4" Type="http://schemas.openxmlformats.org/officeDocument/2006/relationships/image" Target="../media/image223.png"/><Relationship Id="rId9" Type="http://schemas.openxmlformats.org/officeDocument/2006/relationships/oleObject" Target="../embeddings/oleObject95.bin"/><Relationship Id="rId14" Type="http://schemas.openxmlformats.org/officeDocument/2006/relationships/image" Target="../media/image230.w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240.wm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241.w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242.w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243.w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244.w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ctrTitle"/>
          </p:nvPr>
        </p:nvSpPr>
        <p:spPr>
          <a:xfrm>
            <a:off x="220717" y="831078"/>
            <a:ext cx="11691883" cy="2159009"/>
          </a:xfrm>
        </p:spPr>
        <p:txBody>
          <a:bodyPr/>
          <a:lstStyle/>
          <a:p>
            <a:pPr algn="ctr" eaLnBrk="1" hangingPunct="1"/>
            <a:r>
              <a:rPr lang="uk-UA" sz="4800" dirty="0" smtClean="0"/>
              <a:t>Складання та розв'язування тестових завдань з комбінаторики, теорії ймовірностей та статистики</a:t>
            </a:r>
            <a:endParaRPr lang="en-US" sz="4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8459" y="867445"/>
            <a:ext cx="3291032" cy="130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6254" y="1184056"/>
            <a:ext cx="2803092" cy="75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6" descr="Результат пошуку зображень за запитом математичні формул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8488" y="2716213"/>
            <a:ext cx="4139767" cy="328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9693" y="2728212"/>
            <a:ext cx="5620471" cy="349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058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/>
          </p:cNvSpPr>
          <p:nvPr/>
        </p:nvSpPr>
        <p:spPr bwMode="auto">
          <a:xfrm>
            <a:off x="323850" y="309563"/>
            <a:ext cx="10950286" cy="1880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/>
            <a:r>
              <a:rPr lang="uk-UA" altLang="uk-UA" sz="2800" b="1" dirty="0" smtClean="0">
                <a:solidFill>
                  <a:schemeClr val="bg1"/>
                </a:solidFill>
              </a:rPr>
              <a:t>Розв’язання.</a:t>
            </a:r>
            <a:r>
              <a:rPr lang="uk-UA" altLang="uk-UA" sz="2800" dirty="0" smtClean="0">
                <a:solidFill>
                  <a:schemeClr val="bg1"/>
                </a:solidFill>
              </a:rPr>
              <a:t> Нехай подія  </a:t>
            </a:r>
            <a:r>
              <a:rPr lang="uk-UA" altLang="uk-UA" sz="2800" i="1" dirty="0" smtClean="0">
                <a:solidFill>
                  <a:schemeClr val="bg1"/>
                </a:solidFill>
              </a:rPr>
              <a:t>А </a:t>
            </a:r>
            <a:r>
              <a:rPr lang="uk-UA" altLang="uk-UA" sz="2800" dirty="0" smtClean="0">
                <a:solidFill>
                  <a:schemeClr val="bg1"/>
                </a:solidFill>
              </a:rPr>
              <a:t>полягає в тому, що власник призової картки отримає винагороду. Обчислимо ймовірність появи події А, використовуючи класичне означення ймовірності:</a:t>
            </a:r>
            <a:r>
              <a:rPr lang="uk-UA" altLang="uk-UA" dirty="0" smtClean="0">
                <a:solidFill>
                  <a:schemeClr val="bg1"/>
                </a:solidFill>
              </a:rPr>
              <a:t> </a:t>
            </a:r>
            <a:endParaRPr lang="uk-UA" altLang="uk-UA" dirty="0" smtClean="0">
              <a:solidFill>
                <a:schemeClr val="bg1"/>
              </a:solidFill>
            </a:endParaRPr>
          </a:p>
        </p:txBody>
      </p:sp>
      <p:graphicFrame>
        <p:nvGraphicFramePr>
          <p:cNvPr id="1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703621"/>
              </p:ext>
            </p:extLst>
          </p:nvPr>
        </p:nvGraphicFramePr>
        <p:xfrm>
          <a:off x="3629025" y="1861633"/>
          <a:ext cx="1800225" cy="103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4" name="Equation" r:id="rId3" imgW="672808" imgH="393529" progId="Equation.DSMT4">
                  <p:embed/>
                </p:oleObj>
              </mc:Choice>
              <mc:Fallback>
                <p:oleObj name="Equation" r:id="rId3" imgW="672808" imgH="393529" progId="Equation.DSMT4">
                  <p:embed/>
                  <p:pic>
                    <p:nvPicPr>
                      <p:cNvPr id="4813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9025" y="1861633"/>
                        <a:ext cx="1800225" cy="1038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5214101"/>
              </p:ext>
            </p:extLst>
          </p:nvPr>
        </p:nvGraphicFramePr>
        <p:xfrm>
          <a:off x="1600200" y="3039196"/>
          <a:ext cx="3240088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5" name="Equation" r:id="rId5" imgW="1091726" imgH="241195" progId="Equation.DSMT4">
                  <p:embed/>
                </p:oleObj>
              </mc:Choice>
              <mc:Fallback>
                <p:oleObj name="Equation" r:id="rId5" imgW="1091726" imgH="241195" progId="Equation.DSMT4">
                  <p:embed/>
                  <p:pic>
                    <p:nvPicPr>
                      <p:cNvPr id="45159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3039196"/>
                        <a:ext cx="3240088" cy="70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6893341"/>
              </p:ext>
            </p:extLst>
          </p:nvPr>
        </p:nvGraphicFramePr>
        <p:xfrm>
          <a:off x="1600200" y="4013200"/>
          <a:ext cx="9906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6" name="Equation" r:id="rId7" imgW="355138" imgH="177569" progId="Equation.DSMT4">
                  <p:embed/>
                </p:oleObj>
              </mc:Choice>
              <mc:Fallback>
                <p:oleObj name="Equation" r:id="rId7" imgW="355138" imgH="177569" progId="Equation.DSMT4">
                  <p:embed/>
                  <p:pic>
                    <p:nvPicPr>
                      <p:cNvPr id="45159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4013200"/>
                        <a:ext cx="990600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2331706"/>
              </p:ext>
            </p:extLst>
          </p:nvPr>
        </p:nvGraphicFramePr>
        <p:xfrm>
          <a:off x="1454727" y="4790354"/>
          <a:ext cx="5183188" cy="115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7" name="Equation" r:id="rId9" imgW="1752600" imgH="393700" progId="Equation.DSMT4">
                  <p:embed/>
                </p:oleObj>
              </mc:Choice>
              <mc:Fallback>
                <p:oleObj name="Equation" r:id="rId9" imgW="1752600" imgH="393700" progId="Equation.DSMT4">
                  <p:embed/>
                  <p:pic>
                    <p:nvPicPr>
                      <p:cNvPr id="45159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4727" y="4790354"/>
                        <a:ext cx="5183188" cy="1155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3" descr="Volvo-XC60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883424"/>
            <a:ext cx="4495800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7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/>
          </p:cNvSpPr>
          <p:nvPr/>
        </p:nvSpPr>
        <p:spPr bwMode="auto">
          <a:xfrm>
            <a:off x="1558636" y="-53975"/>
            <a:ext cx="9144000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defTabSz="914400" eaLnBrk="1" hangingPunct="1"/>
            <a:r>
              <a:rPr lang="uk-UA" altLang="uk-UA" sz="4000" dirty="0" smtClean="0">
                <a:solidFill>
                  <a:schemeClr val="bg1"/>
                </a:solidFill>
              </a:rPr>
              <a:t>Ймовірність жіночого щастя</a:t>
            </a:r>
            <a:endParaRPr lang="uk-UA" altLang="uk-UA" sz="4000" dirty="0" smtClean="0">
              <a:solidFill>
                <a:schemeClr val="bg1"/>
              </a:solidFill>
            </a:endParaRPr>
          </a:p>
        </p:txBody>
      </p:sp>
      <p:grpSp>
        <p:nvGrpSpPr>
          <p:cNvPr id="9" name="Group 26"/>
          <p:cNvGrpSpPr>
            <a:grpSpLocks/>
          </p:cNvGrpSpPr>
          <p:nvPr/>
        </p:nvGrpSpPr>
        <p:grpSpPr bwMode="auto">
          <a:xfrm>
            <a:off x="6352309" y="1466850"/>
            <a:ext cx="4419600" cy="2514600"/>
            <a:chOff x="1488" y="1056"/>
            <a:chExt cx="2784" cy="1584"/>
          </a:xfrm>
        </p:grpSpPr>
        <p:grpSp>
          <p:nvGrpSpPr>
            <p:cNvPr id="10" name="Group 18"/>
            <p:cNvGrpSpPr>
              <a:grpSpLocks/>
            </p:cNvGrpSpPr>
            <p:nvPr/>
          </p:nvGrpSpPr>
          <p:grpSpPr bwMode="auto">
            <a:xfrm>
              <a:off x="1488" y="1056"/>
              <a:ext cx="2784" cy="1584"/>
              <a:chOff x="1488" y="1056"/>
              <a:chExt cx="2784" cy="1584"/>
            </a:xfrm>
          </p:grpSpPr>
          <p:sp>
            <p:nvSpPr>
              <p:cNvPr id="21" name="Oval 12"/>
              <p:cNvSpPr>
                <a:spLocks noChangeArrowheads="1"/>
              </p:cNvSpPr>
              <p:nvPr/>
            </p:nvSpPr>
            <p:spPr bwMode="auto">
              <a:xfrm>
                <a:off x="1968" y="1344"/>
                <a:ext cx="1872" cy="96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uk-UA" altLang="uk-UA"/>
              </a:p>
            </p:txBody>
          </p:sp>
          <p:grpSp>
            <p:nvGrpSpPr>
              <p:cNvPr id="22" name="Group 14"/>
              <p:cNvGrpSpPr>
                <a:grpSpLocks/>
              </p:cNvGrpSpPr>
              <p:nvPr/>
            </p:nvGrpSpPr>
            <p:grpSpPr bwMode="auto">
              <a:xfrm>
                <a:off x="1488" y="1056"/>
                <a:ext cx="2784" cy="1584"/>
                <a:chOff x="1488" y="1056"/>
                <a:chExt cx="2784" cy="1584"/>
              </a:xfrm>
            </p:grpSpPr>
            <p:sp>
              <p:nvSpPr>
                <p:cNvPr id="23" name="Rectangle 15"/>
                <p:cNvSpPr>
                  <a:spLocks noChangeArrowheads="1"/>
                </p:cNvSpPr>
                <p:nvPr/>
              </p:nvSpPr>
              <p:spPr bwMode="auto">
                <a:xfrm>
                  <a:off x="1488" y="1056"/>
                  <a:ext cx="2784" cy="1584"/>
                </a:xfrm>
                <a:prstGeom prst="rect">
                  <a:avLst/>
                </a:prstGeom>
                <a:noFill/>
                <a:ln w="31750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uk-UA" altLang="uk-UA"/>
                </a:p>
              </p:txBody>
            </p:sp>
            <p:sp>
              <p:nvSpPr>
                <p:cNvPr id="24" name="Freeform 16"/>
                <p:cNvSpPr>
                  <a:spLocks/>
                </p:cNvSpPr>
                <p:nvPr/>
              </p:nvSpPr>
              <p:spPr bwMode="auto">
                <a:xfrm>
                  <a:off x="1488" y="1056"/>
                  <a:ext cx="1656" cy="1200"/>
                </a:xfrm>
                <a:custGeom>
                  <a:avLst/>
                  <a:gdLst>
                    <a:gd name="T0" fmla="*/ 1584 w 1656"/>
                    <a:gd name="T1" fmla="*/ 0 h 1200"/>
                    <a:gd name="T2" fmla="*/ 1392 w 1656"/>
                    <a:gd name="T3" fmla="*/ 480 h 1200"/>
                    <a:gd name="T4" fmla="*/ 0 w 1656"/>
                    <a:gd name="T5" fmla="*/ 1200 h 1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656" h="1200">
                      <a:moveTo>
                        <a:pt x="1584" y="0"/>
                      </a:moveTo>
                      <a:cubicBezTo>
                        <a:pt x="1620" y="140"/>
                        <a:pt x="1656" y="280"/>
                        <a:pt x="1392" y="480"/>
                      </a:cubicBezTo>
                      <a:cubicBezTo>
                        <a:pt x="1128" y="680"/>
                        <a:pt x="564" y="940"/>
                        <a:pt x="0" y="1200"/>
                      </a:cubicBezTo>
                    </a:path>
                  </a:pathLst>
                </a:custGeom>
                <a:noFill/>
                <a:ln w="317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uk-UA"/>
                </a:p>
              </p:txBody>
            </p:sp>
            <p:sp>
              <p:nvSpPr>
                <p:cNvPr id="25" name="Freeform 17"/>
                <p:cNvSpPr>
                  <a:spLocks/>
                </p:cNvSpPr>
                <p:nvPr/>
              </p:nvSpPr>
              <p:spPr bwMode="auto">
                <a:xfrm>
                  <a:off x="2496" y="1776"/>
                  <a:ext cx="1776" cy="864"/>
                </a:xfrm>
                <a:custGeom>
                  <a:avLst/>
                  <a:gdLst>
                    <a:gd name="T0" fmla="*/ 0 w 1776"/>
                    <a:gd name="T1" fmla="*/ 0 h 864"/>
                    <a:gd name="T2" fmla="*/ 768 w 1776"/>
                    <a:gd name="T3" fmla="*/ 288 h 864"/>
                    <a:gd name="T4" fmla="*/ 1776 w 1776"/>
                    <a:gd name="T5" fmla="*/ 864 h 86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776" h="864">
                      <a:moveTo>
                        <a:pt x="0" y="0"/>
                      </a:moveTo>
                      <a:cubicBezTo>
                        <a:pt x="236" y="72"/>
                        <a:pt x="472" y="144"/>
                        <a:pt x="768" y="288"/>
                      </a:cubicBezTo>
                      <a:cubicBezTo>
                        <a:pt x="1064" y="432"/>
                        <a:pt x="1420" y="648"/>
                        <a:pt x="1776" y="864"/>
                      </a:cubicBezTo>
                    </a:path>
                  </a:pathLst>
                </a:custGeom>
                <a:noFill/>
                <a:ln w="317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uk-UA"/>
                </a:p>
              </p:txBody>
            </p:sp>
          </p:grpSp>
        </p:grpSp>
        <p:graphicFrame>
          <p:nvGraphicFramePr>
            <p:cNvPr id="11" name="Object 22"/>
            <p:cNvGraphicFramePr>
              <a:graphicFrameLocks noChangeAspect="1"/>
            </p:cNvGraphicFramePr>
            <p:nvPr/>
          </p:nvGraphicFramePr>
          <p:xfrm>
            <a:off x="1536" y="1152"/>
            <a:ext cx="464" cy="4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934" name="Equation" r:id="rId3" imgW="215806" imgH="228501" progId="Equation.DSMT4">
                    <p:embed/>
                  </p:oleObj>
                </mc:Choice>
                <mc:Fallback>
                  <p:oleObj name="Equation" r:id="rId3" imgW="215806" imgH="228501" progId="Equation.DSMT4">
                    <p:embed/>
                    <p:pic>
                      <p:nvPicPr>
                        <p:cNvPr id="4916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36" y="1152"/>
                          <a:ext cx="464" cy="4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23"/>
            <p:cNvGraphicFramePr>
              <a:graphicFrameLocks noChangeAspect="1"/>
            </p:cNvGraphicFramePr>
            <p:nvPr/>
          </p:nvGraphicFramePr>
          <p:xfrm>
            <a:off x="3024" y="1536"/>
            <a:ext cx="328" cy="3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935" name="Equation" r:id="rId5" imgW="152268" imgH="164957" progId="Equation.DSMT4">
                    <p:embed/>
                  </p:oleObj>
                </mc:Choice>
                <mc:Fallback>
                  <p:oleObj name="Equation" r:id="rId5" imgW="152268" imgH="164957" progId="Equation.DSMT4">
                    <p:embed/>
                    <p:pic>
                      <p:nvPicPr>
                        <p:cNvPr id="49161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24" y="1536"/>
                          <a:ext cx="328" cy="3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24"/>
            <p:cNvGraphicFramePr>
              <a:graphicFrameLocks noChangeAspect="1"/>
            </p:cNvGraphicFramePr>
            <p:nvPr/>
          </p:nvGraphicFramePr>
          <p:xfrm>
            <a:off x="1762" y="2112"/>
            <a:ext cx="492" cy="4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936" name="Equation" r:id="rId7" imgW="228600" imgH="228600" progId="Equation.DSMT4">
                    <p:embed/>
                  </p:oleObj>
                </mc:Choice>
                <mc:Fallback>
                  <p:oleObj name="Equation" r:id="rId7" imgW="228600" imgH="228600" progId="Equation.DSMT4">
                    <p:embed/>
                    <p:pic>
                      <p:nvPicPr>
                        <p:cNvPr id="49162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62" y="2112"/>
                          <a:ext cx="492" cy="4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25"/>
            <p:cNvGraphicFramePr>
              <a:graphicFrameLocks noChangeAspect="1"/>
            </p:cNvGraphicFramePr>
            <p:nvPr/>
          </p:nvGraphicFramePr>
          <p:xfrm>
            <a:off x="3779" y="1104"/>
            <a:ext cx="491" cy="4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937" name="Equation" r:id="rId9" imgW="228600" imgH="228600" progId="Equation.DSMT4">
                    <p:embed/>
                  </p:oleObj>
                </mc:Choice>
                <mc:Fallback>
                  <p:oleObj name="Equation" r:id="rId9" imgW="228600" imgH="228600" progId="Equation.DSMT4">
                    <p:embed/>
                    <p:pic>
                      <p:nvPicPr>
                        <p:cNvPr id="49163" name="Object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79" y="1104"/>
                          <a:ext cx="491" cy="4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6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2232571"/>
              </p:ext>
            </p:extLst>
          </p:nvPr>
        </p:nvGraphicFramePr>
        <p:xfrm>
          <a:off x="794470" y="4811712"/>
          <a:ext cx="10504111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8" name="Equation" r:id="rId11" imgW="3556000" imgH="266700" progId="Equation.DSMT4">
                  <p:embed/>
                </p:oleObj>
              </mc:Choice>
              <mc:Fallback>
                <p:oleObj name="Equation" r:id="rId11" imgW="3556000" imgH="266700" progId="Equation.DSMT4">
                  <p:embed/>
                  <p:pic>
                    <p:nvPicPr>
                      <p:cNvPr id="49157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470" y="4811712"/>
                        <a:ext cx="10504111" cy="788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29" descr="Пов’язане зображення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9" y="1600200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08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/>
          </p:cNvSpPr>
          <p:nvPr/>
        </p:nvSpPr>
        <p:spPr bwMode="auto">
          <a:xfrm>
            <a:off x="3883627" y="-33626"/>
            <a:ext cx="4021282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defTabSz="914400" eaLnBrk="1" hangingPunct="1"/>
            <a:r>
              <a:rPr lang="uk-UA" altLang="uk-UA" sz="4000" dirty="0" smtClean="0">
                <a:solidFill>
                  <a:schemeClr val="bg1"/>
                </a:solidFill>
              </a:rPr>
              <a:t>Щаслива жінка</a:t>
            </a:r>
            <a:endParaRPr lang="uk-UA" altLang="uk-UA" sz="4000" dirty="0" smtClean="0">
              <a:solidFill>
                <a:schemeClr val="bg1"/>
              </a:solidFill>
            </a:endParaRPr>
          </a:p>
        </p:txBody>
      </p:sp>
      <p:grpSp>
        <p:nvGrpSpPr>
          <p:cNvPr id="17" name="Group 4"/>
          <p:cNvGrpSpPr>
            <a:grpSpLocks/>
          </p:cNvGrpSpPr>
          <p:nvPr/>
        </p:nvGrpSpPr>
        <p:grpSpPr bwMode="auto">
          <a:xfrm>
            <a:off x="742183" y="4017530"/>
            <a:ext cx="3581400" cy="2209800"/>
            <a:chOff x="1488" y="1056"/>
            <a:chExt cx="2784" cy="1584"/>
          </a:xfrm>
        </p:grpSpPr>
        <p:grpSp>
          <p:nvGrpSpPr>
            <p:cNvPr id="18" name="Group 5"/>
            <p:cNvGrpSpPr>
              <a:grpSpLocks/>
            </p:cNvGrpSpPr>
            <p:nvPr/>
          </p:nvGrpSpPr>
          <p:grpSpPr bwMode="auto">
            <a:xfrm>
              <a:off x="1488" y="1056"/>
              <a:ext cx="2784" cy="1584"/>
              <a:chOff x="1488" y="1056"/>
              <a:chExt cx="2784" cy="1584"/>
            </a:xfrm>
          </p:grpSpPr>
          <p:sp>
            <p:nvSpPr>
              <p:cNvPr id="31" name="Oval 6"/>
              <p:cNvSpPr>
                <a:spLocks noChangeArrowheads="1"/>
              </p:cNvSpPr>
              <p:nvPr/>
            </p:nvSpPr>
            <p:spPr bwMode="auto">
              <a:xfrm>
                <a:off x="1886" y="1314"/>
                <a:ext cx="1872" cy="960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uk-UA" altLang="uk-UA"/>
              </a:p>
            </p:txBody>
          </p:sp>
          <p:grpSp>
            <p:nvGrpSpPr>
              <p:cNvPr id="32" name="Group 7"/>
              <p:cNvGrpSpPr>
                <a:grpSpLocks/>
              </p:cNvGrpSpPr>
              <p:nvPr/>
            </p:nvGrpSpPr>
            <p:grpSpPr bwMode="auto">
              <a:xfrm>
                <a:off x="1488" y="1056"/>
                <a:ext cx="2784" cy="1584"/>
                <a:chOff x="1488" y="1056"/>
                <a:chExt cx="2784" cy="1584"/>
              </a:xfrm>
            </p:grpSpPr>
            <p:sp>
              <p:nvSpPr>
                <p:cNvPr id="33" name="Rectangle 8"/>
                <p:cNvSpPr>
                  <a:spLocks noChangeArrowheads="1"/>
                </p:cNvSpPr>
                <p:nvPr/>
              </p:nvSpPr>
              <p:spPr bwMode="auto">
                <a:xfrm>
                  <a:off x="1488" y="1056"/>
                  <a:ext cx="2784" cy="1584"/>
                </a:xfrm>
                <a:prstGeom prst="rect">
                  <a:avLst/>
                </a:prstGeom>
                <a:noFill/>
                <a:ln w="31750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uk-UA" altLang="uk-UA"/>
                </a:p>
              </p:txBody>
            </p:sp>
            <p:sp>
              <p:nvSpPr>
                <p:cNvPr id="34" name="Freeform 9"/>
                <p:cNvSpPr>
                  <a:spLocks/>
                </p:cNvSpPr>
                <p:nvPr/>
              </p:nvSpPr>
              <p:spPr bwMode="auto">
                <a:xfrm>
                  <a:off x="1488" y="1056"/>
                  <a:ext cx="1656" cy="1200"/>
                </a:xfrm>
                <a:custGeom>
                  <a:avLst/>
                  <a:gdLst>
                    <a:gd name="T0" fmla="*/ 1584 w 1656"/>
                    <a:gd name="T1" fmla="*/ 0 h 1200"/>
                    <a:gd name="T2" fmla="*/ 1392 w 1656"/>
                    <a:gd name="T3" fmla="*/ 480 h 1200"/>
                    <a:gd name="T4" fmla="*/ 0 w 1656"/>
                    <a:gd name="T5" fmla="*/ 1200 h 1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656" h="1200">
                      <a:moveTo>
                        <a:pt x="1584" y="0"/>
                      </a:moveTo>
                      <a:cubicBezTo>
                        <a:pt x="1620" y="140"/>
                        <a:pt x="1656" y="280"/>
                        <a:pt x="1392" y="480"/>
                      </a:cubicBezTo>
                      <a:cubicBezTo>
                        <a:pt x="1128" y="680"/>
                        <a:pt x="564" y="940"/>
                        <a:pt x="0" y="1200"/>
                      </a:cubicBezTo>
                    </a:path>
                  </a:pathLst>
                </a:custGeom>
                <a:noFill/>
                <a:ln w="317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uk-UA"/>
                </a:p>
              </p:txBody>
            </p:sp>
            <p:sp>
              <p:nvSpPr>
                <p:cNvPr id="35" name="Freeform 10"/>
                <p:cNvSpPr>
                  <a:spLocks/>
                </p:cNvSpPr>
                <p:nvPr/>
              </p:nvSpPr>
              <p:spPr bwMode="auto">
                <a:xfrm>
                  <a:off x="2496" y="1776"/>
                  <a:ext cx="1776" cy="864"/>
                </a:xfrm>
                <a:custGeom>
                  <a:avLst/>
                  <a:gdLst>
                    <a:gd name="T0" fmla="*/ 0 w 1776"/>
                    <a:gd name="T1" fmla="*/ 0 h 864"/>
                    <a:gd name="T2" fmla="*/ 768 w 1776"/>
                    <a:gd name="T3" fmla="*/ 288 h 864"/>
                    <a:gd name="T4" fmla="*/ 1776 w 1776"/>
                    <a:gd name="T5" fmla="*/ 864 h 86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776" h="864">
                      <a:moveTo>
                        <a:pt x="0" y="0"/>
                      </a:moveTo>
                      <a:cubicBezTo>
                        <a:pt x="236" y="72"/>
                        <a:pt x="472" y="144"/>
                        <a:pt x="768" y="288"/>
                      </a:cubicBezTo>
                      <a:cubicBezTo>
                        <a:pt x="1064" y="432"/>
                        <a:pt x="1420" y="648"/>
                        <a:pt x="1776" y="864"/>
                      </a:cubicBezTo>
                    </a:path>
                  </a:pathLst>
                </a:custGeom>
                <a:noFill/>
                <a:ln w="317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uk-UA"/>
                </a:p>
              </p:txBody>
            </p:sp>
          </p:grpSp>
        </p:grpSp>
        <p:graphicFrame>
          <p:nvGraphicFramePr>
            <p:cNvPr id="19" name="Object 11"/>
            <p:cNvGraphicFramePr>
              <a:graphicFrameLocks noChangeAspect="1"/>
            </p:cNvGraphicFramePr>
            <p:nvPr/>
          </p:nvGraphicFramePr>
          <p:xfrm>
            <a:off x="1536" y="1152"/>
            <a:ext cx="464" cy="4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958" name="Equation" r:id="rId3" imgW="215806" imgH="228501" progId="Equation.DSMT4">
                    <p:embed/>
                  </p:oleObj>
                </mc:Choice>
                <mc:Fallback>
                  <p:oleObj name="Equation" r:id="rId3" imgW="215806" imgH="228501" progId="Equation.DSMT4">
                    <p:embed/>
                    <p:pic>
                      <p:nvPicPr>
                        <p:cNvPr id="50185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36" y="1152"/>
                          <a:ext cx="464" cy="4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12"/>
            <p:cNvGraphicFramePr>
              <a:graphicFrameLocks noChangeAspect="1"/>
            </p:cNvGraphicFramePr>
            <p:nvPr/>
          </p:nvGraphicFramePr>
          <p:xfrm>
            <a:off x="3024" y="1536"/>
            <a:ext cx="328" cy="3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959" name="Equation" r:id="rId5" imgW="152268" imgH="164957" progId="Equation.DSMT4">
                    <p:embed/>
                  </p:oleObj>
                </mc:Choice>
                <mc:Fallback>
                  <p:oleObj name="Equation" r:id="rId5" imgW="152268" imgH="164957" progId="Equation.DSMT4">
                    <p:embed/>
                    <p:pic>
                      <p:nvPicPr>
                        <p:cNvPr id="50186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24" y="1536"/>
                          <a:ext cx="328" cy="3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Object 13"/>
            <p:cNvGraphicFramePr>
              <a:graphicFrameLocks noChangeAspect="1"/>
            </p:cNvGraphicFramePr>
            <p:nvPr/>
          </p:nvGraphicFramePr>
          <p:xfrm>
            <a:off x="1762" y="2112"/>
            <a:ext cx="492" cy="4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960" name="Equation" r:id="rId7" imgW="228600" imgH="228600" progId="Equation.DSMT4">
                    <p:embed/>
                  </p:oleObj>
                </mc:Choice>
                <mc:Fallback>
                  <p:oleObj name="Equation" r:id="rId7" imgW="228600" imgH="228600" progId="Equation.DSMT4">
                    <p:embed/>
                    <p:pic>
                      <p:nvPicPr>
                        <p:cNvPr id="50187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62" y="2112"/>
                          <a:ext cx="492" cy="4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14"/>
            <p:cNvGraphicFramePr>
              <a:graphicFrameLocks noChangeAspect="1"/>
            </p:cNvGraphicFramePr>
            <p:nvPr/>
          </p:nvGraphicFramePr>
          <p:xfrm>
            <a:off x="3779" y="1104"/>
            <a:ext cx="491" cy="4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961" name="Equation" r:id="rId9" imgW="228600" imgH="228600" progId="Equation.DSMT4">
                    <p:embed/>
                  </p:oleObj>
                </mc:Choice>
                <mc:Fallback>
                  <p:oleObj name="Equation" r:id="rId9" imgW="228600" imgH="228600" progId="Equation.DSMT4">
                    <p:embed/>
                    <p:pic>
                      <p:nvPicPr>
                        <p:cNvPr id="50188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79" y="1104"/>
                          <a:ext cx="491" cy="4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8780042"/>
              </p:ext>
            </p:extLst>
          </p:nvPr>
        </p:nvGraphicFramePr>
        <p:xfrm>
          <a:off x="6123709" y="1575738"/>
          <a:ext cx="4953000" cy="446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2" name="Equation" r:id="rId11" imgW="1663700" imgH="1498600" progId="Equation.DSMT4">
                  <p:embed/>
                </p:oleObj>
              </mc:Choice>
              <mc:Fallback>
                <p:oleObj name="Equation" r:id="rId11" imgW="1663700" imgH="1498600" progId="Equation.DSMT4">
                  <p:embed/>
                  <p:pic>
                    <p:nvPicPr>
                      <p:cNvPr id="50181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3709" y="1575738"/>
                        <a:ext cx="4953000" cy="446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" name="Picture 1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83" y="1210469"/>
            <a:ext cx="2971800" cy="221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550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2015837" y="179388"/>
            <a:ext cx="82296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defTabSz="914400" eaLnBrk="1" hangingPunct="1"/>
            <a:r>
              <a:rPr lang="uk-UA" altLang="uk-UA" dirty="0" smtClean="0">
                <a:solidFill>
                  <a:schemeClr val="bg1"/>
                </a:solidFill>
              </a:rPr>
              <a:t>Задачі – серіали</a:t>
            </a:r>
            <a:endParaRPr lang="uk-UA" altLang="uk-UA" dirty="0" smtClean="0">
              <a:solidFill>
                <a:schemeClr val="bg1"/>
              </a:solidFill>
            </a:endParaRPr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037" y="1143000"/>
            <a:ext cx="4962525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oup 15"/>
          <p:cNvGrpSpPr>
            <a:grpSpLocks/>
          </p:cNvGrpSpPr>
          <p:nvPr/>
        </p:nvGrpSpPr>
        <p:grpSpPr bwMode="auto">
          <a:xfrm>
            <a:off x="592283" y="3821257"/>
            <a:ext cx="2438400" cy="2489200"/>
            <a:chOff x="96" y="2304"/>
            <a:chExt cx="1536" cy="1568"/>
          </a:xfrm>
        </p:grpSpPr>
        <p:pic>
          <p:nvPicPr>
            <p:cNvPr id="2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3024"/>
              <a:ext cx="1536" cy="8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Rectangle 8"/>
            <p:cNvSpPr>
              <a:spLocks noChangeArrowheads="1"/>
            </p:cNvSpPr>
            <p:nvPr/>
          </p:nvSpPr>
          <p:spPr bwMode="auto">
            <a:xfrm>
              <a:off x="192" y="2304"/>
              <a:ext cx="1392" cy="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uk-UA" altLang="uk-UA" dirty="0" err="1">
                  <a:solidFill>
                    <a:schemeClr val="bg1"/>
                  </a:solidFill>
                </a:rPr>
                <a:t>Екшн</a:t>
              </a:r>
              <a:r>
                <a:rPr lang="uk-UA" altLang="uk-UA" dirty="0">
                  <a:solidFill>
                    <a:schemeClr val="bg1"/>
                  </a:solidFill>
                </a:rPr>
                <a:t> </a:t>
              </a:r>
              <a:br>
                <a:rPr lang="uk-UA" altLang="uk-UA" dirty="0">
                  <a:solidFill>
                    <a:schemeClr val="bg1"/>
                  </a:solidFill>
                </a:rPr>
              </a:br>
              <a:r>
                <a:rPr lang="uk-UA" altLang="uk-UA" dirty="0">
                  <a:solidFill>
                    <a:schemeClr val="bg1"/>
                  </a:solidFill>
                </a:rPr>
                <a:t> 6</a:t>
              </a:r>
            </a:p>
          </p:txBody>
        </p:sp>
      </p:grpSp>
      <p:grpSp>
        <p:nvGrpSpPr>
          <p:cNvPr id="25" name="Group 14"/>
          <p:cNvGrpSpPr>
            <a:grpSpLocks/>
          </p:cNvGrpSpPr>
          <p:nvPr/>
        </p:nvGrpSpPr>
        <p:grpSpPr bwMode="auto">
          <a:xfrm>
            <a:off x="4149437" y="3868882"/>
            <a:ext cx="3429000" cy="2441575"/>
            <a:chOff x="1632" y="2352"/>
            <a:chExt cx="2160" cy="1538"/>
          </a:xfrm>
        </p:grpSpPr>
        <p:pic>
          <p:nvPicPr>
            <p:cNvPr id="26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" y="3024"/>
              <a:ext cx="1623" cy="8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Rectangle 10"/>
            <p:cNvSpPr>
              <a:spLocks noChangeArrowheads="1"/>
            </p:cNvSpPr>
            <p:nvPr/>
          </p:nvSpPr>
          <p:spPr bwMode="auto">
            <a:xfrm>
              <a:off x="1632" y="2352"/>
              <a:ext cx="2160" cy="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uk-UA" altLang="uk-UA" dirty="0">
                  <a:solidFill>
                    <a:schemeClr val="bg1"/>
                  </a:solidFill>
                </a:rPr>
                <a:t>Пригодницький </a:t>
              </a:r>
              <a:br>
                <a:rPr lang="uk-UA" altLang="uk-UA" dirty="0">
                  <a:solidFill>
                    <a:schemeClr val="bg1"/>
                  </a:solidFill>
                </a:rPr>
              </a:br>
              <a:r>
                <a:rPr lang="uk-UA" altLang="uk-UA" dirty="0">
                  <a:solidFill>
                    <a:schemeClr val="bg1"/>
                  </a:solidFill>
                </a:rPr>
                <a:t> 8</a:t>
              </a:r>
            </a:p>
          </p:txBody>
        </p:sp>
      </p:grpSp>
      <p:grpSp>
        <p:nvGrpSpPr>
          <p:cNvPr id="38" name="Group 13"/>
          <p:cNvGrpSpPr>
            <a:grpSpLocks/>
          </p:cNvGrpSpPr>
          <p:nvPr/>
        </p:nvGrpSpPr>
        <p:grpSpPr bwMode="auto">
          <a:xfrm>
            <a:off x="8458200" y="3744912"/>
            <a:ext cx="3733800" cy="2478088"/>
            <a:chOff x="3408" y="2352"/>
            <a:chExt cx="2352" cy="1561"/>
          </a:xfrm>
        </p:grpSpPr>
        <p:pic>
          <p:nvPicPr>
            <p:cNvPr id="39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3024"/>
              <a:ext cx="1248" cy="8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Rectangle 12"/>
            <p:cNvSpPr>
              <a:spLocks noChangeArrowheads="1"/>
            </p:cNvSpPr>
            <p:nvPr/>
          </p:nvSpPr>
          <p:spPr bwMode="auto">
            <a:xfrm>
              <a:off x="3408" y="2352"/>
              <a:ext cx="2352" cy="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uk-UA" altLang="uk-UA" dirty="0">
                  <a:solidFill>
                    <a:schemeClr val="bg1"/>
                  </a:solidFill>
                </a:rPr>
                <a:t>Фантастичний </a:t>
              </a:r>
              <a:br>
                <a:rPr lang="uk-UA" altLang="uk-UA" dirty="0">
                  <a:solidFill>
                    <a:schemeClr val="bg1"/>
                  </a:solidFill>
                </a:rPr>
              </a:br>
              <a:r>
                <a:rPr lang="uk-UA" altLang="uk-UA" dirty="0">
                  <a:solidFill>
                    <a:schemeClr val="bg1"/>
                  </a:solidFill>
                </a:rPr>
                <a:t>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236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369127" y="191511"/>
            <a:ext cx="8229600" cy="889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defTabSz="914400" eaLnBrk="1" hangingPunct="1"/>
            <a:r>
              <a:rPr lang="uk-UA" altLang="uk-UA" dirty="0" smtClean="0">
                <a:solidFill>
                  <a:schemeClr val="bg1"/>
                </a:solidFill>
              </a:rPr>
              <a:t>Дякую за увагу</a:t>
            </a:r>
            <a:r>
              <a:rPr lang="uk-UA" altLang="uk-UA" dirty="0" smtClean="0"/>
              <a:t>!</a:t>
            </a:r>
            <a:endParaRPr lang="uk-UA" altLang="uk-UA" dirty="0" smtClean="0"/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54" y="1279380"/>
            <a:ext cx="10458927" cy="521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251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/>
          </p:cNvSpPr>
          <p:nvPr/>
        </p:nvSpPr>
        <p:spPr bwMode="auto">
          <a:xfrm>
            <a:off x="3454112" y="249670"/>
            <a:ext cx="54006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uk-UA" sz="4400" dirty="0">
                <a:solidFill>
                  <a:schemeClr val="bg1"/>
                </a:solidFill>
              </a:rPr>
              <a:t>Середнє значення</a:t>
            </a:r>
          </a:p>
        </p:txBody>
      </p:sp>
      <p:sp>
        <p:nvSpPr>
          <p:cNvPr id="14" name="Google Shape;125;p17"/>
          <p:cNvSpPr txBox="1">
            <a:spLocks/>
          </p:cNvSpPr>
          <p:nvPr/>
        </p:nvSpPr>
        <p:spPr bwMode="auto">
          <a:xfrm>
            <a:off x="808904" y="1560368"/>
            <a:ext cx="10891260" cy="2512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 marL="85725" indent="-9525">
              <a:lnSpc>
                <a:spcPct val="150000"/>
              </a:lnSpc>
              <a:spcBef>
                <a:spcPts val="600"/>
              </a:spcBef>
              <a:buClr>
                <a:srgbClr val="FC9602"/>
              </a:buClr>
              <a:buSzPts val="2400"/>
              <a:buFont typeface="Arial" charset="0"/>
              <a:buNone/>
            </a:pPr>
            <a:r>
              <a:rPr lang="ru-RU" sz="2400" dirty="0">
                <a:solidFill>
                  <a:srgbClr val="000000"/>
                </a:solidFill>
                <a:latin typeface="Lora"/>
              </a:rPr>
              <a:t>Ви — </a:t>
            </a:r>
            <a:r>
              <a:rPr lang="ru-RU" sz="2400" dirty="0" smtClean="0">
                <a:solidFill>
                  <a:srgbClr val="000000"/>
                </a:solidFill>
                <a:latin typeface="Lora"/>
              </a:rPr>
              <a:t>учитель! </a:t>
            </a:r>
            <a:r>
              <a:rPr lang="ru-RU" sz="2400" dirty="0">
                <a:solidFill>
                  <a:srgbClr val="000000"/>
                </a:solidFill>
                <a:latin typeface="Lora"/>
              </a:rPr>
              <a:t>Яку </a:t>
            </a:r>
            <a:r>
              <a:rPr lang="uk-UA" sz="2400" dirty="0">
                <a:solidFill>
                  <a:srgbClr val="000000"/>
                </a:solidFill>
                <a:latin typeface="Lora"/>
              </a:rPr>
              <a:t>тематичну оцінку </a:t>
            </a:r>
            <a:r>
              <a:rPr lang="uk-UA" sz="2400" dirty="0" smtClean="0">
                <a:solidFill>
                  <a:srgbClr val="000000"/>
                </a:solidFill>
                <a:latin typeface="Lora"/>
              </a:rPr>
              <a:t>Ви плануєте поставити учню</a:t>
            </a:r>
            <a:r>
              <a:rPr lang="uk-UA" sz="2400" dirty="0">
                <a:solidFill>
                  <a:srgbClr val="000000"/>
                </a:solidFill>
                <a:latin typeface="Lora"/>
              </a:rPr>
              <a:t>, якщо </a:t>
            </a:r>
            <a:br>
              <a:rPr lang="uk-UA" sz="2400" dirty="0">
                <a:solidFill>
                  <a:srgbClr val="000000"/>
                </a:solidFill>
                <a:latin typeface="Lora"/>
              </a:rPr>
            </a:br>
            <a:r>
              <a:rPr lang="uk-UA" sz="2400" dirty="0">
                <a:solidFill>
                  <a:srgbClr val="000000"/>
                </a:solidFill>
                <a:latin typeface="Lora"/>
              </a:rPr>
              <a:t>в нього такі </a:t>
            </a:r>
            <a:r>
              <a:rPr lang="uk-UA" sz="2400" dirty="0" smtClean="0">
                <a:solidFill>
                  <a:srgbClr val="000000"/>
                </a:solidFill>
                <a:latin typeface="Lora"/>
              </a:rPr>
              <a:t>оцінки:</a:t>
            </a:r>
            <a:endParaRPr lang="ru-RU" sz="2400" dirty="0">
              <a:solidFill>
                <a:srgbClr val="000000"/>
              </a:solidFill>
              <a:latin typeface="Lora"/>
            </a:endParaRPr>
          </a:p>
          <a:p>
            <a:pPr marL="85725" indent="-9525">
              <a:lnSpc>
                <a:spcPct val="150000"/>
              </a:lnSpc>
              <a:buClr>
                <a:srgbClr val="FC9602"/>
              </a:buClr>
              <a:buSzPts val="2400"/>
              <a:buFont typeface="Arial" charset="0"/>
              <a:buChar char="◉"/>
            </a:pPr>
            <a:r>
              <a:rPr lang="ru-RU" sz="2400" dirty="0">
                <a:solidFill>
                  <a:srgbClr val="000000"/>
                </a:solidFill>
                <a:latin typeface="Lora"/>
              </a:rPr>
              <a:t>  9;       11</a:t>
            </a:r>
            <a:r>
              <a:rPr lang="uk-UA" sz="2400" dirty="0">
                <a:solidFill>
                  <a:srgbClr val="000000"/>
                </a:solidFill>
                <a:latin typeface="Lora"/>
              </a:rPr>
              <a:t>?</a:t>
            </a:r>
            <a:endParaRPr lang="ru-RU" sz="2400" dirty="0">
              <a:solidFill>
                <a:srgbClr val="000000"/>
              </a:solidFill>
              <a:latin typeface="Lora"/>
            </a:endParaRPr>
          </a:p>
          <a:p>
            <a:pPr marL="85725" indent="-9525">
              <a:lnSpc>
                <a:spcPct val="150000"/>
              </a:lnSpc>
              <a:buClr>
                <a:srgbClr val="FC9602"/>
              </a:buClr>
              <a:buSzPts val="2400"/>
              <a:buFont typeface="Arial" charset="0"/>
              <a:buChar char="◉"/>
            </a:pPr>
            <a:r>
              <a:rPr lang="ru-RU" sz="2400" dirty="0">
                <a:solidFill>
                  <a:srgbClr val="000000"/>
                </a:solidFill>
                <a:latin typeface="Lora"/>
              </a:rPr>
              <a:t>  7;       8;       9?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4831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auto">
          <a:xfrm>
            <a:off x="3329421" y="322407"/>
            <a:ext cx="54006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uk-UA" sz="4400" dirty="0">
                <a:solidFill>
                  <a:schemeClr val="bg1"/>
                </a:solidFill>
              </a:rPr>
              <a:t>Середнє значення</a:t>
            </a:r>
          </a:p>
        </p:txBody>
      </p:sp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5978" y="1720271"/>
            <a:ext cx="11762185" cy="40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642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2"/>
          <a:srcRect b="27786"/>
          <a:stretch>
            <a:fillRect/>
          </a:stretch>
        </p:blipFill>
        <p:spPr bwMode="auto">
          <a:xfrm>
            <a:off x="6412202" y="2026229"/>
            <a:ext cx="5269853" cy="2168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449" y="2309873"/>
            <a:ext cx="5312641" cy="1368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7390" y="4431001"/>
            <a:ext cx="2519678" cy="1013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>
            <a:spLocks/>
          </p:cNvSpPr>
          <p:nvPr/>
        </p:nvSpPr>
        <p:spPr bwMode="auto">
          <a:xfrm>
            <a:off x="3402158" y="176934"/>
            <a:ext cx="54006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uk-UA" sz="4400" dirty="0">
                <a:solidFill>
                  <a:schemeClr val="bg1"/>
                </a:solidFill>
              </a:rPr>
              <a:t>Середнє значення</a:t>
            </a:r>
          </a:p>
        </p:txBody>
      </p:sp>
    </p:spTree>
    <p:extLst>
      <p:ext uri="{BB962C8B-B14F-4D97-AF65-F5344CB8AC3E}">
        <p14:creationId xmlns:p14="http://schemas.microsoft.com/office/powerpoint/2010/main" val="330493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/>
          </p:cNvSpPr>
          <p:nvPr/>
        </p:nvSpPr>
        <p:spPr bwMode="auto">
          <a:xfrm>
            <a:off x="3454111" y="457489"/>
            <a:ext cx="54006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uk-UA" sz="4400" dirty="0">
                <a:solidFill>
                  <a:schemeClr val="bg1"/>
                </a:solidFill>
              </a:rPr>
              <a:t>Медіана</a:t>
            </a:r>
          </a:p>
        </p:txBody>
      </p:sp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1018" y="1777279"/>
            <a:ext cx="5500399" cy="356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709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6448" y="426028"/>
            <a:ext cx="8817750" cy="1457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284" y="2593541"/>
            <a:ext cx="10836077" cy="3235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506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auto">
          <a:xfrm>
            <a:off x="4432010" y="321109"/>
            <a:ext cx="3744913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uk-UA" sz="4400" dirty="0">
                <a:solidFill>
                  <a:schemeClr val="bg1"/>
                </a:solidFill>
              </a:rPr>
              <a:t>Мода</a:t>
            </a:r>
          </a:p>
        </p:txBody>
      </p:sp>
      <p:pic>
        <p:nvPicPr>
          <p:cNvPr id="7" name="Picture 9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7321" y="1312430"/>
            <a:ext cx="10074290" cy="5285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526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5888" y="131040"/>
            <a:ext cx="9978862" cy="2705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979718"/>
            <a:ext cx="12385991" cy="1724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927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25094" cy="3797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6496" y="4005488"/>
            <a:ext cx="9831277" cy="27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003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/>
          </p:cNvSpPr>
          <p:nvPr/>
        </p:nvSpPr>
        <p:spPr bwMode="auto">
          <a:xfrm>
            <a:off x="0" y="477981"/>
            <a:ext cx="7491845" cy="5446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2400" b="1" dirty="0" smtClean="0">
                <a:solidFill>
                  <a:schemeClr val="bg1"/>
                </a:solidFill>
              </a:rPr>
              <a:t>Завдання. </a:t>
            </a:r>
            <a:r>
              <a:rPr lang="uk-UA" sz="2400" dirty="0" smtClean="0">
                <a:solidFill>
                  <a:schemeClr val="bg1"/>
                </a:solidFill>
              </a:rPr>
              <a:t>На діаграмі відображено суми коштів (тис. грн), які протягом місяця надійшли на банківську картку та які протягом місяця були витрачені власником картки в період з березня до липня включно.</a:t>
            </a:r>
          </a:p>
          <a:p>
            <a:pPr marL="457200" indent="-457200" defTabSz="914400">
              <a:lnSpc>
                <a:spcPct val="90000"/>
              </a:lnSpc>
              <a:buAutoNum type="arabicParenR"/>
            </a:pPr>
            <a:r>
              <a:rPr lang="uk-UA" sz="2400" dirty="0" smtClean="0">
                <a:solidFill>
                  <a:schemeClr val="bg1"/>
                </a:solidFill>
              </a:rPr>
              <a:t>Скільки було витрачено коштів (тис. грн) у березні?</a:t>
            </a:r>
          </a:p>
          <a:p>
            <a:pPr marL="457200" indent="-457200" defTabSz="914400">
              <a:lnSpc>
                <a:spcPct val="90000"/>
              </a:lnSpc>
              <a:buFontTx/>
              <a:buAutoNum type="arabicParenR"/>
            </a:pPr>
            <a:r>
              <a:rPr lang="uk-UA" sz="2400" dirty="0">
                <a:solidFill>
                  <a:schemeClr val="bg1"/>
                </a:solidFill>
              </a:rPr>
              <a:t>Скільки </a:t>
            </a:r>
            <a:r>
              <a:rPr lang="uk-UA" sz="2400" dirty="0" smtClean="0">
                <a:solidFill>
                  <a:schemeClr val="bg1"/>
                </a:solidFill>
              </a:rPr>
              <a:t>надійшло </a:t>
            </a:r>
            <a:r>
              <a:rPr lang="uk-UA" sz="2400" dirty="0">
                <a:solidFill>
                  <a:schemeClr val="bg1"/>
                </a:solidFill>
              </a:rPr>
              <a:t>коштів (тис. грн) у </a:t>
            </a:r>
            <a:r>
              <a:rPr lang="uk-UA" sz="2400" dirty="0" smtClean="0">
                <a:solidFill>
                  <a:schemeClr val="bg1"/>
                </a:solidFill>
              </a:rPr>
              <a:t>липні?</a:t>
            </a:r>
          </a:p>
          <a:p>
            <a:pPr marL="457200" indent="-457200" defTabSz="914400">
              <a:lnSpc>
                <a:spcPct val="90000"/>
              </a:lnSpc>
              <a:buFontTx/>
              <a:buAutoNum type="arabicParenR"/>
            </a:pPr>
            <a:r>
              <a:rPr lang="uk-UA" sz="2400" dirty="0" smtClean="0">
                <a:solidFill>
                  <a:schemeClr val="bg1"/>
                </a:solidFill>
              </a:rPr>
              <a:t>У якому місяці (місяцях) було витрачено менше 10 тис. грн?</a:t>
            </a:r>
          </a:p>
          <a:p>
            <a:pPr marL="457200" indent="-457200" defTabSz="914400">
              <a:lnSpc>
                <a:spcPct val="90000"/>
              </a:lnSpc>
              <a:buFontTx/>
              <a:buAutoNum type="arabicParenR"/>
            </a:pPr>
            <a:r>
              <a:rPr lang="uk-UA" sz="2400" dirty="0">
                <a:solidFill>
                  <a:schemeClr val="bg1"/>
                </a:solidFill>
              </a:rPr>
              <a:t>У якому місяці (місяцях</a:t>
            </a:r>
            <a:r>
              <a:rPr lang="uk-UA" sz="2400" dirty="0" smtClean="0">
                <a:solidFill>
                  <a:schemeClr val="bg1"/>
                </a:solidFill>
              </a:rPr>
              <a:t>) надійшло не менше 15 </a:t>
            </a:r>
            <a:r>
              <a:rPr lang="uk-UA" sz="2400" dirty="0">
                <a:solidFill>
                  <a:schemeClr val="bg1"/>
                </a:solidFill>
              </a:rPr>
              <a:t>тис. грн</a:t>
            </a:r>
            <a:r>
              <a:rPr lang="uk-UA" sz="2400" dirty="0" smtClean="0">
                <a:solidFill>
                  <a:schemeClr val="bg1"/>
                </a:solidFill>
              </a:rPr>
              <a:t>?</a:t>
            </a:r>
          </a:p>
          <a:p>
            <a:pPr marL="457200" indent="-457200" defTabSz="914400">
              <a:lnSpc>
                <a:spcPct val="90000"/>
              </a:lnSpc>
              <a:buFontTx/>
              <a:buAutoNum type="arabicParenR"/>
            </a:pPr>
            <a:r>
              <a:rPr lang="uk-UA" sz="2400" dirty="0">
                <a:solidFill>
                  <a:schemeClr val="bg1"/>
                </a:solidFill>
              </a:rPr>
              <a:t>У якому місяці (місяцях) </a:t>
            </a:r>
            <a:r>
              <a:rPr lang="uk-UA" sz="2400" dirty="0" smtClean="0">
                <a:solidFill>
                  <a:schemeClr val="bg1"/>
                </a:solidFill>
              </a:rPr>
              <a:t>було витрачено більше грошей, ніж отримано?</a:t>
            </a:r>
          </a:p>
          <a:p>
            <a:pPr marL="457200" indent="-457200" defTabSz="914400">
              <a:lnSpc>
                <a:spcPct val="90000"/>
              </a:lnSpc>
              <a:buFontTx/>
              <a:buAutoNum type="arabicParenR"/>
            </a:pPr>
            <a:r>
              <a:rPr lang="uk-UA" sz="2400" dirty="0" smtClean="0">
                <a:solidFill>
                  <a:schemeClr val="bg1"/>
                </a:solidFill>
              </a:rPr>
              <a:t>У скількох місяцях грошей надійшло більше, ніж було витрачено?</a:t>
            </a:r>
            <a:endParaRPr lang="uk-UA" sz="2400" dirty="0">
              <a:solidFill>
                <a:schemeClr val="bg1"/>
              </a:solidFill>
            </a:endParaRPr>
          </a:p>
        </p:txBody>
      </p:sp>
      <p:grpSp>
        <p:nvGrpSpPr>
          <p:cNvPr id="7" name="Групувати 6"/>
          <p:cNvGrpSpPr/>
          <p:nvPr/>
        </p:nvGrpSpPr>
        <p:grpSpPr>
          <a:xfrm>
            <a:off x="7377545" y="344150"/>
            <a:ext cx="4814455" cy="5206182"/>
            <a:chOff x="7377545" y="1250"/>
            <a:chExt cx="4814455" cy="5206182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77545" y="1250"/>
              <a:ext cx="4814455" cy="5206182"/>
            </a:xfrm>
            <a:prstGeom prst="rect">
              <a:avLst/>
            </a:prstGeom>
          </p:spPr>
        </p:pic>
        <p:sp>
          <p:nvSpPr>
            <p:cNvPr id="4" name="Прямокутник 3"/>
            <p:cNvSpPr/>
            <p:nvPr/>
          </p:nvSpPr>
          <p:spPr>
            <a:xfrm>
              <a:off x="9466118" y="4582391"/>
              <a:ext cx="1184564" cy="25977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</p:spTree>
    <p:extLst>
      <p:ext uri="{BB962C8B-B14F-4D97-AF65-F5344CB8AC3E}">
        <p14:creationId xmlns:p14="http://schemas.microsoft.com/office/powerpoint/2010/main" val="361730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/>
          </p:cNvSpPr>
          <p:nvPr/>
        </p:nvSpPr>
        <p:spPr bwMode="auto">
          <a:xfrm>
            <a:off x="3440545" y="0"/>
            <a:ext cx="5102225" cy="7858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defTabSz="914400">
              <a:lnSpc>
                <a:spcPct val="90000"/>
              </a:lnSpc>
            </a:pPr>
            <a:r>
              <a:rPr lang="uk-UA" sz="3200" b="1" dirty="0" smtClean="0">
                <a:solidFill>
                  <a:schemeClr val="bg1"/>
                </a:solidFill>
              </a:rPr>
              <a:t>Пригадай 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GPT-3 vs GPT-4: todas las diferencias y mejoras entre las dos 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036" y="1959169"/>
            <a:ext cx="4821673" cy="271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Ілона Маска звинуватили у шахрайстві через його твіти, він назвав це  необґрунтовани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13" y="1959169"/>
            <a:ext cx="4281342" cy="267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44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/>
          </p:cNvSpPr>
          <p:nvPr/>
        </p:nvSpPr>
        <p:spPr bwMode="auto">
          <a:xfrm>
            <a:off x="0" y="446809"/>
            <a:ext cx="7491845" cy="5402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2400" b="1" dirty="0" smtClean="0">
                <a:solidFill>
                  <a:schemeClr val="bg1"/>
                </a:solidFill>
              </a:rPr>
              <a:t>Завдання. </a:t>
            </a:r>
            <a:r>
              <a:rPr lang="uk-UA" sz="2400" dirty="0" smtClean="0">
                <a:solidFill>
                  <a:schemeClr val="bg1"/>
                </a:solidFill>
              </a:rPr>
              <a:t>На діаграмі відображено суми коштів (тис. грн), які протягом місяця надійшли на банківську картку та які протягом місяця були витрачені власником картки в період з березня до липня включно.</a:t>
            </a:r>
          </a:p>
          <a:p>
            <a:pPr marL="457200" indent="-457200" defTabSz="914400">
              <a:lnSpc>
                <a:spcPct val="90000"/>
              </a:lnSpc>
              <a:buAutoNum type="arabicParenR" startAt="7"/>
            </a:pPr>
            <a:r>
              <a:rPr lang="uk-UA" sz="2400" dirty="0" smtClean="0">
                <a:solidFill>
                  <a:schemeClr val="bg1"/>
                </a:solidFill>
              </a:rPr>
              <a:t>На яку суму (тис. грн) витрати перевищили надходження у червні?</a:t>
            </a:r>
          </a:p>
          <a:p>
            <a:pPr marL="457200" indent="-457200" defTabSz="914400">
              <a:lnSpc>
                <a:spcPct val="90000"/>
              </a:lnSpc>
              <a:buFontTx/>
              <a:buAutoNum type="arabicParenR" startAt="7"/>
            </a:pPr>
            <a:r>
              <a:rPr lang="uk-UA" sz="2400" dirty="0">
                <a:solidFill>
                  <a:schemeClr val="bg1"/>
                </a:solidFill>
              </a:rPr>
              <a:t>На яку суму (тис. грн) </a:t>
            </a:r>
            <a:r>
              <a:rPr lang="uk-UA" sz="2400" dirty="0" smtClean="0">
                <a:solidFill>
                  <a:schemeClr val="bg1"/>
                </a:solidFill>
              </a:rPr>
              <a:t>надходження були більшими за витрати у березні?</a:t>
            </a:r>
          </a:p>
          <a:p>
            <a:pPr marL="457200" indent="-457200" defTabSz="914400">
              <a:lnSpc>
                <a:spcPct val="90000"/>
              </a:lnSpc>
              <a:buFontTx/>
              <a:buAutoNum type="arabicParenR" startAt="7"/>
            </a:pPr>
            <a:r>
              <a:rPr lang="uk-UA" sz="2400" dirty="0" smtClean="0">
                <a:solidFill>
                  <a:schemeClr val="bg1"/>
                </a:solidFill>
              </a:rPr>
              <a:t>На яку суму (тис. грн) </a:t>
            </a:r>
            <a:r>
              <a:rPr lang="uk-UA" sz="2400" dirty="0">
                <a:solidFill>
                  <a:schemeClr val="bg1"/>
                </a:solidFill>
              </a:rPr>
              <a:t>надходження були більшими за витрати </a:t>
            </a:r>
            <a:r>
              <a:rPr lang="uk-UA" sz="2400" dirty="0" smtClean="0">
                <a:solidFill>
                  <a:schemeClr val="bg1"/>
                </a:solidFill>
              </a:rPr>
              <a:t>за весь зазначений період?</a:t>
            </a:r>
          </a:p>
          <a:p>
            <a:pPr marL="457200" indent="-457200" defTabSz="914400">
              <a:lnSpc>
                <a:spcPct val="90000"/>
              </a:lnSpc>
              <a:buFontTx/>
              <a:buAutoNum type="arabicParenR" startAt="7"/>
            </a:pPr>
            <a:r>
              <a:rPr lang="uk-UA" sz="2400" dirty="0">
                <a:solidFill>
                  <a:schemeClr val="bg1"/>
                </a:solidFill>
              </a:rPr>
              <a:t> </a:t>
            </a:r>
            <a:r>
              <a:rPr lang="uk-UA" sz="2400" dirty="0" smtClean="0">
                <a:solidFill>
                  <a:schemeClr val="bg1"/>
                </a:solidFill>
              </a:rPr>
              <a:t>У квітні на скільки відсотків надійшло коштів</a:t>
            </a:r>
            <a:r>
              <a:rPr lang="uk-UA" sz="2400" dirty="0">
                <a:solidFill>
                  <a:schemeClr val="bg1"/>
                </a:solidFill>
              </a:rPr>
              <a:t> більше</a:t>
            </a:r>
            <a:r>
              <a:rPr lang="uk-UA" sz="2400" dirty="0" smtClean="0">
                <a:solidFill>
                  <a:schemeClr val="bg1"/>
                </a:solidFill>
              </a:rPr>
              <a:t>, ніж було витрачено?</a:t>
            </a:r>
          </a:p>
          <a:p>
            <a:pPr marL="457200" indent="-457200" defTabSz="914400">
              <a:lnSpc>
                <a:spcPct val="90000"/>
              </a:lnSpc>
              <a:buFontTx/>
              <a:buAutoNum type="arabicParenR" startAt="7"/>
            </a:pPr>
            <a:r>
              <a:rPr lang="uk-UA" sz="2400" dirty="0" smtClean="0">
                <a:solidFill>
                  <a:schemeClr val="bg1"/>
                </a:solidFill>
              </a:rPr>
              <a:t> Яку суму (тис. грн) в середньому за місяць витрачали за весь зазначений період?</a:t>
            </a:r>
            <a:endParaRPr lang="uk-UA" sz="2400" dirty="0">
              <a:solidFill>
                <a:schemeClr val="bg1"/>
              </a:solidFill>
            </a:endParaRPr>
          </a:p>
        </p:txBody>
      </p:sp>
      <p:grpSp>
        <p:nvGrpSpPr>
          <p:cNvPr id="7" name="Групувати 6"/>
          <p:cNvGrpSpPr/>
          <p:nvPr/>
        </p:nvGrpSpPr>
        <p:grpSpPr>
          <a:xfrm>
            <a:off x="7294417" y="446809"/>
            <a:ext cx="4814455" cy="5206182"/>
            <a:chOff x="7377545" y="1250"/>
            <a:chExt cx="4814455" cy="5206182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77545" y="1250"/>
              <a:ext cx="4814455" cy="5206182"/>
            </a:xfrm>
            <a:prstGeom prst="rect">
              <a:avLst/>
            </a:prstGeom>
          </p:spPr>
        </p:pic>
        <p:sp>
          <p:nvSpPr>
            <p:cNvPr id="4" name="Прямокутник 3"/>
            <p:cNvSpPr/>
            <p:nvPr/>
          </p:nvSpPr>
          <p:spPr>
            <a:xfrm>
              <a:off x="9466118" y="4582391"/>
              <a:ext cx="1184564" cy="25977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</p:spTree>
    <p:extLst>
      <p:ext uri="{BB962C8B-B14F-4D97-AF65-F5344CB8AC3E}">
        <p14:creationId xmlns:p14="http://schemas.microsoft.com/office/powerpoint/2010/main" val="234584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What To Wear Posts: Your Ultimate Guide To What To Wear, Whe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920" y="1209335"/>
            <a:ext cx="3532909" cy="529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/>
          </p:cNvSpPr>
          <p:nvPr/>
        </p:nvSpPr>
        <p:spPr bwMode="auto">
          <a:xfrm>
            <a:off x="3440545" y="0"/>
            <a:ext cx="5102225" cy="7858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defTabSz="914400">
              <a:lnSpc>
                <a:spcPct val="90000"/>
              </a:lnSpc>
            </a:pPr>
            <a:r>
              <a:rPr lang="uk-UA" sz="3200" b="1" dirty="0" smtClean="0">
                <a:solidFill>
                  <a:schemeClr val="bg1"/>
                </a:solidFill>
              </a:rPr>
              <a:t>Пригадай 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20484" name="Picture 4" descr="What to Wear in Italy: Packing List (2023 Update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453" y="1116922"/>
            <a:ext cx="4634634" cy="548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97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/>
          </p:cNvSpPr>
          <p:nvPr/>
        </p:nvSpPr>
        <p:spPr bwMode="auto">
          <a:xfrm>
            <a:off x="3969328" y="114300"/>
            <a:ext cx="4301835" cy="872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4000" b="1" dirty="0" smtClean="0">
                <a:solidFill>
                  <a:schemeClr val="bg1"/>
                </a:solidFill>
              </a:rPr>
              <a:t>Комбінаторика</a:t>
            </a:r>
            <a:r>
              <a:rPr lang="uk-UA" sz="4000" dirty="0" smtClean="0">
                <a:solidFill>
                  <a:schemeClr val="bg1"/>
                </a:solidFill>
              </a:rPr>
              <a:t> </a:t>
            </a:r>
            <a:endParaRPr lang="uk-UA" sz="4000" dirty="0">
              <a:solidFill>
                <a:schemeClr val="bg1"/>
              </a:solidFill>
            </a:endParaRPr>
          </a:p>
        </p:txBody>
      </p:sp>
      <p:pic>
        <p:nvPicPr>
          <p:cNvPr id="18434" name="Picture 2" descr="Combinatorics | World of Mathematics – Mathig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435" y="1440946"/>
            <a:ext cx="9725620" cy="329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9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27919"/>
            <a:ext cx="12192000" cy="476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432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7" y="116093"/>
            <a:ext cx="11648209" cy="367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46" y="3987498"/>
            <a:ext cx="3771900" cy="2708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662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0"/>
            <a:ext cx="10736262" cy="161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927" y="1340427"/>
            <a:ext cx="4249882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591" y="2286000"/>
            <a:ext cx="273208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867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9" y="114299"/>
            <a:ext cx="1131570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683" y="4829174"/>
            <a:ext cx="2184800" cy="193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621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72" y="83126"/>
            <a:ext cx="11029303" cy="336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916" y="3966339"/>
            <a:ext cx="2434647" cy="2725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Результат пошуку зображень за запитом &quot;чоловіки чекають жінок у магазині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572" y="3917372"/>
            <a:ext cx="2702493" cy="267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016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36" y="0"/>
            <a:ext cx="10043127" cy="258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265" y="2725001"/>
            <a:ext cx="9731398" cy="413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878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136" y="0"/>
            <a:ext cx="9977671" cy="518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433" y="4702175"/>
            <a:ext cx="3481388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37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/>
          </p:cNvSpPr>
          <p:nvPr/>
        </p:nvSpPr>
        <p:spPr bwMode="auto">
          <a:xfrm>
            <a:off x="3440545" y="0"/>
            <a:ext cx="5102225" cy="7858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defTabSz="914400">
              <a:lnSpc>
                <a:spcPct val="90000"/>
              </a:lnSpc>
            </a:pPr>
            <a:r>
              <a:rPr lang="uk-UA" sz="3200" b="1" dirty="0" smtClean="0">
                <a:solidFill>
                  <a:schemeClr val="bg1"/>
                </a:solidFill>
              </a:rPr>
              <a:t>Пригадай 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5" name="Picture 6" descr="агент смит - Создать мем - Meme-arsenal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017" y="1953083"/>
            <a:ext cx="5464611" cy="302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Ілон Маск заявив, що психічно хворий — Ілон Мас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11" y="3464960"/>
            <a:ext cx="5300161" cy="256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3474" y="929228"/>
            <a:ext cx="1922316" cy="1037654"/>
          </a:xfrm>
          <a:prstGeom prst="rect">
            <a:avLst/>
          </a:prstGeom>
        </p:spPr>
      </p:pic>
      <p:pic>
        <p:nvPicPr>
          <p:cNvPr id="10" name="Picture 2" descr="Що зашифровано в знаменитому коді фільму &quot;Матриця&quot; (відео) ᐉ Народна Правд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136" y="1116256"/>
            <a:ext cx="3783191" cy="214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Продовження &quot;Матриці&quot; буде: сценарист фільму підтвердив новину – деталі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746" y="5120120"/>
            <a:ext cx="4104408" cy="154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22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437"/>
            <a:ext cx="11155014" cy="3631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0" y="4831773"/>
            <a:ext cx="11516967" cy="136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464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146" y="3030681"/>
            <a:ext cx="4038600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724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8575340" cy="475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537" y="4100720"/>
            <a:ext cx="3432464" cy="275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944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11003973" cy="159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981200"/>
            <a:ext cx="7980219" cy="406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291" y="2319033"/>
            <a:ext cx="3564082" cy="3725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0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0910455" cy="218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5155"/>
            <a:ext cx="12029005" cy="3408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022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-1"/>
            <a:ext cx="11258076" cy="2670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512" y="2874314"/>
            <a:ext cx="3863896" cy="395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Результат пошуку зображень за запитом &quot;азбука морзе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213" y="2959174"/>
            <a:ext cx="4248150" cy="324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409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09" y="65087"/>
            <a:ext cx="10543717" cy="298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945" y="3495157"/>
            <a:ext cx="3897314" cy="305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503" y="4519747"/>
            <a:ext cx="1262061" cy="76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583" y="3445194"/>
            <a:ext cx="3269672" cy="284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399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764" y="232063"/>
            <a:ext cx="9128376" cy="2370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776" y="3120736"/>
            <a:ext cx="5313988" cy="2989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409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45473"/>
            <a:ext cx="11813810" cy="3491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47" y="3636817"/>
            <a:ext cx="11197355" cy="322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994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079" y="360217"/>
            <a:ext cx="10396005" cy="2653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154" y="3442853"/>
            <a:ext cx="4765964" cy="2738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765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5584"/>
            <a:ext cx="12192000" cy="448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213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/>
          </p:cNvSpPr>
          <p:nvPr/>
        </p:nvSpPr>
        <p:spPr bwMode="auto">
          <a:xfrm>
            <a:off x="2680856" y="114300"/>
            <a:ext cx="7076208" cy="71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3200" b="1" dirty="0" smtClean="0">
                <a:solidFill>
                  <a:schemeClr val="bg1"/>
                </a:solidFill>
              </a:rPr>
              <a:t>Основні правила в комбінаториці</a:t>
            </a:r>
            <a:r>
              <a:rPr lang="uk-UA" sz="3200" dirty="0" smtClean="0">
                <a:solidFill>
                  <a:schemeClr val="bg1"/>
                </a:solidFill>
              </a:rPr>
              <a:t> </a:t>
            </a:r>
            <a:endParaRPr lang="uk-UA" sz="320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3" y="893618"/>
            <a:ext cx="11883993" cy="1849582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3803072" y="2369127"/>
            <a:ext cx="3719946" cy="14027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477" y="3771900"/>
            <a:ext cx="11837444" cy="10236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157" y="4860288"/>
            <a:ext cx="4372585" cy="5430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17" y="5587107"/>
            <a:ext cx="12071897" cy="55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3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/>
          </p:cNvSpPr>
          <p:nvPr/>
        </p:nvSpPr>
        <p:spPr bwMode="auto">
          <a:xfrm>
            <a:off x="2680856" y="0"/>
            <a:ext cx="7076208" cy="71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3200" b="1" dirty="0" smtClean="0">
                <a:solidFill>
                  <a:schemeClr val="bg1"/>
                </a:solidFill>
              </a:rPr>
              <a:t>Основні правила в комбінаториці</a:t>
            </a:r>
            <a:r>
              <a:rPr lang="uk-UA" sz="3200" dirty="0" smtClean="0">
                <a:solidFill>
                  <a:schemeClr val="bg1"/>
                </a:solidFill>
              </a:rPr>
              <a:t> </a:t>
            </a:r>
            <a:endParaRPr lang="uk-UA" sz="3200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2"/>
          <a:stretch>
            <a:fillRect/>
          </a:stretch>
        </p:blipFill>
        <p:spPr>
          <a:xfrm>
            <a:off x="3023754" y="2165600"/>
            <a:ext cx="3823855" cy="11848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2" y="3480134"/>
            <a:ext cx="11829647" cy="100117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06" y="4771860"/>
            <a:ext cx="11661598" cy="169008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18" y="4481307"/>
            <a:ext cx="4220164" cy="5811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424" y="880553"/>
            <a:ext cx="11914639" cy="113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6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97398" y="80983"/>
            <a:ext cx="12053454" cy="1872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2400" b="1" dirty="0" smtClean="0">
                <a:solidFill>
                  <a:schemeClr val="bg1"/>
                </a:solidFill>
              </a:rPr>
              <a:t>Завдання. </a:t>
            </a:r>
            <a:r>
              <a:rPr lang="uk-UA" sz="2400" dirty="0" smtClean="0">
                <a:solidFill>
                  <a:schemeClr val="bg1"/>
                </a:solidFill>
              </a:rPr>
              <a:t>Ліза закінчила школу, успішно здала НМТ й замислюється над своїм майбутнім. Три вищі навчальні заклади пропонують дівчині навчання на </a:t>
            </a:r>
            <a:r>
              <a:rPr lang="uk-UA" sz="2400" dirty="0" err="1" smtClean="0">
                <a:solidFill>
                  <a:schemeClr val="bg1"/>
                </a:solidFill>
              </a:rPr>
              <a:t>бакалавраті</a:t>
            </a:r>
            <a:r>
              <a:rPr lang="uk-UA" sz="2400" dirty="0" smtClean="0">
                <a:solidFill>
                  <a:schemeClr val="bg1"/>
                </a:solidFill>
              </a:rPr>
              <a:t>, а п'ять фірм пропонують їй роботу. Ліза планує вибрати один виш для подальшого навчання </a:t>
            </a:r>
            <a:r>
              <a:rPr lang="uk-UA" sz="2400" i="1" dirty="0" smtClean="0">
                <a:solidFill>
                  <a:srgbClr val="FF0000"/>
                </a:solidFill>
              </a:rPr>
              <a:t>або</a:t>
            </a:r>
            <a:r>
              <a:rPr lang="uk-UA" sz="2400" dirty="0" smtClean="0">
                <a:solidFill>
                  <a:schemeClr val="bg1"/>
                </a:solidFill>
              </a:rPr>
              <a:t> одну фірму для отримання робочого досвіду. Скільки всього варіантів є у дівчини для організації свого майбутнього?</a:t>
            </a:r>
            <a:endParaRPr lang="uk-UA" sz="24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/>
          <a:stretch>
            <a:fillRect/>
          </a:stretch>
        </p:blipFill>
        <p:spPr>
          <a:xfrm>
            <a:off x="271519" y="2653763"/>
            <a:ext cx="1336547" cy="1125118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3"/>
          <a:stretch>
            <a:fillRect/>
          </a:stretch>
        </p:blipFill>
        <p:spPr>
          <a:xfrm>
            <a:off x="268995" y="4151788"/>
            <a:ext cx="1339071" cy="981558"/>
          </a:xfrm>
          <a:prstGeom prst="rect">
            <a:avLst/>
          </a:prstGeom>
        </p:spPr>
      </p:pic>
      <p:sp>
        <p:nvSpPr>
          <p:cNvPr id="9" name="Subtitle 2"/>
          <p:cNvSpPr>
            <a:spLocks/>
          </p:cNvSpPr>
          <p:nvPr/>
        </p:nvSpPr>
        <p:spPr bwMode="auto">
          <a:xfrm>
            <a:off x="349250" y="2079478"/>
            <a:ext cx="19589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>
                <a:solidFill>
                  <a:schemeClr val="bg1"/>
                </a:solidFill>
              </a:rPr>
              <a:t>Розв'язання</a:t>
            </a:r>
          </a:p>
        </p:txBody>
      </p:sp>
      <p:sp>
        <p:nvSpPr>
          <p:cNvPr id="10" name="Subtitle 2"/>
          <p:cNvSpPr>
            <a:spLocks/>
          </p:cNvSpPr>
          <p:nvPr/>
        </p:nvSpPr>
        <p:spPr bwMode="auto">
          <a:xfrm>
            <a:off x="1853911" y="2959805"/>
            <a:ext cx="4101522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Для вибору одного вишу –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11" name="Subtitle 2"/>
          <p:cNvSpPr>
            <a:spLocks/>
          </p:cNvSpPr>
          <p:nvPr/>
        </p:nvSpPr>
        <p:spPr bwMode="auto">
          <a:xfrm>
            <a:off x="5955433" y="2985375"/>
            <a:ext cx="1707573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rgbClr val="0000FF"/>
                </a:solidFill>
              </a:rPr>
              <a:t>3 варіанти</a:t>
            </a:r>
            <a:endParaRPr lang="uk-UA" sz="2400" dirty="0">
              <a:solidFill>
                <a:srgbClr val="0000FF"/>
              </a:solidFill>
            </a:endParaRPr>
          </a:p>
        </p:txBody>
      </p:sp>
      <p:sp>
        <p:nvSpPr>
          <p:cNvPr id="12" name="Subtitle 2"/>
          <p:cNvSpPr>
            <a:spLocks/>
          </p:cNvSpPr>
          <p:nvPr/>
        </p:nvSpPr>
        <p:spPr bwMode="auto">
          <a:xfrm>
            <a:off x="1914813" y="4471594"/>
            <a:ext cx="4101522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Для вибору однієї фірми –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13" name="Subtitle 2"/>
          <p:cNvSpPr>
            <a:spLocks/>
          </p:cNvSpPr>
          <p:nvPr/>
        </p:nvSpPr>
        <p:spPr bwMode="auto">
          <a:xfrm>
            <a:off x="6016335" y="4479154"/>
            <a:ext cx="1911929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>
                <a:solidFill>
                  <a:srgbClr val="0000FF"/>
                </a:solidFill>
              </a:rPr>
              <a:t>5</a:t>
            </a:r>
            <a:r>
              <a:rPr lang="uk-UA" sz="2400" dirty="0" smtClean="0">
                <a:solidFill>
                  <a:srgbClr val="0000FF"/>
                </a:solidFill>
              </a:rPr>
              <a:t> варіантів</a:t>
            </a:r>
            <a:endParaRPr lang="uk-UA" sz="2400" dirty="0">
              <a:solidFill>
                <a:srgbClr val="0000FF"/>
              </a:solidFill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2"/>
          <a:stretch>
            <a:fillRect/>
          </a:stretch>
        </p:blipFill>
        <p:spPr>
          <a:xfrm>
            <a:off x="8279974" y="2203922"/>
            <a:ext cx="1336547" cy="1125118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3"/>
          <a:stretch>
            <a:fillRect/>
          </a:stretch>
        </p:blipFill>
        <p:spPr>
          <a:xfrm>
            <a:off x="10425457" y="2309342"/>
            <a:ext cx="1339071" cy="981558"/>
          </a:xfrm>
          <a:prstGeom prst="rect">
            <a:avLst/>
          </a:prstGeom>
        </p:spPr>
      </p:pic>
      <p:sp>
        <p:nvSpPr>
          <p:cNvPr id="16" name="Subtitle 2"/>
          <p:cNvSpPr>
            <a:spLocks/>
          </p:cNvSpPr>
          <p:nvPr/>
        </p:nvSpPr>
        <p:spPr bwMode="auto">
          <a:xfrm>
            <a:off x="8781230" y="3556506"/>
            <a:ext cx="425089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rgbClr val="0000FF"/>
                </a:solidFill>
              </a:rPr>
              <a:t>3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17" name="Subtitle 2"/>
          <p:cNvSpPr>
            <a:spLocks/>
          </p:cNvSpPr>
          <p:nvPr/>
        </p:nvSpPr>
        <p:spPr bwMode="auto">
          <a:xfrm>
            <a:off x="10804783" y="3520765"/>
            <a:ext cx="425089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>
                <a:solidFill>
                  <a:srgbClr val="0000FF"/>
                </a:solidFill>
              </a:rPr>
              <a:t>5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18" name="Subtitle 2"/>
          <p:cNvSpPr>
            <a:spLocks/>
          </p:cNvSpPr>
          <p:nvPr/>
        </p:nvSpPr>
        <p:spPr bwMode="auto">
          <a:xfrm>
            <a:off x="9667422" y="3381586"/>
            <a:ext cx="505278" cy="60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4400" dirty="0" smtClean="0">
                <a:solidFill>
                  <a:srgbClr val="FF0000"/>
                </a:solidFill>
              </a:rPr>
              <a:t>+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19" name="Subtitle 2"/>
          <p:cNvSpPr>
            <a:spLocks/>
          </p:cNvSpPr>
          <p:nvPr/>
        </p:nvSpPr>
        <p:spPr bwMode="auto">
          <a:xfrm>
            <a:off x="9460336" y="2587989"/>
            <a:ext cx="1006685" cy="60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3200" dirty="0" smtClean="0">
                <a:solidFill>
                  <a:srgbClr val="FF0000"/>
                </a:solidFill>
              </a:rPr>
              <a:t>або</a:t>
            </a: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20" name="Subtitle 2"/>
          <p:cNvSpPr>
            <a:spLocks/>
          </p:cNvSpPr>
          <p:nvPr/>
        </p:nvSpPr>
        <p:spPr bwMode="auto">
          <a:xfrm>
            <a:off x="9136017" y="4957927"/>
            <a:ext cx="19589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Відповідь:  8</a:t>
            </a:r>
            <a:endParaRPr lang="uk-U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2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6" grpId="0"/>
      <p:bldP spid="17" grpId="0"/>
      <p:bldP spid="18" grpId="0"/>
      <p:bldP spid="19" grpId="0"/>
      <p:bldP spid="2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97398" y="80983"/>
            <a:ext cx="12053454" cy="1872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2400" b="1" dirty="0" smtClean="0">
                <a:solidFill>
                  <a:schemeClr val="bg1"/>
                </a:solidFill>
              </a:rPr>
              <a:t>Завдання. </a:t>
            </a:r>
            <a:r>
              <a:rPr lang="uk-UA" sz="2400" dirty="0" smtClean="0">
                <a:solidFill>
                  <a:schemeClr val="bg1"/>
                </a:solidFill>
              </a:rPr>
              <a:t>Ліза закінчила школу, успішно здала НМТ й замислюється над своїм майбутнім. Три вищі навчальні заклади пропонують дівчині навчання на </a:t>
            </a:r>
            <a:r>
              <a:rPr lang="uk-UA" sz="2400" dirty="0" err="1" smtClean="0">
                <a:solidFill>
                  <a:schemeClr val="bg1"/>
                </a:solidFill>
              </a:rPr>
              <a:t>бакалавраті</a:t>
            </a:r>
            <a:r>
              <a:rPr lang="uk-UA" sz="2400" dirty="0" smtClean="0">
                <a:solidFill>
                  <a:schemeClr val="bg1"/>
                </a:solidFill>
              </a:rPr>
              <a:t>, а п'ять фірм пропонують їй роботу. Ліза планує вибрати один виш для подальшого навчання </a:t>
            </a:r>
            <a:r>
              <a:rPr lang="uk-UA" sz="2400" i="1" dirty="0">
                <a:solidFill>
                  <a:srgbClr val="FF0000"/>
                </a:solidFill>
              </a:rPr>
              <a:t>і</a:t>
            </a:r>
            <a:r>
              <a:rPr lang="uk-UA" sz="2400" dirty="0" smtClean="0">
                <a:solidFill>
                  <a:schemeClr val="bg1"/>
                </a:solidFill>
              </a:rPr>
              <a:t> одну фірму для отримання робочого досвіду. Скільки всього варіантів є у дівчини для організації свого майбутнього?</a:t>
            </a:r>
            <a:endParaRPr lang="uk-UA" sz="24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/>
          <a:stretch>
            <a:fillRect/>
          </a:stretch>
        </p:blipFill>
        <p:spPr>
          <a:xfrm>
            <a:off x="271519" y="2653763"/>
            <a:ext cx="1336547" cy="1125118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3"/>
          <a:stretch>
            <a:fillRect/>
          </a:stretch>
        </p:blipFill>
        <p:spPr>
          <a:xfrm>
            <a:off x="268995" y="4151788"/>
            <a:ext cx="1339071" cy="981558"/>
          </a:xfrm>
          <a:prstGeom prst="rect">
            <a:avLst/>
          </a:prstGeom>
        </p:spPr>
      </p:pic>
      <p:sp>
        <p:nvSpPr>
          <p:cNvPr id="9" name="Subtitle 2"/>
          <p:cNvSpPr>
            <a:spLocks/>
          </p:cNvSpPr>
          <p:nvPr/>
        </p:nvSpPr>
        <p:spPr bwMode="auto">
          <a:xfrm>
            <a:off x="349250" y="2079478"/>
            <a:ext cx="19589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>
                <a:solidFill>
                  <a:schemeClr val="bg1"/>
                </a:solidFill>
              </a:rPr>
              <a:t>Розв'язання</a:t>
            </a:r>
          </a:p>
        </p:txBody>
      </p:sp>
      <p:sp>
        <p:nvSpPr>
          <p:cNvPr id="10" name="Subtitle 2"/>
          <p:cNvSpPr>
            <a:spLocks/>
          </p:cNvSpPr>
          <p:nvPr/>
        </p:nvSpPr>
        <p:spPr bwMode="auto">
          <a:xfrm>
            <a:off x="1853911" y="2959805"/>
            <a:ext cx="4101522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Для вибору одного вишу –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11" name="Subtitle 2"/>
          <p:cNvSpPr>
            <a:spLocks/>
          </p:cNvSpPr>
          <p:nvPr/>
        </p:nvSpPr>
        <p:spPr bwMode="auto">
          <a:xfrm>
            <a:off x="5955433" y="2985375"/>
            <a:ext cx="1707573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rgbClr val="0000FF"/>
                </a:solidFill>
              </a:rPr>
              <a:t>3 варіанти</a:t>
            </a:r>
            <a:endParaRPr lang="uk-UA" sz="2400" dirty="0">
              <a:solidFill>
                <a:srgbClr val="0000FF"/>
              </a:solidFill>
            </a:endParaRPr>
          </a:p>
        </p:txBody>
      </p:sp>
      <p:sp>
        <p:nvSpPr>
          <p:cNvPr id="12" name="Subtitle 2"/>
          <p:cNvSpPr>
            <a:spLocks/>
          </p:cNvSpPr>
          <p:nvPr/>
        </p:nvSpPr>
        <p:spPr bwMode="auto">
          <a:xfrm>
            <a:off x="1914813" y="4471594"/>
            <a:ext cx="4101522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Для вибору однієї фірми –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13" name="Subtitle 2"/>
          <p:cNvSpPr>
            <a:spLocks/>
          </p:cNvSpPr>
          <p:nvPr/>
        </p:nvSpPr>
        <p:spPr bwMode="auto">
          <a:xfrm>
            <a:off x="6016335" y="4479154"/>
            <a:ext cx="1911929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>
                <a:solidFill>
                  <a:srgbClr val="0000FF"/>
                </a:solidFill>
              </a:rPr>
              <a:t>5</a:t>
            </a:r>
            <a:r>
              <a:rPr lang="uk-UA" sz="2400" dirty="0" smtClean="0">
                <a:solidFill>
                  <a:srgbClr val="0000FF"/>
                </a:solidFill>
              </a:rPr>
              <a:t> варіантів</a:t>
            </a:r>
            <a:endParaRPr lang="uk-UA" sz="2400" dirty="0">
              <a:solidFill>
                <a:srgbClr val="0000FF"/>
              </a:solidFill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2"/>
          <a:stretch>
            <a:fillRect/>
          </a:stretch>
        </p:blipFill>
        <p:spPr>
          <a:xfrm>
            <a:off x="8279974" y="2203922"/>
            <a:ext cx="1336547" cy="1125118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3"/>
          <a:stretch>
            <a:fillRect/>
          </a:stretch>
        </p:blipFill>
        <p:spPr>
          <a:xfrm>
            <a:off x="10425457" y="2309342"/>
            <a:ext cx="1339071" cy="981558"/>
          </a:xfrm>
          <a:prstGeom prst="rect">
            <a:avLst/>
          </a:prstGeom>
        </p:spPr>
      </p:pic>
      <p:sp>
        <p:nvSpPr>
          <p:cNvPr id="16" name="Subtitle 2"/>
          <p:cNvSpPr>
            <a:spLocks/>
          </p:cNvSpPr>
          <p:nvPr/>
        </p:nvSpPr>
        <p:spPr bwMode="auto">
          <a:xfrm>
            <a:off x="8781230" y="3556506"/>
            <a:ext cx="425089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rgbClr val="0000FF"/>
                </a:solidFill>
              </a:rPr>
              <a:t>3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17" name="Subtitle 2"/>
          <p:cNvSpPr>
            <a:spLocks/>
          </p:cNvSpPr>
          <p:nvPr/>
        </p:nvSpPr>
        <p:spPr bwMode="auto">
          <a:xfrm>
            <a:off x="10804783" y="3520765"/>
            <a:ext cx="425089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>
                <a:solidFill>
                  <a:srgbClr val="0000FF"/>
                </a:solidFill>
              </a:rPr>
              <a:t>5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  <a:endParaRPr lang="uk-UA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Subtitle 2"/>
              <p:cNvSpPr>
                <a:spLocks/>
              </p:cNvSpPr>
              <p:nvPr/>
            </p:nvSpPr>
            <p:spPr bwMode="auto">
              <a:xfrm>
                <a:off x="9719742" y="3336213"/>
                <a:ext cx="328633" cy="607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None/>
                </a:pPr>
                <a14:m>
                  <m:oMath xmlns:m="http://schemas.openxmlformats.org/officeDocument/2006/math">
                    <m:r>
                      <a:rPr lang="uk-UA" sz="4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uk-UA" sz="2400" dirty="0" smtClean="0">
                    <a:solidFill>
                      <a:schemeClr val="bg1"/>
                    </a:solidFill>
                  </a:rPr>
                  <a:t> </a:t>
                </a:r>
                <a:endParaRPr lang="uk-UA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Subtit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9742" y="3336213"/>
                <a:ext cx="328633" cy="6075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Subtitle 2"/>
          <p:cNvSpPr>
            <a:spLocks/>
          </p:cNvSpPr>
          <p:nvPr/>
        </p:nvSpPr>
        <p:spPr bwMode="auto">
          <a:xfrm>
            <a:off x="9719742" y="2593416"/>
            <a:ext cx="400637" cy="60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3200" dirty="0">
                <a:solidFill>
                  <a:srgbClr val="FF0000"/>
                </a:solidFill>
              </a:rPr>
              <a:t>і</a:t>
            </a: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20" name="Subtitle 2"/>
          <p:cNvSpPr>
            <a:spLocks/>
          </p:cNvSpPr>
          <p:nvPr/>
        </p:nvSpPr>
        <p:spPr bwMode="auto">
          <a:xfrm>
            <a:off x="9136017" y="4957927"/>
            <a:ext cx="2273201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Відповідь:  15 </a:t>
            </a:r>
            <a:endParaRPr lang="uk-U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34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6" grpId="0"/>
      <p:bldP spid="17" grpId="0"/>
      <p:bldP spid="18" grpId="0"/>
      <p:bldP spid="19" grpId="0"/>
      <p:bldP spid="2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79584" y="191967"/>
            <a:ext cx="12053454" cy="150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2400" b="1" dirty="0" smtClean="0">
                <a:solidFill>
                  <a:schemeClr val="bg1"/>
                </a:solidFill>
              </a:rPr>
              <a:t>Завдання. </a:t>
            </a:r>
            <a:r>
              <a:rPr lang="uk-UA" sz="2400" dirty="0" smtClean="0">
                <a:solidFill>
                  <a:schemeClr val="bg1"/>
                </a:solidFill>
              </a:rPr>
              <a:t>Успішний бізнесмен Олег планує вкласти певну частину свого капіталу в кіноіндустрію. Буде профінансовано виробництво одного пригодницького фільму з 11, які йому приглянулися</a:t>
            </a:r>
            <a:r>
              <a:rPr lang="en-US" sz="2400" dirty="0" smtClean="0">
                <a:solidFill>
                  <a:schemeClr val="bg1"/>
                </a:solidFill>
              </a:rPr>
              <a:t>,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  <a:r>
              <a:rPr lang="uk-UA" sz="2400" i="1" dirty="0" smtClean="0">
                <a:solidFill>
                  <a:srgbClr val="FF0000"/>
                </a:solidFill>
              </a:rPr>
              <a:t>або</a:t>
            </a:r>
            <a:r>
              <a:rPr lang="uk-UA" sz="2400" dirty="0" smtClean="0">
                <a:solidFill>
                  <a:schemeClr val="bg1"/>
                </a:solidFill>
              </a:rPr>
              <a:t> одного історичного фільму </a:t>
            </a:r>
            <a:r>
              <a:rPr lang="uk-UA" sz="2400" dirty="0">
                <a:solidFill>
                  <a:schemeClr val="bg1"/>
                </a:solidFill>
              </a:rPr>
              <a:t>з </a:t>
            </a:r>
            <a:r>
              <a:rPr lang="uk-UA" sz="2400" dirty="0" smtClean="0">
                <a:solidFill>
                  <a:schemeClr val="bg1"/>
                </a:solidFill>
              </a:rPr>
              <a:t>8, </a:t>
            </a:r>
            <a:r>
              <a:rPr lang="uk-UA" sz="2400" dirty="0">
                <a:solidFill>
                  <a:schemeClr val="bg1"/>
                </a:solidFill>
              </a:rPr>
              <a:t>які </a:t>
            </a:r>
            <a:r>
              <a:rPr lang="uk-UA" sz="2400" dirty="0" smtClean="0">
                <a:solidFill>
                  <a:schemeClr val="bg1"/>
                </a:solidFill>
              </a:rPr>
              <a:t>його зацікавили. Скільки всього є варіантів вибору об'єкта фінансування у Олега?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/>
          </p:cNvSpPr>
          <p:nvPr/>
        </p:nvSpPr>
        <p:spPr bwMode="auto">
          <a:xfrm>
            <a:off x="421986" y="2078322"/>
            <a:ext cx="19589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>
                <a:solidFill>
                  <a:schemeClr val="bg1"/>
                </a:solidFill>
              </a:rPr>
              <a:t>Розв'язання</a:t>
            </a:r>
          </a:p>
        </p:txBody>
      </p:sp>
      <p:sp>
        <p:nvSpPr>
          <p:cNvPr id="21" name="Subtitle 2"/>
          <p:cNvSpPr>
            <a:spLocks/>
          </p:cNvSpPr>
          <p:nvPr/>
        </p:nvSpPr>
        <p:spPr bwMode="auto">
          <a:xfrm>
            <a:off x="212563" y="3189611"/>
            <a:ext cx="5575589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Для вибору одного пригодницького –</a:t>
            </a:r>
            <a:endParaRPr lang="uk-UA" sz="2400" dirty="0">
              <a:solidFill>
                <a:schemeClr val="bg1"/>
              </a:solidFill>
            </a:endParaRPr>
          </a:p>
        </p:txBody>
      </p:sp>
      <p:pic>
        <p:nvPicPr>
          <p:cNvPr id="3074" name="Picture 2" descr="10 найкасовіших фільмів за всю історію кіно - Новини каналу - Телеканал K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889" y="2091954"/>
            <a:ext cx="1665969" cy="95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ubtitle 2"/>
          <p:cNvSpPr>
            <a:spLocks/>
          </p:cNvSpPr>
          <p:nvPr/>
        </p:nvSpPr>
        <p:spPr bwMode="auto">
          <a:xfrm>
            <a:off x="5606022" y="3189611"/>
            <a:ext cx="2002602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rgbClr val="0000FF"/>
                </a:solidFill>
              </a:rPr>
              <a:t>11 варіантів</a:t>
            </a:r>
            <a:endParaRPr lang="uk-UA" sz="2400" dirty="0">
              <a:solidFill>
                <a:srgbClr val="0000FF"/>
              </a:solidFill>
            </a:endParaRPr>
          </a:p>
        </p:txBody>
      </p:sp>
      <p:sp>
        <p:nvSpPr>
          <p:cNvPr id="23" name="Subtitle 2"/>
          <p:cNvSpPr>
            <a:spLocks/>
          </p:cNvSpPr>
          <p:nvPr/>
        </p:nvSpPr>
        <p:spPr bwMode="auto">
          <a:xfrm>
            <a:off x="212563" y="5049186"/>
            <a:ext cx="4964483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Для вибору одного історичного –</a:t>
            </a:r>
            <a:endParaRPr lang="uk-UA" sz="2400" dirty="0">
              <a:solidFill>
                <a:schemeClr val="bg1"/>
              </a:solidFill>
            </a:endParaRPr>
          </a:p>
        </p:txBody>
      </p:sp>
      <p:pic>
        <p:nvPicPr>
          <p:cNvPr id="3076" name="Picture 4" descr="Крути 1918&quot;: у Вінниці пройде показ історичного фільму - Вінниця Сьогодні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889" y="3891360"/>
            <a:ext cx="1601799" cy="90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ubtitle 2"/>
          <p:cNvSpPr>
            <a:spLocks/>
          </p:cNvSpPr>
          <p:nvPr/>
        </p:nvSpPr>
        <p:spPr bwMode="auto">
          <a:xfrm>
            <a:off x="5177046" y="5049186"/>
            <a:ext cx="185853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>
                <a:solidFill>
                  <a:srgbClr val="0000FF"/>
                </a:solidFill>
              </a:rPr>
              <a:t>8</a:t>
            </a:r>
            <a:r>
              <a:rPr lang="uk-UA" sz="2400" dirty="0" smtClean="0">
                <a:solidFill>
                  <a:srgbClr val="0000FF"/>
                </a:solidFill>
              </a:rPr>
              <a:t> варіантів</a:t>
            </a:r>
            <a:endParaRPr lang="uk-UA" sz="2400" dirty="0">
              <a:solidFill>
                <a:srgbClr val="0000FF"/>
              </a:solidFill>
            </a:endParaRPr>
          </a:p>
        </p:txBody>
      </p:sp>
      <p:pic>
        <p:nvPicPr>
          <p:cNvPr id="25" name="Picture 2" descr="10 найкасовіших фільмів за всю історію кіно - Новини каналу - Телеканал K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24" y="2091954"/>
            <a:ext cx="1665969" cy="95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Крути 1918&quot;: у Вінниці пройде показ історичного фільму - Вінниця Сьогодні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366" y="2091954"/>
            <a:ext cx="1601799" cy="90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ubtitle 2"/>
          <p:cNvSpPr>
            <a:spLocks/>
          </p:cNvSpPr>
          <p:nvPr/>
        </p:nvSpPr>
        <p:spPr bwMode="auto">
          <a:xfrm>
            <a:off x="8260925" y="3326747"/>
            <a:ext cx="566589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rgbClr val="0000FF"/>
                </a:solidFill>
              </a:rPr>
              <a:t>11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28" name="Subtitle 2"/>
          <p:cNvSpPr>
            <a:spLocks/>
          </p:cNvSpPr>
          <p:nvPr/>
        </p:nvSpPr>
        <p:spPr bwMode="auto">
          <a:xfrm>
            <a:off x="10969066" y="3354415"/>
            <a:ext cx="425089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rgbClr val="0000FF"/>
                </a:solidFill>
              </a:rPr>
              <a:t>8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29" name="Subtitle 2"/>
          <p:cNvSpPr>
            <a:spLocks/>
          </p:cNvSpPr>
          <p:nvPr/>
        </p:nvSpPr>
        <p:spPr bwMode="auto">
          <a:xfrm>
            <a:off x="9606104" y="3210601"/>
            <a:ext cx="505278" cy="60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4400" dirty="0" smtClean="0">
                <a:solidFill>
                  <a:srgbClr val="FF0000"/>
                </a:solidFill>
              </a:rPr>
              <a:t>+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30" name="Subtitle 2"/>
          <p:cNvSpPr>
            <a:spLocks/>
          </p:cNvSpPr>
          <p:nvPr/>
        </p:nvSpPr>
        <p:spPr bwMode="auto">
          <a:xfrm>
            <a:off x="9329681" y="2524253"/>
            <a:ext cx="1006685" cy="60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3200" dirty="0" smtClean="0">
                <a:solidFill>
                  <a:srgbClr val="FF0000"/>
                </a:solidFill>
              </a:rPr>
              <a:t>або</a:t>
            </a: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31" name="Subtitle 2"/>
          <p:cNvSpPr>
            <a:spLocks/>
          </p:cNvSpPr>
          <p:nvPr/>
        </p:nvSpPr>
        <p:spPr bwMode="auto">
          <a:xfrm>
            <a:off x="8662463" y="4893753"/>
            <a:ext cx="2242028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Відповідь:  19</a:t>
            </a:r>
            <a:endParaRPr lang="uk-U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16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  <p:bldP spid="23" grpId="0"/>
      <p:bldP spid="24" grpId="0"/>
      <p:bldP spid="27" grpId="0"/>
      <p:bldP spid="28" grpId="0"/>
      <p:bldP spid="29" grpId="0"/>
      <p:bldP spid="30" grpId="0"/>
      <p:bldP spid="3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97398" y="80983"/>
            <a:ext cx="12053454" cy="1754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2400" b="1" dirty="0" smtClean="0">
                <a:solidFill>
                  <a:schemeClr val="bg1"/>
                </a:solidFill>
              </a:rPr>
              <a:t>Завдання. </a:t>
            </a:r>
            <a:r>
              <a:rPr lang="uk-UA" sz="2400" dirty="0" smtClean="0">
                <a:solidFill>
                  <a:schemeClr val="bg1"/>
                </a:solidFill>
              </a:rPr>
              <a:t>Успішний бізнесмен Олег планує вкласти певну частину свого капіталу в кіноіндустрію. Буде профінансовано виробництво одного пригодницького фільму з 11, які приглянулися чоловіку</a:t>
            </a:r>
            <a:r>
              <a:rPr lang="en-US" sz="2400" dirty="0" smtClean="0">
                <a:solidFill>
                  <a:schemeClr val="bg1"/>
                </a:solidFill>
              </a:rPr>
              <a:t>,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  <a:r>
              <a:rPr lang="uk-UA" sz="2400" i="1" dirty="0" smtClean="0">
                <a:solidFill>
                  <a:srgbClr val="FF0000"/>
                </a:solidFill>
              </a:rPr>
              <a:t>та</a:t>
            </a:r>
            <a:r>
              <a:rPr lang="uk-UA" sz="2400" dirty="0" smtClean="0">
                <a:solidFill>
                  <a:schemeClr val="bg1"/>
                </a:solidFill>
              </a:rPr>
              <a:t> одного історичного фільму </a:t>
            </a:r>
            <a:r>
              <a:rPr lang="uk-UA" sz="2400" dirty="0">
                <a:solidFill>
                  <a:schemeClr val="bg1"/>
                </a:solidFill>
              </a:rPr>
              <a:t>з </a:t>
            </a:r>
            <a:r>
              <a:rPr lang="uk-UA" sz="2400" dirty="0" smtClean="0">
                <a:solidFill>
                  <a:schemeClr val="bg1"/>
                </a:solidFill>
              </a:rPr>
              <a:t>8, </a:t>
            </a:r>
            <a:r>
              <a:rPr lang="uk-UA" sz="2400" dirty="0">
                <a:solidFill>
                  <a:schemeClr val="bg1"/>
                </a:solidFill>
              </a:rPr>
              <a:t>які </a:t>
            </a:r>
            <a:r>
              <a:rPr lang="uk-UA" sz="2400" dirty="0" smtClean="0">
                <a:solidFill>
                  <a:schemeClr val="bg1"/>
                </a:solidFill>
              </a:rPr>
              <a:t>його зацікавили. Скільки всього є варіантів вибору об'єктів фінансування у Олега?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/>
          </p:cNvSpPr>
          <p:nvPr/>
        </p:nvSpPr>
        <p:spPr bwMode="auto">
          <a:xfrm>
            <a:off x="421986" y="2078322"/>
            <a:ext cx="19589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>
                <a:solidFill>
                  <a:schemeClr val="bg1"/>
                </a:solidFill>
              </a:rPr>
              <a:t>Розв'язання</a:t>
            </a:r>
          </a:p>
        </p:txBody>
      </p:sp>
      <p:sp>
        <p:nvSpPr>
          <p:cNvPr id="21" name="Subtitle 2"/>
          <p:cNvSpPr>
            <a:spLocks/>
          </p:cNvSpPr>
          <p:nvPr/>
        </p:nvSpPr>
        <p:spPr bwMode="auto">
          <a:xfrm>
            <a:off x="212563" y="3189611"/>
            <a:ext cx="5575589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Для вибору одного пригодницького –</a:t>
            </a:r>
            <a:endParaRPr lang="uk-UA" sz="2400" dirty="0">
              <a:solidFill>
                <a:schemeClr val="bg1"/>
              </a:solidFill>
            </a:endParaRPr>
          </a:p>
        </p:txBody>
      </p:sp>
      <p:pic>
        <p:nvPicPr>
          <p:cNvPr id="3074" name="Picture 2" descr="10 найкасовіших фільмів за всю історію кіно - Новини каналу - Телеканал K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889" y="2091954"/>
            <a:ext cx="1665969" cy="95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ubtitle 2"/>
          <p:cNvSpPr>
            <a:spLocks/>
          </p:cNvSpPr>
          <p:nvPr/>
        </p:nvSpPr>
        <p:spPr bwMode="auto">
          <a:xfrm>
            <a:off x="5606022" y="3189611"/>
            <a:ext cx="2002602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rgbClr val="0000FF"/>
                </a:solidFill>
              </a:rPr>
              <a:t>11 варіантів</a:t>
            </a:r>
            <a:endParaRPr lang="uk-UA" sz="2400" dirty="0">
              <a:solidFill>
                <a:srgbClr val="0000FF"/>
              </a:solidFill>
            </a:endParaRPr>
          </a:p>
        </p:txBody>
      </p:sp>
      <p:sp>
        <p:nvSpPr>
          <p:cNvPr id="23" name="Subtitle 2"/>
          <p:cNvSpPr>
            <a:spLocks/>
          </p:cNvSpPr>
          <p:nvPr/>
        </p:nvSpPr>
        <p:spPr bwMode="auto">
          <a:xfrm>
            <a:off x="212563" y="5049186"/>
            <a:ext cx="4964483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Для вибору одного історичного –</a:t>
            </a:r>
            <a:endParaRPr lang="uk-UA" sz="2400" dirty="0">
              <a:solidFill>
                <a:schemeClr val="bg1"/>
              </a:solidFill>
            </a:endParaRPr>
          </a:p>
        </p:txBody>
      </p:sp>
      <p:pic>
        <p:nvPicPr>
          <p:cNvPr id="3076" name="Picture 4" descr="Крути 1918&quot;: у Вінниці пройде показ історичного фільму - Вінниця Сьогодні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889" y="3891360"/>
            <a:ext cx="1601799" cy="90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ubtitle 2"/>
          <p:cNvSpPr>
            <a:spLocks/>
          </p:cNvSpPr>
          <p:nvPr/>
        </p:nvSpPr>
        <p:spPr bwMode="auto">
          <a:xfrm>
            <a:off x="5177046" y="5049186"/>
            <a:ext cx="185853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>
                <a:solidFill>
                  <a:srgbClr val="0000FF"/>
                </a:solidFill>
              </a:rPr>
              <a:t>8</a:t>
            </a:r>
            <a:r>
              <a:rPr lang="uk-UA" sz="2400" dirty="0" smtClean="0">
                <a:solidFill>
                  <a:srgbClr val="0000FF"/>
                </a:solidFill>
              </a:rPr>
              <a:t> варіантів</a:t>
            </a:r>
            <a:endParaRPr lang="uk-UA" sz="2400" dirty="0">
              <a:solidFill>
                <a:srgbClr val="0000FF"/>
              </a:solidFill>
            </a:endParaRPr>
          </a:p>
        </p:txBody>
      </p:sp>
      <p:pic>
        <p:nvPicPr>
          <p:cNvPr id="25" name="Picture 2" descr="10 найкасовіших фільмів за всю історію кіно - Новини каналу - Телеканал K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24" y="2091954"/>
            <a:ext cx="1665969" cy="95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Крути 1918&quot;: у Вінниці пройде показ історичного фільму - Вінниця Сьогодні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366" y="2131139"/>
            <a:ext cx="1601799" cy="90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ubtitle 2"/>
          <p:cNvSpPr>
            <a:spLocks/>
          </p:cNvSpPr>
          <p:nvPr/>
        </p:nvSpPr>
        <p:spPr bwMode="auto">
          <a:xfrm>
            <a:off x="8260925" y="3326747"/>
            <a:ext cx="566589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rgbClr val="0000FF"/>
                </a:solidFill>
              </a:rPr>
              <a:t>11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28" name="Subtitle 2"/>
          <p:cNvSpPr>
            <a:spLocks/>
          </p:cNvSpPr>
          <p:nvPr/>
        </p:nvSpPr>
        <p:spPr bwMode="auto">
          <a:xfrm>
            <a:off x="10969066" y="3354415"/>
            <a:ext cx="425089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rgbClr val="0000FF"/>
                </a:solidFill>
              </a:rPr>
              <a:t>8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  <a:endParaRPr lang="uk-UA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Subtitle 2"/>
              <p:cNvSpPr>
                <a:spLocks/>
              </p:cNvSpPr>
              <p:nvPr/>
            </p:nvSpPr>
            <p:spPr bwMode="auto">
              <a:xfrm>
                <a:off x="9635686" y="3188545"/>
                <a:ext cx="505278" cy="607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None/>
                </a:pPr>
                <a14:m>
                  <m:oMath xmlns:m="http://schemas.openxmlformats.org/officeDocument/2006/math">
                    <m:r>
                      <a:rPr lang="uk-UA" sz="4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uk-UA" sz="2400" dirty="0" smtClean="0">
                    <a:solidFill>
                      <a:schemeClr val="bg1"/>
                    </a:solidFill>
                  </a:rPr>
                  <a:t> </a:t>
                </a:r>
                <a:endParaRPr lang="uk-UA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Subtit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35686" y="3188545"/>
                <a:ext cx="505278" cy="6075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Subtitle 2"/>
          <p:cNvSpPr>
            <a:spLocks/>
          </p:cNvSpPr>
          <p:nvPr/>
        </p:nvSpPr>
        <p:spPr bwMode="auto">
          <a:xfrm>
            <a:off x="9664525" y="2566555"/>
            <a:ext cx="281909" cy="57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3200" dirty="0" smtClean="0">
                <a:solidFill>
                  <a:srgbClr val="FF0000"/>
                </a:solidFill>
              </a:rPr>
              <a:t>і</a:t>
            </a: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31" name="Subtitle 2"/>
          <p:cNvSpPr>
            <a:spLocks/>
          </p:cNvSpPr>
          <p:nvPr/>
        </p:nvSpPr>
        <p:spPr bwMode="auto">
          <a:xfrm>
            <a:off x="8662463" y="4893753"/>
            <a:ext cx="2242028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Відповідь:  88</a:t>
            </a:r>
            <a:endParaRPr lang="uk-U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71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  <p:bldP spid="23" grpId="0"/>
      <p:bldP spid="24" grpId="0"/>
      <p:bldP spid="27" grpId="0"/>
      <p:bldP spid="28" grpId="0"/>
      <p:bldP spid="29" grpId="0"/>
      <p:bldP spid="30" grpId="0"/>
      <p:bldP spid="3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/>
          </p:cNvSpPr>
          <p:nvPr/>
        </p:nvSpPr>
        <p:spPr bwMode="auto">
          <a:xfrm>
            <a:off x="4176335" y="13094"/>
            <a:ext cx="4126001" cy="721591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3200" b="1" dirty="0" smtClean="0">
                <a:solidFill>
                  <a:schemeClr val="bg1"/>
                </a:solidFill>
              </a:rPr>
              <a:t>Складаємо задачу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20482" name="Picture 2" descr="Якщо Україна повернеться в зону стабільності, нові реалії дозволять їй  отримати надсучасні космічні технології | dev.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010" y="885194"/>
            <a:ext cx="9809307" cy="527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6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Quickie Movie Idea: Commando 2 | Heroes and Alie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890" y="1"/>
            <a:ext cx="8953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46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Title 1"/>
          <p:cNvSpPr>
            <a:spLocks/>
          </p:cNvSpPr>
          <p:nvPr/>
        </p:nvSpPr>
        <p:spPr bwMode="auto">
          <a:xfrm>
            <a:off x="0" y="88357"/>
            <a:ext cx="12053454" cy="1785982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2400" b="1" dirty="0" smtClean="0">
                <a:solidFill>
                  <a:schemeClr val="bg1"/>
                </a:solidFill>
              </a:rPr>
              <a:t>Завдання. </a:t>
            </a:r>
            <a:r>
              <a:rPr lang="uk-UA" sz="2400" dirty="0" smtClean="0">
                <a:solidFill>
                  <a:schemeClr val="bg1"/>
                </a:solidFill>
              </a:rPr>
              <a:t>У підрозділі </a:t>
            </a:r>
            <a:r>
              <a:rPr lang="uk-UA" sz="2400" dirty="0">
                <a:solidFill>
                  <a:schemeClr val="bg1"/>
                </a:solidFill>
              </a:rPr>
              <a:t>є 6 різних видів снайперських гвинтівок, 10 різних видів гранатометів, а також 5 різних видів ракетних установок. Для </a:t>
            </a:r>
            <a:r>
              <a:rPr lang="uk-UA" sz="2400" dirty="0" smtClean="0">
                <a:solidFill>
                  <a:schemeClr val="bg1"/>
                </a:solidFill>
              </a:rPr>
              <a:t>виконання спецзавдання боєць ЗСУ планує взяти з собою одну снайперську гвинтівку</a:t>
            </a:r>
            <a:r>
              <a:rPr lang="en-US" sz="2400" dirty="0" smtClean="0">
                <a:solidFill>
                  <a:schemeClr val="bg1"/>
                </a:solidFill>
              </a:rPr>
              <a:t>,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  <a:r>
              <a:rPr lang="uk-UA" sz="2400" i="1" dirty="0" smtClean="0">
                <a:solidFill>
                  <a:srgbClr val="FF0000"/>
                </a:solidFill>
              </a:rPr>
              <a:t>або</a:t>
            </a:r>
            <a:r>
              <a:rPr lang="uk-UA" sz="2400" dirty="0" smtClean="0">
                <a:solidFill>
                  <a:schemeClr val="bg1"/>
                </a:solidFill>
              </a:rPr>
              <a:t> один гранатомет</a:t>
            </a:r>
            <a:r>
              <a:rPr lang="en-US" sz="2400" dirty="0" smtClean="0">
                <a:solidFill>
                  <a:schemeClr val="bg1"/>
                </a:solidFill>
              </a:rPr>
              <a:t>,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  <a:r>
              <a:rPr lang="uk-UA" sz="2400" i="1" dirty="0" smtClean="0">
                <a:solidFill>
                  <a:srgbClr val="FF0000"/>
                </a:solidFill>
              </a:rPr>
              <a:t>або</a:t>
            </a:r>
            <a:r>
              <a:rPr lang="uk-UA" sz="2400" dirty="0" smtClean="0">
                <a:solidFill>
                  <a:schemeClr val="bg1"/>
                </a:solidFill>
              </a:rPr>
              <a:t> одну ракетну установку. Скільки всього є способів озброєння у нашого </a:t>
            </a:r>
            <a:r>
              <a:rPr lang="uk-UA" sz="2400" dirty="0" err="1" smtClean="0">
                <a:solidFill>
                  <a:schemeClr val="bg1"/>
                </a:solidFill>
              </a:rPr>
              <a:t>спецпризначенця</a:t>
            </a:r>
            <a:r>
              <a:rPr lang="uk-UA" sz="2400" dirty="0" smtClean="0">
                <a:solidFill>
                  <a:schemeClr val="bg1"/>
                </a:solidFill>
              </a:rPr>
              <a:t> для виконання завдання? 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/>
          </p:cNvSpPr>
          <p:nvPr/>
        </p:nvSpPr>
        <p:spPr bwMode="auto">
          <a:xfrm>
            <a:off x="2437822" y="1900372"/>
            <a:ext cx="19589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>
                <a:solidFill>
                  <a:schemeClr val="bg1"/>
                </a:solidFill>
              </a:rPr>
              <a:t>Розв'язання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50" y="2787165"/>
            <a:ext cx="3309100" cy="977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7599" y="2545157"/>
            <a:ext cx="3818255" cy="1424968"/>
          </a:xfrm>
          <a:prstGeom prst="rect">
            <a:avLst/>
          </a:prstGeom>
        </p:spPr>
      </p:pic>
      <p:pic>
        <p:nvPicPr>
          <p:cNvPr id="3076" name="Picture 4" descr="Напрями вдосконалення та перспективи розвитку ручних протитанкових  гранатометі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264" y="2532306"/>
            <a:ext cx="2659966" cy="143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ubtitle 2"/>
          <p:cNvSpPr>
            <a:spLocks/>
          </p:cNvSpPr>
          <p:nvPr/>
        </p:nvSpPr>
        <p:spPr bwMode="auto">
          <a:xfrm>
            <a:off x="1013172" y="4124306"/>
            <a:ext cx="19589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rgbClr val="0000FF"/>
                </a:solidFill>
              </a:rPr>
              <a:t>6 варіантів</a:t>
            </a:r>
            <a:endParaRPr lang="uk-UA" sz="2400" dirty="0">
              <a:solidFill>
                <a:srgbClr val="0000FF"/>
              </a:solidFill>
            </a:endParaRPr>
          </a:p>
        </p:txBody>
      </p:sp>
      <p:sp>
        <p:nvSpPr>
          <p:cNvPr id="21" name="Subtitle 2"/>
          <p:cNvSpPr>
            <a:spLocks/>
          </p:cNvSpPr>
          <p:nvPr/>
        </p:nvSpPr>
        <p:spPr bwMode="auto">
          <a:xfrm>
            <a:off x="4947863" y="4100955"/>
            <a:ext cx="19589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rgbClr val="0000FF"/>
                </a:solidFill>
              </a:rPr>
              <a:t>10 варіантів</a:t>
            </a:r>
            <a:endParaRPr lang="uk-UA" sz="2400" dirty="0">
              <a:solidFill>
                <a:srgbClr val="0000FF"/>
              </a:solidFill>
            </a:endParaRPr>
          </a:p>
        </p:txBody>
      </p:sp>
      <p:sp>
        <p:nvSpPr>
          <p:cNvPr id="22" name="Subtitle 2"/>
          <p:cNvSpPr>
            <a:spLocks/>
          </p:cNvSpPr>
          <p:nvPr/>
        </p:nvSpPr>
        <p:spPr bwMode="auto">
          <a:xfrm>
            <a:off x="9421759" y="4131308"/>
            <a:ext cx="19589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>
                <a:solidFill>
                  <a:srgbClr val="0000FF"/>
                </a:solidFill>
              </a:rPr>
              <a:t>5</a:t>
            </a:r>
            <a:r>
              <a:rPr lang="uk-UA" sz="2400" dirty="0" smtClean="0">
                <a:solidFill>
                  <a:srgbClr val="0000FF"/>
                </a:solidFill>
              </a:rPr>
              <a:t> варіантів</a:t>
            </a:r>
            <a:endParaRPr lang="uk-UA" sz="2400" dirty="0">
              <a:solidFill>
                <a:srgbClr val="0000FF"/>
              </a:solidFill>
            </a:endParaRPr>
          </a:p>
        </p:txBody>
      </p:sp>
      <p:sp>
        <p:nvSpPr>
          <p:cNvPr id="23" name="Subtitle 2"/>
          <p:cNvSpPr>
            <a:spLocks/>
          </p:cNvSpPr>
          <p:nvPr/>
        </p:nvSpPr>
        <p:spPr bwMode="auto">
          <a:xfrm>
            <a:off x="3607783" y="3958745"/>
            <a:ext cx="505278" cy="60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4400" dirty="0" smtClean="0">
                <a:solidFill>
                  <a:srgbClr val="FF0000"/>
                </a:solidFill>
              </a:rPr>
              <a:t>+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24" name="Subtitle 2"/>
          <p:cNvSpPr>
            <a:spLocks/>
          </p:cNvSpPr>
          <p:nvPr/>
        </p:nvSpPr>
        <p:spPr bwMode="auto">
          <a:xfrm>
            <a:off x="3505624" y="3245624"/>
            <a:ext cx="1029903" cy="499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3200" dirty="0" smtClean="0">
                <a:solidFill>
                  <a:srgbClr val="FF0000"/>
                </a:solidFill>
              </a:rPr>
              <a:t>або</a:t>
            </a: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25" name="Subtitle 2"/>
          <p:cNvSpPr>
            <a:spLocks/>
          </p:cNvSpPr>
          <p:nvPr/>
        </p:nvSpPr>
        <p:spPr bwMode="auto">
          <a:xfrm>
            <a:off x="8243979" y="3896949"/>
            <a:ext cx="505278" cy="60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4400" dirty="0" smtClean="0">
                <a:solidFill>
                  <a:srgbClr val="FF0000"/>
                </a:solidFill>
              </a:rPr>
              <a:t>+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26" name="Subtitle 2"/>
          <p:cNvSpPr>
            <a:spLocks/>
          </p:cNvSpPr>
          <p:nvPr/>
        </p:nvSpPr>
        <p:spPr bwMode="auto">
          <a:xfrm>
            <a:off x="7967556" y="3210601"/>
            <a:ext cx="1006685" cy="60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3200" dirty="0" smtClean="0">
                <a:solidFill>
                  <a:srgbClr val="FF0000"/>
                </a:solidFill>
              </a:rPr>
              <a:t>або</a:t>
            </a: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27" name="Subtitle 2"/>
          <p:cNvSpPr>
            <a:spLocks/>
          </p:cNvSpPr>
          <p:nvPr/>
        </p:nvSpPr>
        <p:spPr bwMode="auto">
          <a:xfrm>
            <a:off x="1200209" y="5117700"/>
            <a:ext cx="1124962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Отже,</a:t>
            </a:r>
            <a:endParaRPr lang="uk-UA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Subtitle 2"/>
              <p:cNvSpPr>
                <a:spLocks/>
              </p:cNvSpPr>
              <p:nvPr/>
            </p:nvSpPr>
            <p:spPr bwMode="auto">
              <a:xfrm>
                <a:off x="2252782" y="5121649"/>
                <a:ext cx="1958975" cy="454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6+10+5</m:t>
                      </m:r>
                    </m:oMath>
                  </m:oMathPara>
                </a14:m>
                <a:endParaRPr lang="uk-UA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Subtit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52782" y="5121649"/>
                <a:ext cx="1958975" cy="4541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Subtitle 2"/>
          <p:cNvSpPr>
            <a:spLocks/>
          </p:cNvSpPr>
          <p:nvPr/>
        </p:nvSpPr>
        <p:spPr bwMode="auto">
          <a:xfrm>
            <a:off x="7541449" y="5162468"/>
            <a:ext cx="2242028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Відповідь:  21</a:t>
            </a:r>
            <a:endParaRPr lang="uk-U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15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Title 1"/>
          <p:cNvSpPr>
            <a:spLocks/>
          </p:cNvSpPr>
          <p:nvPr/>
        </p:nvSpPr>
        <p:spPr bwMode="auto">
          <a:xfrm>
            <a:off x="-1" y="75505"/>
            <a:ext cx="12053454" cy="1919487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2400" b="1" dirty="0" smtClean="0">
                <a:solidFill>
                  <a:schemeClr val="bg1"/>
                </a:solidFill>
              </a:rPr>
              <a:t>Завдання. </a:t>
            </a:r>
            <a:r>
              <a:rPr lang="uk-UA" sz="2400" dirty="0" smtClean="0">
                <a:solidFill>
                  <a:schemeClr val="bg1"/>
                </a:solidFill>
              </a:rPr>
              <a:t>У підрозділі є 6 різних видів снайперських гвинтівок, 10 різних видів гранатометів, а також </a:t>
            </a:r>
            <a:r>
              <a:rPr lang="uk-UA" sz="2400" dirty="0">
                <a:solidFill>
                  <a:schemeClr val="bg1"/>
                </a:solidFill>
              </a:rPr>
              <a:t>5 різних </a:t>
            </a:r>
            <a:r>
              <a:rPr lang="uk-UA" sz="2400" dirty="0" smtClean="0">
                <a:solidFill>
                  <a:schemeClr val="bg1"/>
                </a:solidFill>
              </a:rPr>
              <a:t>видів ракетних установок. Для виконання спецзавдання боєць ЗСУ планує взяти з собою </a:t>
            </a:r>
            <a:r>
              <a:rPr lang="uk-UA" sz="2400" i="1" dirty="0" smtClean="0">
                <a:solidFill>
                  <a:schemeClr val="bg1"/>
                </a:solidFill>
              </a:rPr>
              <a:t>або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</a:p>
          <a:p>
            <a:pPr marL="342900" indent="-342900" defTabSz="914400">
              <a:lnSpc>
                <a:spcPct val="90000"/>
              </a:lnSpc>
            </a:pPr>
            <a:r>
              <a:rPr lang="uk-UA" sz="2400" dirty="0" smtClean="0">
                <a:solidFill>
                  <a:schemeClr val="bg1"/>
                </a:solidFill>
              </a:rPr>
              <a:t>снайперську гвинтівку </a:t>
            </a:r>
            <a:r>
              <a:rPr lang="uk-UA" sz="2400" i="1" dirty="0" smtClean="0">
                <a:solidFill>
                  <a:srgbClr val="FF0000"/>
                </a:solidFill>
              </a:rPr>
              <a:t>і </a:t>
            </a:r>
            <a:r>
              <a:rPr lang="uk-UA" sz="2400" dirty="0" smtClean="0">
                <a:solidFill>
                  <a:schemeClr val="bg1"/>
                </a:solidFill>
              </a:rPr>
              <a:t>гранатомет,  </a:t>
            </a:r>
            <a:r>
              <a:rPr lang="uk-UA" sz="2400" i="1" dirty="0" smtClean="0">
                <a:solidFill>
                  <a:srgbClr val="FF0000"/>
                </a:solidFill>
              </a:rPr>
              <a:t>або</a:t>
            </a:r>
            <a:r>
              <a:rPr lang="uk-UA" sz="2400" dirty="0" smtClean="0">
                <a:solidFill>
                  <a:schemeClr val="bg1"/>
                </a:solidFill>
              </a:rPr>
              <a:t> одну ракетну установку. Скільки всього є варіантів озброєння у нашого </a:t>
            </a:r>
            <a:r>
              <a:rPr lang="uk-UA" sz="2400" dirty="0" err="1" smtClean="0">
                <a:solidFill>
                  <a:schemeClr val="bg1"/>
                </a:solidFill>
              </a:rPr>
              <a:t>спецпризначенця</a:t>
            </a:r>
            <a:r>
              <a:rPr lang="uk-UA" sz="2400" dirty="0" smtClean="0">
                <a:solidFill>
                  <a:schemeClr val="bg1"/>
                </a:solidFill>
              </a:rPr>
              <a:t> для виконання завдання? 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/>
          </p:cNvSpPr>
          <p:nvPr/>
        </p:nvSpPr>
        <p:spPr bwMode="auto">
          <a:xfrm>
            <a:off x="1992659" y="2067033"/>
            <a:ext cx="19589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>
                <a:solidFill>
                  <a:schemeClr val="bg1"/>
                </a:solidFill>
              </a:rPr>
              <a:t>Розв'язання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50" y="2787165"/>
            <a:ext cx="3309100" cy="977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7599" y="2545157"/>
            <a:ext cx="3818255" cy="1424968"/>
          </a:xfrm>
          <a:prstGeom prst="rect">
            <a:avLst/>
          </a:prstGeom>
        </p:spPr>
      </p:pic>
      <p:pic>
        <p:nvPicPr>
          <p:cNvPr id="3076" name="Picture 4" descr="Напрями вдосконалення та перспективи розвитку ручних протитанкових  гранатометі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264" y="2532306"/>
            <a:ext cx="2659966" cy="143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ubtitle 2"/>
          <p:cNvSpPr>
            <a:spLocks/>
          </p:cNvSpPr>
          <p:nvPr/>
        </p:nvSpPr>
        <p:spPr bwMode="auto">
          <a:xfrm>
            <a:off x="1013172" y="4124306"/>
            <a:ext cx="19589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rgbClr val="0000FF"/>
                </a:solidFill>
              </a:rPr>
              <a:t>6 варіантів</a:t>
            </a:r>
            <a:endParaRPr lang="uk-UA" sz="2400" dirty="0">
              <a:solidFill>
                <a:srgbClr val="0000FF"/>
              </a:solidFill>
            </a:endParaRPr>
          </a:p>
        </p:txBody>
      </p:sp>
      <p:sp>
        <p:nvSpPr>
          <p:cNvPr id="21" name="Subtitle 2"/>
          <p:cNvSpPr>
            <a:spLocks/>
          </p:cNvSpPr>
          <p:nvPr/>
        </p:nvSpPr>
        <p:spPr bwMode="auto">
          <a:xfrm>
            <a:off x="4947863" y="4100955"/>
            <a:ext cx="19589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rgbClr val="0000FF"/>
                </a:solidFill>
              </a:rPr>
              <a:t>10 варіантів</a:t>
            </a:r>
            <a:endParaRPr lang="uk-UA" sz="2400" dirty="0">
              <a:solidFill>
                <a:srgbClr val="0000FF"/>
              </a:solidFill>
            </a:endParaRPr>
          </a:p>
        </p:txBody>
      </p:sp>
      <p:sp>
        <p:nvSpPr>
          <p:cNvPr id="22" name="Subtitle 2"/>
          <p:cNvSpPr>
            <a:spLocks/>
          </p:cNvSpPr>
          <p:nvPr/>
        </p:nvSpPr>
        <p:spPr bwMode="auto">
          <a:xfrm>
            <a:off x="9421759" y="4131308"/>
            <a:ext cx="19589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>
                <a:solidFill>
                  <a:srgbClr val="0000FF"/>
                </a:solidFill>
              </a:rPr>
              <a:t>5</a:t>
            </a:r>
            <a:r>
              <a:rPr lang="uk-UA" sz="2400" dirty="0" smtClean="0">
                <a:solidFill>
                  <a:srgbClr val="0000FF"/>
                </a:solidFill>
              </a:rPr>
              <a:t> варіантів</a:t>
            </a:r>
            <a:endParaRPr lang="uk-UA" sz="24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Subtitle 2"/>
              <p:cNvSpPr>
                <a:spLocks/>
              </p:cNvSpPr>
              <p:nvPr/>
            </p:nvSpPr>
            <p:spPr bwMode="auto">
              <a:xfrm>
                <a:off x="3854918" y="3970125"/>
                <a:ext cx="505278" cy="607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None/>
                </a:pPr>
                <a14:m>
                  <m:oMath xmlns:m="http://schemas.openxmlformats.org/officeDocument/2006/math">
                    <m:r>
                      <a:rPr lang="uk-UA" sz="48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uk-UA" sz="2400" dirty="0" smtClean="0">
                    <a:solidFill>
                      <a:schemeClr val="bg1"/>
                    </a:solidFill>
                  </a:rPr>
                  <a:t> </a:t>
                </a:r>
                <a:endParaRPr lang="uk-UA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Subtit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54918" y="3970125"/>
                <a:ext cx="505278" cy="6075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Subtitle 2"/>
          <p:cNvSpPr>
            <a:spLocks/>
          </p:cNvSpPr>
          <p:nvPr/>
        </p:nvSpPr>
        <p:spPr bwMode="auto">
          <a:xfrm>
            <a:off x="3883757" y="3348135"/>
            <a:ext cx="281909" cy="57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3200" dirty="0" smtClean="0">
                <a:solidFill>
                  <a:srgbClr val="00B050"/>
                </a:solidFill>
              </a:rPr>
              <a:t>і</a:t>
            </a:r>
            <a:endParaRPr lang="uk-UA" sz="3200" dirty="0">
              <a:solidFill>
                <a:srgbClr val="00B050"/>
              </a:solidFill>
            </a:endParaRPr>
          </a:p>
        </p:txBody>
      </p:sp>
      <p:sp>
        <p:nvSpPr>
          <p:cNvPr id="25" name="Subtitle 2"/>
          <p:cNvSpPr>
            <a:spLocks/>
          </p:cNvSpPr>
          <p:nvPr/>
        </p:nvSpPr>
        <p:spPr bwMode="auto">
          <a:xfrm>
            <a:off x="8243979" y="3896949"/>
            <a:ext cx="505278" cy="60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4400" dirty="0" smtClean="0">
                <a:solidFill>
                  <a:srgbClr val="FFC000"/>
                </a:solidFill>
              </a:rPr>
              <a:t>+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26" name="Subtitle 2"/>
          <p:cNvSpPr>
            <a:spLocks/>
          </p:cNvSpPr>
          <p:nvPr/>
        </p:nvSpPr>
        <p:spPr bwMode="auto">
          <a:xfrm>
            <a:off x="7967556" y="3210601"/>
            <a:ext cx="1006685" cy="60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3200" dirty="0" smtClean="0">
                <a:solidFill>
                  <a:srgbClr val="FFC000"/>
                </a:solidFill>
              </a:rPr>
              <a:t>або</a:t>
            </a:r>
            <a:endParaRPr lang="uk-UA" sz="3200" dirty="0">
              <a:solidFill>
                <a:srgbClr val="FFC000"/>
              </a:solidFill>
            </a:endParaRPr>
          </a:p>
        </p:txBody>
      </p:sp>
      <p:sp>
        <p:nvSpPr>
          <p:cNvPr id="27" name="Subtitle 2"/>
          <p:cNvSpPr>
            <a:spLocks/>
          </p:cNvSpPr>
          <p:nvPr/>
        </p:nvSpPr>
        <p:spPr bwMode="auto">
          <a:xfrm>
            <a:off x="1127820" y="5263941"/>
            <a:ext cx="1124962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Отже,</a:t>
            </a:r>
            <a:endParaRPr lang="uk-UA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Subtitle 2"/>
              <p:cNvSpPr>
                <a:spLocks/>
              </p:cNvSpPr>
              <p:nvPr/>
            </p:nvSpPr>
            <p:spPr bwMode="auto">
              <a:xfrm>
                <a:off x="2422489" y="5263941"/>
                <a:ext cx="1937707" cy="454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uk-UA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uk-UA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10+</m:t>
                      </m:r>
                      <m:r>
                        <a:rPr lang="uk-UA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uk-UA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uk-UA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Subtit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22489" y="5263941"/>
                <a:ext cx="1937707" cy="4541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Subtitle 2"/>
          <p:cNvSpPr>
            <a:spLocks/>
          </p:cNvSpPr>
          <p:nvPr/>
        </p:nvSpPr>
        <p:spPr bwMode="auto">
          <a:xfrm>
            <a:off x="7541449" y="5162468"/>
            <a:ext cx="2242028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Відповідь:  65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30" name="Line 48"/>
          <p:cNvSpPr>
            <a:spLocks noChangeShapeType="1"/>
          </p:cNvSpPr>
          <p:nvPr/>
        </p:nvSpPr>
        <p:spPr bwMode="auto">
          <a:xfrm>
            <a:off x="70691" y="1627331"/>
            <a:ext cx="5000074" cy="0"/>
          </a:xfrm>
          <a:prstGeom prst="line">
            <a:avLst/>
          </a:prstGeom>
          <a:noFill/>
          <a:ln w="50800">
            <a:solidFill>
              <a:srgbClr val="66FF33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31" name="Line 48"/>
          <p:cNvSpPr>
            <a:spLocks noChangeShapeType="1"/>
          </p:cNvSpPr>
          <p:nvPr/>
        </p:nvSpPr>
        <p:spPr bwMode="auto">
          <a:xfrm flipV="1">
            <a:off x="5247409" y="1627330"/>
            <a:ext cx="3938155" cy="1"/>
          </a:xfrm>
          <a:prstGeom prst="line">
            <a:avLst/>
          </a:prstGeom>
          <a:noFill/>
          <a:ln w="5080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4101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7036"/>
            <a:ext cx="12092060" cy="6192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216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Title 1"/>
          <p:cNvSpPr>
            <a:spLocks/>
          </p:cNvSpPr>
          <p:nvPr/>
        </p:nvSpPr>
        <p:spPr bwMode="auto">
          <a:xfrm>
            <a:off x="-1" y="173862"/>
            <a:ext cx="12053454" cy="1771305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2400" b="1" dirty="0" smtClean="0">
                <a:solidFill>
                  <a:schemeClr val="bg1"/>
                </a:solidFill>
              </a:rPr>
              <a:t>Завдання. </a:t>
            </a:r>
            <a:r>
              <a:rPr lang="uk-UA" sz="2400" dirty="0" smtClean="0">
                <a:solidFill>
                  <a:schemeClr val="bg1"/>
                </a:solidFill>
              </a:rPr>
              <a:t>У підрозділі є три види озброєння: 6 різних снайперських гвинтівок, 10 різних гранатометів, а також </a:t>
            </a:r>
            <a:r>
              <a:rPr lang="uk-UA" sz="2400" dirty="0">
                <a:solidFill>
                  <a:schemeClr val="bg1"/>
                </a:solidFill>
              </a:rPr>
              <a:t>5 </a:t>
            </a:r>
            <a:r>
              <a:rPr lang="uk-UA" sz="2400" dirty="0" smtClean="0">
                <a:solidFill>
                  <a:schemeClr val="bg1"/>
                </a:solidFill>
              </a:rPr>
              <a:t>різних ракетних установок. </a:t>
            </a:r>
            <a:r>
              <a:rPr lang="uk-UA" sz="2400" dirty="0">
                <a:solidFill>
                  <a:schemeClr val="bg1"/>
                </a:solidFill>
              </a:rPr>
              <a:t>Для </a:t>
            </a:r>
            <a:r>
              <a:rPr lang="uk-UA" sz="2400" dirty="0" smtClean="0">
                <a:solidFill>
                  <a:schemeClr val="bg1"/>
                </a:solidFill>
              </a:rPr>
              <a:t>виконання спецзавдання боєць ЗСУ планує взяти з собою три одиниці зброї: кожного виду по одному. Скільки всього є варіантів озброєння у нашого </a:t>
            </a:r>
            <a:r>
              <a:rPr lang="uk-UA" sz="2400" dirty="0" err="1" smtClean="0">
                <a:solidFill>
                  <a:schemeClr val="bg1"/>
                </a:solidFill>
              </a:rPr>
              <a:t>спецпризначенця</a:t>
            </a:r>
            <a:r>
              <a:rPr lang="uk-UA" sz="2400" dirty="0" smtClean="0">
                <a:solidFill>
                  <a:schemeClr val="bg1"/>
                </a:solidFill>
              </a:rPr>
              <a:t> для виконання завдання? 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/>
          </p:cNvSpPr>
          <p:nvPr/>
        </p:nvSpPr>
        <p:spPr bwMode="auto">
          <a:xfrm>
            <a:off x="1992659" y="2067033"/>
            <a:ext cx="19589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>
                <a:solidFill>
                  <a:schemeClr val="bg1"/>
                </a:solidFill>
              </a:rPr>
              <a:t>Розв'язання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50" y="2787165"/>
            <a:ext cx="3309100" cy="977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7599" y="2545157"/>
            <a:ext cx="3818255" cy="1424968"/>
          </a:xfrm>
          <a:prstGeom prst="rect">
            <a:avLst/>
          </a:prstGeom>
        </p:spPr>
      </p:pic>
      <p:pic>
        <p:nvPicPr>
          <p:cNvPr id="3076" name="Picture 4" descr="Напрями вдосконалення та перспективи розвитку ручних протитанкових  гранатометі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264" y="2532306"/>
            <a:ext cx="2659966" cy="143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ubtitle 2"/>
          <p:cNvSpPr>
            <a:spLocks/>
          </p:cNvSpPr>
          <p:nvPr/>
        </p:nvSpPr>
        <p:spPr bwMode="auto">
          <a:xfrm>
            <a:off x="1013172" y="4124306"/>
            <a:ext cx="19589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rgbClr val="0000FF"/>
                </a:solidFill>
              </a:rPr>
              <a:t>6 варіантів</a:t>
            </a:r>
            <a:endParaRPr lang="uk-UA" sz="2400" dirty="0">
              <a:solidFill>
                <a:srgbClr val="0000FF"/>
              </a:solidFill>
            </a:endParaRPr>
          </a:p>
        </p:txBody>
      </p:sp>
      <p:sp>
        <p:nvSpPr>
          <p:cNvPr id="21" name="Subtitle 2"/>
          <p:cNvSpPr>
            <a:spLocks/>
          </p:cNvSpPr>
          <p:nvPr/>
        </p:nvSpPr>
        <p:spPr bwMode="auto">
          <a:xfrm>
            <a:off x="4947863" y="4100955"/>
            <a:ext cx="19589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rgbClr val="0000FF"/>
                </a:solidFill>
              </a:rPr>
              <a:t>10 варіантів</a:t>
            </a:r>
            <a:endParaRPr lang="uk-UA" sz="2400" dirty="0">
              <a:solidFill>
                <a:srgbClr val="0000FF"/>
              </a:solidFill>
            </a:endParaRPr>
          </a:p>
        </p:txBody>
      </p:sp>
      <p:sp>
        <p:nvSpPr>
          <p:cNvPr id="22" name="Subtitle 2"/>
          <p:cNvSpPr>
            <a:spLocks/>
          </p:cNvSpPr>
          <p:nvPr/>
        </p:nvSpPr>
        <p:spPr bwMode="auto">
          <a:xfrm>
            <a:off x="9421759" y="4131308"/>
            <a:ext cx="19589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>
                <a:solidFill>
                  <a:srgbClr val="0000FF"/>
                </a:solidFill>
              </a:rPr>
              <a:t>5</a:t>
            </a:r>
            <a:r>
              <a:rPr lang="uk-UA" sz="2400" dirty="0" smtClean="0">
                <a:solidFill>
                  <a:srgbClr val="0000FF"/>
                </a:solidFill>
              </a:rPr>
              <a:t> варіантів</a:t>
            </a:r>
            <a:endParaRPr lang="uk-UA" sz="24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Subtitle 2"/>
              <p:cNvSpPr>
                <a:spLocks/>
              </p:cNvSpPr>
              <p:nvPr/>
            </p:nvSpPr>
            <p:spPr bwMode="auto">
              <a:xfrm>
                <a:off x="3854918" y="3970125"/>
                <a:ext cx="505278" cy="607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None/>
                </a:pPr>
                <a14:m>
                  <m:oMath xmlns:m="http://schemas.openxmlformats.org/officeDocument/2006/math">
                    <m:r>
                      <a:rPr lang="uk-UA" sz="4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uk-UA" sz="2400" dirty="0" smtClean="0">
                    <a:solidFill>
                      <a:schemeClr val="bg1"/>
                    </a:solidFill>
                  </a:rPr>
                  <a:t> </a:t>
                </a:r>
                <a:endParaRPr lang="uk-UA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Subtit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54918" y="3970125"/>
                <a:ext cx="505278" cy="6075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Subtitle 2"/>
          <p:cNvSpPr>
            <a:spLocks/>
          </p:cNvSpPr>
          <p:nvPr/>
        </p:nvSpPr>
        <p:spPr bwMode="auto">
          <a:xfrm>
            <a:off x="3883757" y="3348135"/>
            <a:ext cx="281909" cy="57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3200" dirty="0" smtClean="0">
                <a:solidFill>
                  <a:srgbClr val="FF0000"/>
                </a:solidFill>
              </a:rPr>
              <a:t>і</a:t>
            </a:r>
            <a:endParaRPr lang="uk-UA" sz="32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Subtitle 2"/>
              <p:cNvSpPr>
                <a:spLocks/>
              </p:cNvSpPr>
              <p:nvPr/>
            </p:nvSpPr>
            <p:spPr bwMode="auto">
              <a:xfrm>
                <a:off x="8306487" y="3874595"/>
                <a:ext cx="505278" cy="607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None/>
                </a:pPr>
                <a14:m>
                  <m:oMath xmlns:m="http://schemas.openxmlformats.org/officeDocument/2006/math">
                    <m:r>
                      <a:rPr lang="uk-UA" sz="4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uk-UA" sz="2400" dirty="0" smtClean="0">
                    <a:solidFill>
                      <a:schemeClr val="bg1"/>
                    </a:solidFill>
                  </a:rPr>
                  <a:t> </a:t>
                </a:r>
                <a:endParaRPr lang="uk-UA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Subtit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06487" y="3874595"/>
                <a:ext cx="505278" cy="6075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Subtitle 2"/>
          <p:cNvSpPr>
            <a:spLocks/>
          </p:cNvSpPr>
          <p:nvPr/>
        </p:nvSpPr>
        <p:spPr bwMode="auto">
          <a:xfrm>
            <a:off x="8341786" y="3137510"/>
            <a:ext cx="307647" cy="60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3200" dirty="0">
                <a:solidFill>
                  <a:srgbClr val="FF0000"/>
                </a:solidFill>
              </a:rPr>
              <a:t>і</a:t>
            </a: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27" name="Subtitle 2"/>
          <p:cNvSpPr>
            <a:spLocks/>
          </p:cNvSpPr>
          <p:nvPr/>
        </p:nvSpPr>
        <p:spPr bwMode="auto">
          <a:xfrm>
            <a:off x="1127820" y="5263941"/>
            <a:ext cx="1124962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Отже,</a:t>
            </a:r>
            <a:endParaRPr lang="uk-UA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Subtitle 2"/>
              <p:cNvSpPr>
                <a:spLocks/>
              </p:cNvSpPr>
              <p:nvPr/>
            </p:nvSpPr>
            <p:spPr bwMode="auto">
              <a:xfrm>
                <a:off x="2422489" y="5263941"/>
                <a:ext cx="1743177" cy="454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uk-UA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uk-UA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uk-UA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uk-UA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uk-UA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Subtit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22489" y="5263941"/>
                <a:ext cx="1743177" cy="4541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Subtitle 2"/>
          <p:cNvSpPr>
            <a:spLocks/>
          </p:cNvSpPr>
          <p:nvPr/>
        </p:nvSpPr>
        <p:spPr bwMode="auto">
          <a:xfrm>
            <a:off x="7541449" y="5355085"/>
            <a:ext cx="2413042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Відповідь:  300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18" name="Line 48"/>
          <p:cNvSpPr>
            <a:spLocks noChangeShapeType="1"/>
          </p:cNvSpPr>
          <p:nvPr/>
        </p:nvSpPr>
        <p:spPr bwMode="auto">
          <a:xfrm>
            <a:off x="7263245" y="1242867"/>
            <a:ext cx="4364182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19" name="Line 48"/>
          <p:cNvSpPr>
            <a:spLocks noChangeShapeType="1"/>
          </p:cNvSpPr>
          <p:nvPr/>
        </p:nvSpPr>
        <p:spPr bwMode="auto">
          <a:xfrm>
            <a:off x="469150" y="1594715"/>
            <a:ext cx="1432386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129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18" grpId="0" animBg="1"/>
      <p:bldP spid="1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Title 1"/>
          <p:cNvSpPr>
            <a:spLocks/>
          </p:cNvSpPr>
          <p:nvPr/>
        </p:nvSpPr>
        <p:spPr bwMode="auto">
          <a:xfrm>
            <a:off x="0" y="-169672"/>
            <a:ext cx="12053454" cy="1631163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2400" b="1" dirty="0" smtClean="0">
                <a:solidFill>
                  <a:schemeClr val="bg1"/>
                </a:solidFill>
              </a:rPr>
              <a:t>Завдання. </a:t>
            </a:r>
            <a:r>
              <a:rPr lang="uk-UA" sz="2400" dirty="0" smtClean="0">
                <a:solidFill>
                  <a:schemeClr val="bg1"/>
                </a:solidFill>
              </a:rPr>
              <a:t>Марина в телеграмі </a:t>
            </a:r>
            <a:r>
              <a:rPr lang="uk-UA" sz="2400" dirty="0">
                <a:solidFill>
                  <a:schemeClr val="bg1"/>
                </a:solidFill>
              </a:rPr>
              <a:t>завжди відповідає </a:t>
            </a:r>
            <a:r>
              <a:rPr lang="uk-UA" sz="2400" dirty="0" smtClean="0">
                <a:solidFill>
                  <a:schemeClr val="bg1"/>
                </a:solidFill>
              </a:rPr>
              <a:t>на кожне повідомлення одним стікером, вибираючи його із наведених нижче. Дівчині потрібно відповісти на два повідомлення. Скількома способами Марина може вибрати стікери у відповідь на кожне з цих двох повідомлень?</a:t>
            </a:r>
            <a:endParaRPr lang="uk-UA" sz="2400" dirty="0">
              <a:solidFill>
                <a:schemeClr val="bg1"/>
              </a:solidFill>
            </a:endParaRPr>
          </a:p>
        </p:txBody>
      </p:sp>
      <p:pic>
        <p:nvPicPr>
          <p:cNvPr id="3074" name="Picture 2" descr="Cat Emotions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93" y="1959377"/>
            <a:ext cx="3808417" cy="380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ubtitle 2"/>
          <p:cNvSpPr>
            <a:spLocks/>
          </p:cNvSpPr>
          <p:nvPr/>
        </p:nvSpPr>
        <p:spPr bwMode="auto">
          <a:xfrm>
            <a:off x="4164700" y="1452561"/>
            <a:ext cx="19589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>
                <a:solidFill>
                  <a:schemeClr val="bg1"/>
                </a:solidFill>
              </a:rPr>
              <a:t>Розв'язання</a:t>
            </a:r>
          </a:p>
        </p:txBody>
      </p:sp>
      <p:sp>
        <p:nvSpPr>
          <p:cNvPr id="31" name="Subtitle 2"/>
          <p:cNvSpPr>
            <a:spLocks/>
          </p:cNvSpPr>
          <p:nvPr/>
        </p:nvSpPr>
        <p:spPr bwMode="auto">
          <a:xfrm>
            <a:off x="4018453" y="1967477"/>
            <a:ext cx="5159536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Для відповіді на 1 повідомлення –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32" name="Subtitle 2"/>
          <p:cNvSpPr>
            <a:spLocks/>
          </p:cNvSpPr>
          <p:nvPr/>
        </p:nvSpPr>
        <p:spPr bwMode="auto">
          <a:xfrm>
            <a:off x="9253232" y="1967477"/>
            <a:ext cx="2041686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12 варіантів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33" name="Subtitle 2"/>
          <p:cNvSpPr>
            <a:spLocks/>
          </p:cNvSpPr>
          <p:nvPr/>
        </p:nvSpPr>
        <p:spPr bwMode="auto">
          <a:xfrm>
            <a:off x="4018453" y="2563447"/>
            <a:ext cx="5159536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Для відповіді на 2 повідомлення –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34" name="Subtitle 2"/>
          <p:cNvSpPr>
            <a:spLocks/>
          </p:cNvSpPr>
          <p:nvPr/>
        </p:nvSpPr>
        <p:spPr bwMode="auto">
          <a:xfrm>
            <a:off x="9253232" y="2563447"/>
            <a:ext cx="2041686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12 варіантів</a:t>
            </a:r>
            <a:endParaRPr lang="uk-UA" sz="24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8692" y="3528408"/>
            <a:ext cx="613701" cy="1120774"/>
          </a:xfrm>
          <a:prstGeom prst="rect">
            <a:avLst/>
          </a:prstGeom>
        </p:spPr>
      </p:pic>
      <p:sp>
        <p:nvSpPr>
          <p:cNvPr id="35" name="Subtitle 2"/>
          <p:cNvSpPr>
            <a:spLocks/>
          </p:cNvSpPr>
          <p:nvPr/>
        </p:nvSpPr>
        <p:spPr bwMode="auto">
          <a:xfrm>
            <a:off x="4593786" y="3077283"/>
            <a:ext cx="1244912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1 – </a:t>
            </a:r>
            <a:r>
              <a:rPr lang="uk-UA" sz="2400" dirty="0" err="1" smtClean="0">
                <a:solidFill>
                  <a:schemeClr val="bg1"/>
                </a:solidFill>
              </a:rPr>
              <a:t>ше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36" name="Subtitle 2"/>
          <p:cNvSpPr>
            <a:spLocks/>
          </p:cNvSpPr>
          <p:nvPr/>
        </p:nvSpPr>
        <p:spPr bwMode="auto">
          <a:xfrm>
            <a:off x="4164700" y="4802992"/>
            <a:ext cx="2041686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rgbClr val="0000FF"/>
                </a:solidFill>
              </a:rPr>
              <a:t>12 варіантів</a:t>
            </a:r>
            <a:endParaRPr lang="uk-UA" sz="2400" dirty="0">
              <a:solidFill>
                <a:srgbClr val="0000FF"/>
              </a:solidFill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0499" y="3521643"/>
            <a:ext cx="613701" cy="1120774"/>
          </a:xfrm>
          <a:prstGeom prst="rect">
            <a:avLst/>
          </a:prstGeom>
        </p:spPr>
      </p:pic>
      <p:sp>
        <p:nvSpPr>
          <p:cNvPr id="38" name="Subtitle 2"/>
          <p:cNvSpPr>
            <a:spLocks/>
          </p:cNvSpPr>
          <p:nvPr/>
        </p:nvSpPr>
        <p:spPr bwMode="auto">
          <a:xfrm>
            <a:off x="6971836" y="3070518"/>
            <a:ext cx="101102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US" sz="2400" dirty="0">
                <a:solidFill>
                  <a:schemeClr val="bg1"/>
                </a:solidFill>
              </a:rPr>
              <a:t>2</a:t>
            </a:r>
            <a:r>
              <a:rPr lang="uk-UA" sz="2400" dirty="0" smtClean="0">
                <a:solidFill>
                  <a:schemeClr val="bg1"/>
                </a:solidFill>
              </a:rPr>
              <a:t> – ге 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39" name="Subtitle 2"/>
          <p:cNvSpPr>
            <a:spLocks/>
          </p:cNvSpPr>
          <p:nvPr/>
        </p:nvSpPr>
        <p:spPr bwMode="auto">
          <a:xfrm>
            <a:off x="6558853" y="4802992"/>
            <a:ext cx="2041686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rgbClr val="0000FF"/>
                </a:solidFill>
              </a:rPr>
              <a:t>12 варіантів</a:t>
            </a:r>
            <a:endParaRPr lang="uk-UA" sz="24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Subtitle 2"/>
              <p:cNvSpPr>
                <a:spLocks/>
              </p:cNvSpPr>
              <p:nvPr/>
            </p:nvSpPr>
            <p:spPr bwMode="auto">
              <a:xfrm>
                <a:off x="6123675" y="4632846"/>
                <a:ext cx="505278" cy="607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None/>
                </a:pPr>
                <a14:m>
                  <m:oMath xmlns:m="http://schemas.openxmlformats.org/officeDocument/2006/math">
                    <m:r>
                      <a:rPr lang="uk-UA" sz="4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uk-UA" sz="2400" dirty="0" smtClean="0">
                    <a:solidFill>
                      <a:schemeClr val="bg1"/>
                    </a:solidFill>
                  </a:rPr>
                  <a:t> </a:t>
                </a:r>
                <a:endParaRPr lang="uk-UA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0" name="Subtit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23675" y="4632846"/>
                <a:ext cx="505278" cy="6075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Subtitle 2"/>
          <p:cNvSpPr>
            <a:spLocks/>
          </p:cNvSpPr>
          <p:nvPr/>
        </p:nvSpPr>
        <p:spPr bwMode="auto">
          <a:xfrm>
            <a:off x="6158715" y="3758627"/>
            <a:ext cx="281909" cy="57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4400" dirty="0" smtClean="0">
                <a:solidFill>
                  <a:srgbClr val="FF0000"/>
                </a:solidFill>
              </a:rPr>
              <a:t>і</a:t>
            </a:r>
            <a:endParaRPr lang="uk-UA" sz="4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Subtitle 2"/>
              <p:cNvSpPr>
                <a:spLocks/>
              </p:cNvSpPr>
              <p:nvPr/>
            </p:nvSpPr>
            <p:spPr bwMode="auto">
              <a:xfrm>
                <a:off x="5536176" y="5482044"/>
                <a:ext cx="1526985" cy="454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uk-UA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uk-UA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uk-UA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2" name="Subtit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36176" y="5482044"/>
                <a:ext cx="1526985" cy="4541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Subtitle 2"/>
          <p:cNvSpPr>
            <a:spLocks/>
          </p:cNvSpPr>
          <p:nvPr/>
        </p:nvSpPr>
        <p:spPr bwMode="auto">
          <a:xfrm>
            <a:off x="9036381" y="5416956"/>
            <a:ext cx="2475388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Відповідь:  </a:t>
            </a:r>
            <a:r>
              <a:rPr lang="en-US" sz="2400" dirty="0" smtClean="0">
                <a:solidFill>
                  <a:schemeClr val="bg1"/>
                </a:solidFill>
              </a:rPr>
              <a:t>144</a:t>
            </a:r>
            <a:endParaRPr lang="uk-U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40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  <p:bldP spid="36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/>
          </p:cNvSpPr>
          <p:nvPr/>
        </p:nvSpPr>
        <p:spPr bwMode="auto">
          <a:xfrm>
            <a:off x="0" y="92508"/>
            <a:ext cx="12053454" cy="140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2400" b="1" dirty="0" smtClean="0">
                <a:solidFill>
                  <a:schemeClr val="bg1"/>
                </a:solidFill>
              </a:rPr>
              <a:t>Завдання. </a:t>
            </a:r>
            <a:r>
              <a:rPr lang="uk-UA" sz="2400" dirty="0" smtClean="0">
                <a:solidFill>
                  <a:schemeClr val="bg1"/>
                </a:solidFill>
              </a:rPr>
              <a:t>Марина в телеграмі </a:t>
            </a:r>
            <a:r>
              <a:rPr lang="uk-UA" sz="2400" dirty="0">
                <a:solidFill>
                  <a:schemeClr val="bg1"/>
                </a:solidFill>
              </a:rPr>
              <a:t>завжди відповідає </a:t>
            </a:r>
            <a:r>
              <a:rPr lang="uk-UA" sz="2400" dirty="0" smtClean="0">
                <a:solidFill>
                  <a:schemeClr val="bg1"/>
                </a:solidFill>
              </a:rPr>
              <a:t>на кожне повідомлення одним стікером, вибираючи його із наведених нижче. </a:t>
            </a:r>
            <a:r>
              <a:rPr lang="uk-UA" sz="2400" dirty="0">
                <a:solidFill>
                  <a:schemeClr val="bg1"/>
                </a:solidFill>
              </a:rPr>
              <a:t>Дівчині потрібно відповісти на </a:t>
            </a:r>
            <a:r>
              <a:rPr lang="uk-UA" sz="2400" dirty="0" smtClean="0">
                <a:solidFill>
                  <a:schemeClr val="bg1"/>
                </a:solidFill>
              </a:rPr>
              <a:t>три </a:t>
            </a:r>
            <a:r>
              <a:rPr lang="uk-UA" sz="2400" dirty="0">
                <a:solidFill>
                  <a:schemeClr val="bg1"/>
                </a:solidFill>
              </a:rPr>
              <a:t>повідомлення. Скількома способами Марина може вибрати стікери у відповідь на кожне з цих </a:t>
            </a:r>
            <a:r>
              <a:rPr lang="uk-UA" sz="2400" dirty="0" smtClean="0">
                <a:solidFill>
                  <a:schemeClr val="bg1"/>
                </a:solidFill>
              </a:rPr>
              <a:t>трьох </a:t>
            </a:r>
            <a:r>
              <a:rPr lang="uk-UA" sz="2400" dirty="0">
                <a:solidFill>
                  <a:schemeClr val="bg1"/>
                </a:solidFill>
              </a:rPr>
              <a:t>повідомлень</a:t>
            </a:r>
            <a:r>
              <a:rPr lang="uk-UA" sz="2400" dirty="0" smtClean="0">
                <a:solidFill>
                  <a:schemeClr val="bg1"/>
                </a:solidFill>
              </a:rPr>
              <a:t>?</a:t>
            </a:r>
            <a:endParaRPr lang="uk-UA" sz="2400" dirty="0">
              <a:solidFill>
                <a:schemeClr val="bg1"/>
              </a:solidFill>
            </a:endParaRPr>
          </a:p>
        </p:txBody>
      </p:sp>
      <p:pic>
        <p:nvPicPr>
          <p:cNvPr id="3074" name="Picture 2" descr="Cat Emotions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93" y="1959377"/>
            <a:ext cx="3808417" cy="380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ubtitle 2"/>
          <p:cNvSpPr>
            <a:spLocks/>
          </p:cNvSpPr>
          <p:nvPr/>
        </p:nvSpPr>
        <p:spPr bwMode="auto">
          <a:xfrm>
            <a:off x="4164700" y="1452561"/>
            <a:ext cx="19589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>
                <a:solidFill>
                  <a:schemeClr val="bg1"/>
                </a:solidFill>
              </a:rPr>
              <a:t>Розв'язання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152" y="2734770"/>
            <a:ext cx="613701" cy="1120774"/>
          </a:xfrm>
          <a:prstGeom prst="rect">
            <a:avLst/>
          </a:prstGeom>
        </p:spPr>
      </p:pic>
      <p:sp>
        <p:nvSpPr>
          <p:cNvPr id="35" name="Subtitle 2"/>
          <p:cNvSpPr>
            <a:spLocks/>
          </p:cNvSpPr>
          <p:nvPr/>
        </p:nvSpPr>
        <p:spPr bwMode="auto">
          <a:xfrm>
            <a:off x="4687928" y="2167040"/>
            <a:ext cx="1244912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1 – </a:t>
            </a:r>
            <a:r>
              <a:rPr lang="uk-UA" sz="2400" dirty="0" err="1" smtClean="0">
                <a:solidFill>
                  <a:schemeClr val="bg1"/>
                </a:solidFill>
              </a:rPr>
              <a:t>ше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36" name="Subtitle 2"/>
          <p:cNvSpPr>
            <a:spLocks/>
          </p:cNvSpPr>
          <p:nvPr/>
        </p:nvSpPr>
        <p:spPr bwMode="auto">
          <a:xfrm>
            <a:off x="4229159" y="4051712"/>
            <a:ext cx="2041686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rgbClr val="0000FF"/>
                </a:solidFill>
              </a:rPr>
              <a:t>12 варіантів</a:t>
            </a:r>
            <a:endParaRPr lang="uk-UA" sz="2400" dirty="0">
              <a:solidFill>
                <a:srgbClr val="0000FF"/>
              </a:solidFill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492" y="2676764"/>
            <a:ext cx="613701" cy="1120774"/>
          </a:xfrm>
          <a:prstGeom prst="rect">
            <a:avLst/>
          </a:prstGeom>
        </p:spPr>
      </p:pic>
      <p:sp>
        <p:nvSpPr>
          <p:cNvPr id="38" name="Subtitle 2"/>
          <p:cNvSpPr>
            <a:spLocks/>
          </p:cNvSpPr>
          <p:nvPr/>
        </p:nvSpPr>
        <p:spPr bwMode="auto">
          <a:xfrm>
            <a:off x="7315506" y="2168747"/>
            <a:ext cx="101102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US" sz="2400" dirty="0">
                <a:solidFill>
                  <a:schemeClr val="bg1"/>
                </a:solidFill>
              </a:rPr>
              <a:t>2</a:t>
            </a:r>
            <a:r>
              <a:rPr lang="uk-UA" sz="2400" dirty="0" smtClean="0">
                <a:solidFill>
                  <a:schemeClr val="bg1"/>
                </a:solidFill>
              </a:rPr>
              <a:t> – ге 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39" name="Subtitle 2"/>
          <p:cNvSpPr>
            <a:spLocks/>
          </p:cNvSpPr>
          <p:nvPr/>
        </p:nvSpPr>
        <p:spPr bwMode="auto">
          <a:xfrm>
            <a:off x="6880499" y="4012175"/>
            <a:ext cx="2041686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rgbClr val="0000FF"/>
                </a:solidFill>
              </a:rPr>
              <a:t>12 варіантів</a:t>
            </a:r>
            <a:endParaRPr lang="uk-UA" sz="2400" dirty="0">
              <a:solidFill>
                <a:srgbClr val="0000FF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5832" y="2655194"/>
            <a:ext cx="613701" cy="1120774"/>
          </a:xfrm>
          <a:prstGeom prst="rect">
            <a:avLst/>
          </a:prstGeom>
        </p:spPr>
      </p:pic>
      <p:sp>
        <p:nvSpPr>
          <p:cNvPr id="21" name="Subtitle 2"/>
          <p:cNvSpPr>
            <a:spLocks/>
          </p:cNvSpPr>
          <p:nvPr/>
        </p:nvSpPr>
        <p:spPr bwMode="auto">
          <a:xfrm>
            <a:off x="9966846" y="2147177"/>
            <a:ext cx="101102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3 – </a:t>
            </a:r>
            <a:r>
              <a:rPr lang="uk-UA" sz="2400" dirty="0" err="1" smtClean="0">
                <a:solidFill>
                  <a:schemeClr val="bg1"/>
                </a:solidFill>
              </a:rPr>
              <a:t>тє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22" name="Subtitle 2"/>
          <p:cNvSpPr>
            <a:spLocks/>
          </p:cNvSpPr>
          <p:nvPr/>
        </p:nvSpPr>
        <p:spPr bwMode="auto">
          <a:xfrm>
            <a:off x="9531839" y="3990605"/>
            <a:ext cx="2041686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rgbClr val="0000FF"/>
                </a:solidFill>
              </a:rPr>
              <a:t>12 варіантів</a:t>
            </a:r>
            <a:endParaRPr lang="uk-UA" sz="24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Subtitle 2"/>
              <p:cNvSpPr>
                <a:spLocks/>
              </p:cNvSpPr>
              <p:nvPr/>
            </p:nvSpPr>
            <p:spPr bwMode="auto">
              <a:xfrm>
                <a:off x="6323033" y="3855544"/>
                <a:ext cx="505278" cy="607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None/>
                </a:pPr>
                <a14:m>
                  <m:oMath xmlns:m="http://schemas.openxmlformats.org/officeDocument/2006/math">
                    <m:r>
                      <a:rPr lang="uk-UA" sz="4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uk-UA" sz="2400" dirty="0" smtClean="0">
                    <a:solidFill>
                      <a:schemeClr val="bg1"/>
                    </a:solidFill>
                  </a:rPr>
                  <a:t> </a:t>
                </a:r>
                <a:endParaRPr lang="uk-UA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Subtit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23033" y="3855544"/>
                <a:ext cx="505278" cy="6075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Subtitle 2"/>
          <p:cNvSpPr>
            <a:spLocks/>
          </p:cNvSpPr>
          <p:nvPr/>
        </p:nvSpPr>
        <p:spPr bwMode="auto">
          <a:xfrm>
            <a:off x="6358073" y="2981325"/>
            <a:ext cx="281909" cy="57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4400" dirty="0" smtClean="0">
                <a:solidFill>
                  <a:srgbClr val="FF0000"/>
                </a:solidFill>
              </a:rPr>
              <a:t>і</a:t>
            </a:r>
            <a:endParaRPr lang="uk-UA" sz="4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Subtitle 2"/>
              <p:cNvSpPr>
                <a:spLocks/>
              </p:cNvSpPr>
              <p:nvPr/>
            </p:nvSpPr>
            <p:spPr bwMode="auto">
              <a:xfrm>
                <a:off x="9026561" y="3771281"/>
                <a:ext cx="505278" cy="607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None/>
                </a:pPr>
                <a14:m>
                  <m:oMath xmlns:m="http://schemas.openxmlformats.org/officeDocument/2006/math">
                    <m:r>
                      <a:rPr lang="uk-UA" sz="4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uk-UA" sz="2400" dirty="0" smtClean="0">
                    <a:solidFill>
                      <a:schemeClr val="bg1"/>
                    </a:solidFill>
                  </a:rPr>
                  <a:t> </a:t>
                </a:r>
                <a:endParaRPr lang="uk-UA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Subtit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26561" y="3771281"/>
                <a:ext cx="505278" cy="6075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Subtitle 2"/>
          <p:cNvSpPr>
            <a:spLocks/>
          </p:cNvSpPr>
          <p:nvPr/>
        </p:nvSpPr>
        <p:spPr bwMode="auto">
          <a:xfrm>
            <a:off x="9061601" y="2897062"/>
            <a:ext cx="281909" cy="57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4400" dirty="0" smtClean="0">
                <a:solidFill>
                  <a:srgbClr val="FF0000"/>
                </a:solidFill>
              </a:rPr>
              <a:t>і</a:t>
            </a:r>
            <a:endParaRPr lang="uk-UA" sz="4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Subtitle 2"/>
              <p:cNvSpPr>
                <a:spLocks/>
              </p:cNvSpPr>
              <p:nvPr/>
            </p:nvSpPr>
            <p:spPr bwMode="auto">
              <a:xfrm>
                <a:off x="6639982" y="4868442"/>
                <a:ext cx="2026475" cy="454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None/>
                </a:pP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uk-UA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uk-UA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uk-UA" sz="280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uk-UA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uk-UA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uk-UA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Subtit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39982" y="4868442"/>
                <a:ext cx="2026475" cy="4541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Subtitle 2"/>
          <p:cNvSpPr>
            <a:spLocks/>
          </p:cNvSpPr>
          <p:nvPr/>
        </p:nvSpPr>
        <p:spPr bwMode="auto">
          <a:xfrm>
            <a:off x="6828311" y="5738884"/>
            <a:ext cx="2622219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Відповідь:  </a:t>
            </a:r>
            <a:r>
              <a:rPr lang="en-US" sz="2400" dirty="0" smtClean="0">
                <a:solidFill>
                  <a:schemeClr val="bg1"/>
                </a:solidFill>
              </a:rPr>
              <a:t>1</a:t>
            </a:r>
            <a:r>
              <a:rPr lang="uk-UA" sz="2400" dirty="0" smtClean="0">
                <a:solidFill>
                  <a:schemeClr val="bg1"/>
                </a:solidFill>
              </a:rPr>
              <a:t>728</a:t>
            </a:r>
            <a:endParaRPr lang="uk-U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90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5" grpId="0"/>
      <p:bldP spid="36" grpId="0"/>
      <p:bldP spid="38" grpId="0"/>
      <p:bldP spid="39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1693718" y="178594"/>
            <a:ext cx="899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defTabSz="914400"/>
            <a:r>
              <a:rPr lang="uk-UA" altLang="uk-UA" sz="4000" dirty="0" smtClean="0">
                <a:solidFill>
                  <a:schemeClr val="bg1"/>
                </a:solidFill>
              </a:rPr>
              <a:t>Основні помічники у комбінаториці коротко</a:t>
            </a:r>
            <a:endParaRPr lang="uk-UA" altLang="uk-UA" sz="4000" dirty="0">
              <a:solidFill>
                <a:schemeClr val="bg1"/>
              </a:solidFill>
            </a:endParaRPr>
          </a:p>
        </p:txBody>
      </p:sp>
      <p:graphicFrame>
        <p:nvGraphicFramePr>
          <p:cNvPr id="31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5807204"/>
              </p:ext>
            </p:extLst>
          </p:nvPr>
        </p:nvGraphicFramePr>
        <p:xfrm>
          <a:off x="8215745" y="1600200"/>
          <a:ext cx="2930525" cy="63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0" name="Equation" r:id="rId3" imgW="939600" imgH="203040" progId="Equation.DSMT4">
                  <p:embed/>
                </p:oleObj>
              </mc:Choice>
              <mc:Fallback>
                <p:oleObj name="Equation" r:id="rId3" imgW="939600" imgH="203040" progId="Equation.DSMT4">
                  <p:embed/>
                  <p:pic>
                    <p:nvPicPr>
                      <p:cNvPr id="42497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15745" y="1600200"/>
                        <a:ext cx="2930525" cy="633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13"/>
          <p:cNvGraphicFramePr>
            <a:graphicFrameLocks noChangeAspect="1"/>
          </p:cNvGraphicFramePr>
          <p:nvPr/>
        </p:nvGraphicFramePr>
        <p:xfrm>
          <a:off x="609600" y="1600200"/>
          <a:ext cx="3048000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1" name="Equation" r:id="rId5" imgW="977760" imgH="406080" progId="Equation.DSMT4">
                  <p:embed/>
                </p:oleObj>
              </mc:Choice>
              <mc:Fallback>
                <p:oleObj name="Equation" r:id="rId5" imgW="977760" imgH="406080" progId="Equation.DSMT4">
                  <p:embed/>
                  <p:pic>
                    <p:nvPicPr>
                      <p:cNvPr id="424973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600200"/>
                        <a:ext cx="3048000" cy="126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5826977"/>
              </p:ext>
            </p:extLst>
          </p:nvPr>
        </p:nvGraphicFramePr>
        <p:xfrm>
          <a:off x="2701636" y="3403203"/>
          <a:ext cx="6213475" cy="63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2" name="Equation" r:id="rId7" imgW="1993680" imgH="203040" progId="Equation.DSMT4">
                  <p:embed/>
                </p:oleObj>
              </mc:Choice>
              <mc:Fallback>
                <p:oleObj name="Equation" r:id="rId7" imgW="1993680" imgH="203040" progId="Equation.DSMT4">
                  <p:embed/>
                  <p:pic>
                    <p:nvPicPr>
                      <p:cNvPr id="424986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1636" y="3403203"/>
                        <a:ext cx="6213475" cy="633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9025735"/>
              </p:ext>
            </p:extLst>
          </p:nvPr>
        </p:nvGraphicFramePr>
        <p:xfrm>
          <a:off x="7959436" y="2411809"/>
          <a:ext cx="3641725" cy="7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3" name="Equation" r:id="rId9" imgW="1168200" imgH="228600" progId="Equation.DSMT4">
                  <p:embed/>
                </p:oleObj>
              </mc:Choice>
              <mc:Fallback>
                <p:oleObj name="Equation" r:id="rId9" imgW="1168200" imgH="228600" progId="Equation.DSMT4">
                  <p:embed/>
                  <p:pic>
                    <p:nvPicPr>
                      <p:cNvPr id="424987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9436" y="2411809"/>
                        <a:ext cx="3641725" cy="712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" name="Picture 32" descr="Результат пошуку зображень за запитом &quot;дантист&quot;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084" y="4989513"/>
            <a:ext cx="22860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4970463"/>
            <a:ext cx="198120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3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573" y="4948634"/>
            <a:ext cx="2590800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3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57" y="4724400"/>
            <a:ext cx="1752600" cy="163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463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/>
          </p:cNvSpPr>
          <p:nvPr/>
        </p:nvSpPr>
        <p:spPr bwMode="auto">
          <a:xfrm>
            <a:off x="2076162" y="0"/>
            <a:ext cx="7734876" cy="6615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l" defTabSz="914400"/>
            <a:r>
              <a:rPr lang="uk-UA" altLang="uk-UA" sz="3600" b="1" dirty="0" smtClean="0">
                <a:solidFill>
                  <a:schemeClr val="bg1"/>
                </a:solidFill>
              </a:rPr>
              <a:t>Інтерпретація перестановок</a:t>
            </a:r>
          </a:p>
          <a:p>
            <a:pPr algn="l" defTabSz="914400"/>
            <a:r>
              <a:rPr lang="uk-UA" altLang="uk-UA" sz="3600" b="1" dirty="0" smtClean="0">
                <a:solidFill>
                  <a:schemeClr val="bg1"/>
                </a:solidFill>
              </a:rPr>
              <a:t/>
            </a:r>
            <a:br>
              <a:rPr lang="uk-UA" altLang="uk-UA" sz="3600" b="1" dirty="0" smtClean="0">
                <a:solidFill>
                  <a:schemeClr val="bg1"/>
                </a:solidFill>
              </a:rPr>
            </a:br>
            <a:r>
              <a:rPr lang="uk-UA" altLang="uk-UA" sz="3600" b="1" dirty="0" smtClean="0">
                <a:solidFill>
                  <a:schemeClr val="bg1"/>
                </a:solidFill>
              </a:rPr>
              <a:t/>
            </a:r>
            <a:br>
              <a:rPr lang="uk-UA" altLang="uk-UA" sz="3600" b="1" dirty="0" smtClean="0">
                <a:solidFill>
                  <a:schemeClr val="bg1"/>
                </a:solidFill>
              </a:rPr>
            </a:br>
            <a:r>
              <a:rPr lang="uk-UA" altLang="uk-UA" sz="3600" b="1" dirty="0" smtClean="0">
                <a:solidFill>
                  <a:schemeClr val="bg1"/>
                </a:solidFill>
              </a:rPr>
              <a:t>0!=1</a:t>
            </a:r>
          </a:p>
          <a:p>
            <a:pPr algn="l" defTabSz="914400"/>
            <a:r>
              <a:rPr lang="uk-UA" altLang="uk-UA" sz="3600" b="1" dirty="0" smtClean="0">
                <a:solidFill>
                  <a:schemeClr val="bg1"/>
                </a:solidFill>
              </a:rPr>
              <a:t/>
            </a:r>
            <a:br>
              <a:rPr lang="uk-UA" altLang="uk-UA" sz="3600" b="1" dirty="0" smtClean="0">
                <a:solidFill>
                  <a:schemeClr val="bg1"/>
                </a:solidFill>
              </a:rPr>
            </a:br>
            <a:r>
              <a:rPr lang="uk-UA" altLang="uk-UA" sz="3600" b="1" dirty="0" smtClean="0">
                <a:solidFill>
                  <a:schemeClr val="bg1"/>
                </a:solidFill>
              </a:rPr>
              <a:t/>
            </a:r>
            <a:br>
              <a:rPr lang="uk-UA" altLang="uk-UA" sz="3600" b="1" dirty="0" smtClean="0">
                <a:solidFill>
                  <a:schemeClr val="bg1"/>
                </a:solidFill>
              </a:rPr>
            </a:br>
            <a:r>
              <a:rPr lang="uk-UA" altLang="uk-UA" sz="3600" b="1" dirty="0" smtClean="0">
                <a:solidFill>
                  <a:schemeClr val="bg1"/>
                </a:solidFill>
              </a:rPr>
              <a:t>1!=1</a:t>
            </a:r>
          </a:p>
          <a:p>
            <a:pPr algn="l" defTabSz="914400"/>
            <a:r>
              <a:rPr lang="uk-UA" altLang="uk-UA" sz="3600" b="1" dirty="0" smtClean="0">
                <a:solidFill>
                  <a:schemeClr val="bg1"/>
                </a:solidFill>
              </a:rPr>
              <a:t/>
            </a:r>
            <a:br>
              <a:rPr lang="uk-UA" altLang="uk-UA" sz="3600" b="1" dirty="0" smtClean="0">
                <a:solidFill>
                  <a:schemeClr val="bg1"/>
                </a:solidFill>
              </a:rPr>
            </a:br>
            <a:r>
              <a:rPr lang="uk-UA" altLang="uk-UA" sz="3600" b="1" dirty="0" smtClean="0">
                <a:solidFill>
                  <a:schemeClr val="bg1"/>
                </a:solidFill>
              </a:rPr>
              <a:t/>
            </a:r>
            <a:br>
              <a:rPr lang="uk-UA" altLang="uk-UA" sz="3600" b="1" dirty="0" smtClean="0">
                <a:solidFill>
                  <a:schemeClr val="bg1"/>
                </a:solidFill>
              </a:rPr>
            </a:br>
            <a:r>
              <a:rPr lang="uk-UA" altLang="uk-UA" sz="3600" b="1" dirty="0" smtClean="0">
                <a:solidFill>
                  <a:schemeClr val="bg1"/>
                </a:solidFill>
              </a:rPr>
              <a:t>2!=2</a:t>
            </a:r>
            <a:br>
              <a:rPr lang="uk-UA" altLang="uk-UA" sz="3600" b="1" dirty="0" smtClean="0">
                <a:solidFill>
                  <a:schemeClr val="bg1"/>
                </a:solidFill>
              </a:rPr>
            </a:br>
            <a:r>
              <a:rPr lang="uk-UA" altLang="uk-UA" sz="3600" b="1" dirty="0" smtClean="0">
                <a:solidFill>
                  <a:schemeClr val="bg1"/>
                </a:solidFill>
              </a:rPr>
              <a:t/>
            </a:r>
            <a:br>
              <a:rPr lang="uk-UA" altLang="uk-UA" sz="3600" b="1" dirty="0" smtClean="0">
                <a:solidFill>
                  <a:schemeClr val="bg1"/>
                </a:solidFill>
              </a:rPr>
            </a:br>
            <a:r>
              <a:rPr lang="uk-UA" altLang="uk-UA" sz="3600" b="1" dirty="0" smtClean="0">
                <a:solidFill>
                  <a:schemeClr val="bg1"/>
                </a:solidFill>
              </a:rPr>
              <a:t/>
            </a:r>
            <a:br>
              <a:rPr lang="uk-UA" altLang="uk-UA" sz="3600" b="1" dirty="0" smtClean="0">
                <a:solidFill>
                  <a:schemeClr val="bg1"/>
                </a:solidFill>
              </a:rPr>
            </a:br>
            <a:r>
              <a:rPr lang="uk-UA" altLang="uk-UA" sz="3600" b="1" dirty="0" smtClean="0">
                <a:solidFill>
                  <a:schemeClr val="bg1"/>
                </a:solidFill>
              </a:rPr>
              <a:t>3!=6</a:t>
            </a:r>
            <a:endParaRPr lang="uk-UA" altLang="uk-UA" sz="3600" b="1" dirty="0"/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870199"/>
            <a:ext cx="12192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265828"/>
            <a:ext cx="1143000" cy="89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713" y="4265828"/>
            <a:ext cx="1219200" cy="84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726545"/>
            <a:ext cx="129540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363" y="5429250"/>
            <a:ext cx="12255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6" descr="Пов’язане зображенн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614" y="5429250"/>
            <a:ext cx="28575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1169343"/>
            <a:ext cx="1143000" cy="1282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11" y="1445308"/>
            <a:ext cx="971550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540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/>
          </p:cNvSpPr>
          <p:nvPr/>
        </p:nvSpPr>
        <p:spPr bwMode="auto">
          <a:xfrm>
            <a:off x="4790210" y="10391"/>
            <a:ext cx="3096490" cy="71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3200" b="1" dirty="0" smtClean="0">
                <a:solidFill>
                  <a:schemeClr val="bg1"/>
                </a:solidFill>
              </a:rPr>
              <a:t>Перестановки</a:t>
            </a:r>
            <a:r>
              <a:rPr lang="uk-UA" sz="3200" dirty="0" smtClean="0">
                <a:solidFill>
                  <a:schemeClr val="bg1"/>
                </a:solidFill>
              </a:rPr>
              <a:t> </a:t>
            </a:r>
            <a:endParaRPr lang="uk-UA" sz="32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4652"/>
            <a:ext cx="12111984" cy="20427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64720"/>
            <a:ext cx="12069859" cy="12288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71275"/>
            <a:ext cx="11935750" cy="49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0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Title 1"/>
          <p:cNvSpPr>
            <a:spLocks/>
          </p:cNvSpPr>
          <p:nvPr/>
        </p:nvSpPr>
        <p:spPr bwMode="auto">
          <a:xfrm>
            <a:off x="0" y="10390"/>
            <a:ext cx="12053454" cy="169371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2400" b="1" dirty="0" smtClean="0">
                <a:solidFill>
                  <a:schemeClr val="bg1"/>
                </a:solidFill>
              </a:rPr>
              <a:t>Завдання. </a:t>
            </a:r>
            <a:r>
              <a:rPr lang="uk-UA" sz="2400" dirty="0" smtClean="0">
                <a:solidFill>
                  <a:schemeClr val="bg1"/>
                </a:solidFill>
              </a:rPr>
              <a:t>Журналістка Вікторія хоче описати неймовірну історію кохання </a:t>
            </a:r>
            <a:r>
              <a:rPr lang="uk-UA" sz="2400" dirty="0" err="1" smtClean="0">
                <a:solidFill>
                  <a:schemeClr val="bg1"/>
                </a:solidFill>
              </a:rPr>
              <a:t>Брендона</a:t>
            </a:r>
            <a:r>
              <a:rPr lang="uk-UA" sz="2400" dirty="0" smtClean="0">
                <a:solidFill>
                  <a:schemeClr val="bg1"/>
                </a:solidFill>
              </a:rPr>
              <a:t> і Жозефіни: </a:t>
            </a:r>
            <a:r>
              <a:rPr lang="uk-UA" sz="2400" dirty="0" err="1" smtClean="0">
                <a:solidFill>
                  <a:schemeClr val="bg1"/>
                </a:solidFill>
              </a:rPr>
              <a:t>Брендон</a:t>
            </a:r>
            <a:r>
              <a:rPr lang="uk-UA" sz="2400" dirty="0" smtClean="0">
                <a:solidFill>
                  <a:schemeClr val="bg1"/>
                </a:solidFill>
              </a:rPr>
              <a:t> кохає Жозефіну, а Жозефіна кохає </a:t>
            </a:r>
            <a:r>
              <a:rPr lang="uk-UA" sz="2400" dirty="0" err="1" smtClean="0">
                <a:solidFill>
                  <a:schemeClr val="bg1"/>
                </a:solidFill>
              </a:rPr>
              <a:t>Брендона</a:t>
            </a:r>
            <a:r>
              <a:rPr lang="uk-UA" sz="2400" dirty="0" smtClean="0">
                <a:solidFill>
                  <a:schemeClr val="bg1"/>
                </a:solidFill>
              </a:rPr>
              <a:t>. Скільки речень із трьох різних слів може скласти Вікторія, використовуючи слова: «</a:t>
            </a:r>
            <a:r>
              <a:rPr lang="uk-UA" sz="2400" dirty="0" err="1" smtClean="0">
                <a:solidFill>
                  <a:schemeClr val="bg1"/>
                </a:solidFill>
              </a:rPr>
              <a:t>Брендон</a:t>
            </a:r>
            <a:r>
              <a:rPr lang="uk-UA" sz="2400" dirty="0" smtClean="0">
                <a:solidFill>
                  <a:schemeClr val="bg1"/>
                </a:solidFill>
              </a:rPr>
              <a:t>(а)», «кохає», «Жозефіна(у)»?</a:t>
            </a:r>
            <a:endParaRPr lang="uk-UA" sz="2400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/>
          <a:stretch>
            <a:fillRect/>
          </a:stretch>
        </p:blipFill>
        <p:spPr>
          <a:xfrm>
            <a:off x="4569984" y="1826711"/>
            <a:ext cx="2915916" cy="1567839"/>
          </a:xfrm>
          <a:prstGeom prst="rect">
            <a:avLst/>
          </a:prstGeom>
        </p:spPr>
      </p:pic>
      <p:sp>
        <p:nvSpPr>
          <p:cNvPr id="10" name="Subtitle 2"/>
          <p:cNvSpPr>
            <a:spLocks/>
          </p:cNvSpPr>
          <p:nvPr/>
        </p:nvSpPr>
        <p:spPr bwMode="auto">
          <a:xfrm>
            <a:off x="579836" y="1704109"/>
            <a:ext cx="19589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>
                <a:solidFill>
                  <a:schemeClr val="bg1"/>
                </a:solidFill>
              </a:rPr>
              <a:t>Розв'язання</a:t>
            </a:r>
          </a:p>
        </p:txBody>
      </p:sp>
      <p:sp>
        <p:nvSpPr>
          <p:cNvPr id="11" name="Subtitle 2"/>
          <p:cNvSpPr>
            <a:spLocks/>
          </p:cNvSpPr>
          <p:nvPr/>
        </p:nvSpPr>
        <p:spPr bwMode="auto">
          <a:xfrm>
            <a:off x="439617" y="2152509"/>
            <a:ext cx="940701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БКЖ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12" name="Subtitle 2"/>
          <p:cNvSpPr>
            <a:spLocks/>
          </p:cNvSpPr>
          <p:nvPr/>
        </p:nvSpPr>
        <p:spPr bwMode="auto">
          <a:xfrm>
            <a:off x="1354279" y="2152509"/>
            <a:ext cx="328006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000" dirty="0" err="1" smtClean="0">
                <a:solidFill>
                  <a:schemeClr val="bg1"/>
                </a:solidFill>
              </a:rPr>
              <a:t>Брендон</a:t>
            </a:r>
            <a:r>
              <a:rPr lang="uk-UA" sz="2000" dirty="0" smtClean="0">
                <a:solidFill>
                  <a:schemeClr val="bg1"/>
                </a:solidFill>
              </a:rPr>
              <a:t> кохає Жозефіну</a:t>
            </a:r>
            <a:endParaRPr lang="uk-UA" sz="2000" dirty="0">
              <a:solidFill>
                <a:schemeClr val="bg1"/>
              </a:solidFill>
            </a:endParaRPr>
          </a:p>
        </p:txBody>
      </p:sp>
      <p:sp>
        <p:nvSpPr>
          <p:cNvPr id="15" name="Subtitle 2"/>
          <p:cNvSpPr>
            <a:spLocks/>
          </p:cNvSpPr>
          <p:nvPr/>
        </p:nvSpPr>
        <p:spPr bwMode="auto">
          <a:xfrm>
            <a:off x="413576" y="2632427"/>
            <a:ext cx="940701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БЖК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16" name="Subtitle 2"/>
          <p:cNvSpPr>
            <a:spLocks/>
          </p:cNvSpPr>
          <p:nvPr/>
        </p:nvSpPr>
        <p:spPr bwMode="auto">
          <a:xfrm>
            <a:off x="439616" y="3110777"/>
            <a:ext cx="940701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К</a:t>
            </a:r>
            <a:r>
              <a:rPr lang="uk-UA" sz="2400" dirty="0">
                <a:solidFill>
                  <a:schemeClr val="bg1"/>
                </a:solidFill>
              </a:rPr>
              <a:t>Б</a:t>
            </a:r>
            <a:r>
              <a:rPr lang="uk-UA" sz="2400" dirty="0" smtClean="0">
                <a:solidFill>
                  <a:schemeClr val="bg1"/>
                </a:solidFill>
              </a:rPr>
              <a:t>Ж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17" name="Subtitle 2"/>
          <p:cNvSpPr>
            <a:spLocks/>
          </p:cNvSpPr>
          <p:nvPr/>
        </p:nvSpPr>
        <p:spPr bwMode="auto">
          <a:xfrm>
            <a:off x="439617" y="3589127"/>
            <a:ext cx="940701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КЖБ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18" name="Subtitle 2"/>
          <p:cNvSpPr>
            <a:spLocks/>
          </p:cNvSpPr>
          <p:nvPr/>
        </p:nvSpPr>
        <p:spPr bwMode="auto">
          <a:xfrm>
            <a:off x="413577" y="4059517"/>
            <a:ext cx="940701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ЖБК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19" name="Subtitle 2"/>
          <p:cNvSpPr>
            <a:spLocks/>
          </p:cNvSpPr>
          <p:nvPr/>
        </p:nvSpPr>
        <p:spPr bwMode="auto">
          <a:xfrm>
            <a:off x="413575" y="4550579"/>
            <a:ext cx="940701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ЖКБ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20" name="Subtitle 2"/>
          <p:cNvSpPr>
            <a:spLocks/>
          </p:cNvSpPr>
          <p:nvPr/>
        </p:nvSpPr>
        <p:spPr bwMode="auto">
          <a:xfrm>
            <a:off x="1355497" y="2632435"/>
            <a:ext cx="3166443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000" dirty="0" err="1" smtClean="0">
                <a:solidFill>
                  <a:schemeClr val="bg1"/>
                </a:solidFill>
              </a:rPr>
              <a:t>Брендон</a:t>
            </a:r>
            <a:r>
              <a:rPr lang="uk-UA" sz="2000" dirty="0">
                <a:solidFill>
                  <a:schemeClr val="bg1"/>
                </a:solidFill>
              </a:rPr>
              <a:t> Жозефіну кохає</a:t>
            </a:r>
          </a:p>
        </p:txBody>
      </p:sp>
      <p:sp>
        <p:nvSpPr>
          <p:cNvPr id="26" name="Subtitle 2"/>
          <p:cNvSpPr>
            <a:spLocks/>
          </p:cNvSpPr>
          <p:nvPr/>
        </p:nvSpPr>
        <p:spPr bwMode="auto">
          <a:xfrm>
            <a:off x="1354281" y="3123008"/>
            <a:ext cx="319248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000" dirty="0" smtClean="0">
                <a:solidFill>
                  <a:schemeClr val="bg1"/>
                </a:solidFill>
              </a:rPr>
              <a:t>Кохає </a:t>
            </a:r>
            <a:r>
              <a:rPr lang="uk-UA" sz="2000" dirty="0" err="1" smtClean="0">
                <a:solidFill>
                  <a:schemeClr val="bg1"/>
                </a:solidFill>
              </a:rPr>
              <a:t>Брендон</a:t>
            </a:r>
            <a:r>
              <a:rPr lang="uk-UA" sz="2000" dirty="0" smtClean="0">
                <a:solidFill>
                  <a:schemeClr val="bg1"/>
                </a:solidFill>
              </a:rPr>
              <a:t> Жозефіну</a:t>
            </a:r>
            <a:endParaRPr lang="uk-UA" sz="2000" dirty="0">
              <a:solidFill>
                <a:schemeClr val="bg1"/>
              </a:solidFill>
            </a:endParaRPr>
          </a:p>
        </p:txBody>
      </p:sp>
      <p:sp>
        <p:nvSpPr>
          <p:cNvPr id="27" name="Subtitle 2"/>
          <p:cNvSpPr>
            <a:spLocks/>
          </p:cNvSpPr>
          <p:nvPr/>
        </p:nvSpPr>
        <p:spPr bwMode="auto">
          <a:xfrm>
            <a:off x="1354276" y="3596155"/>
            <a:ext cx="3204096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000" dirty="0" smtClean="0">
                <a:solidFill>
                  <a:schemeClr val="bg1"/>
                </a:solidFill>
              </a:rPr>
              <a:t>Кохає Жозефіну </a:t>
            </a:r>
            <a:r>
              <a:rPr lang="uk-UA" sz="2000" dirty="0" err="1">
                <a:solidFill>
                  <a:schemeClr val="bg1"/>
                </a:solidFill>
              </a:rPr>
              <a:t>Брендон</a:t>
            </a:r>
            <a:endParaRPr lang="uk-UA" sz="2000" dirty="0">
              <a:solidFill>
                <a:schemeClr val="bg1"/>
              </a:solidFill>
            </a:endParaRPr>
          </a:p>
        </p:txBody>
      </p:sp>
      <p:sp>
        <p:nvSpPr>
          <p:cNvPr id="28" name="Subtitle 2"/>
          <p:cNvSpPr>
            <a:spLocks/>
          </p:cNvSpPr>
          <p:nvPr/>
        </p:nvSpPr>
        <p:spPr bwMode="auto">
          <a:xfrm>
            <a:off x="1392263" y="4578660"/>
            <a:ext cx="3204096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000" dirty="0">
                <a:solidFill>
                  <a:schemeClr val="bg1"/>
                </a:solidFill>
              </a:rPr>
              <a:t>Жозефіну к</a:t>
            </a:r>
            <a:r>
              <a:rPr lang="uk-UA" sz="2000" dirty="0" smtClean="0">
                <a:solidFill>
                  <a:schemeClr val="bg1"/>
                </a:solidFill>
              </a:rPr>
              <a:t>охає </a:t>
            </a:r>
            <a:r>
              <a:rPr lang="uk-UA" sz="2000" dirty="0" err="1" smtClean="0">
                <a:solidFill>
                  <a:schemeClr val="bg1"/>
                </a:solidFill>
              </a:rPr>
              <a:t>Брендон</a:t>
            </a:r>
            <a:endParaRPr lang="uk-UA" sz="2000" dirty="0">
              <a:solidFill>
                <a:schemeClr val="bg1"/>
              </a:solidFill>
            </a:endParaRPr>
          </a:p>
        </p:txBody>
      </p:sp>
      <p:sp>
        <p:nvSpPr>
          <p:cNvPr id="29" name="Subtitle 2"/>
          <p:cNvSpPr>
            <a:spLocks/>
          </p:cNvSpPr>
          <p:nvPr/>
        </p:nvSpPr>
        <p:spPr bwMode="auto">
          <a:xfrm>
            <a:off x="1365888" y="4087407"/>
            <a:ext cx="3204096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000" dirty="0">
                <a:solidFill>
                  <a:schemeClr val="bg1"/>
                </a:solidFill>
              </a:rPr>
              <a:t>Жозефіну </a:t>
            </a:r>
            <a:r>
              <a:rPr lang="uk-UA" sz="2000" dirty="0" err="1" smtClean="0">
                <a:solidFill>
                  <a:schemeClr val="bg1"/>
                </a:solidFill>
              </a:rPr>
              <a:t>Брендон</a:t>
            </a:r>
            <a:r>
              <a:rPr lang="uk-UA" sz="2000" dirty="0" smtClean="0">
                <a:solidFill>
                  <a:schemeClr val="bg1"/>
                </a:solidFill>
              </a:rPr>
              <a:t> </a:t>
            </a:r>
            <a:r>
              <a:rPr lang="uk-UA" sz="2000" dirty="0">
                <a:solidFill>
                  <a:schemeClr val="bg1"/>
                </a:solidFill>
              </a:rPr>
              <a:t>кохає</a:t>
            </a:r>
          </a:p>
        </p:txBody>
      </p:sp>
      <p:sp>
        <p:nvSpPr>
          <p:cNvPr id="30" name="Subtitle 2"/>
          <p:cNvSpPr>
            <a:spLocks/>
          </p:cNvSpPr>
          <p:nvPr/>
        </p:nvSpPr>
        <p:spPr bwMode="auto">
          <a:xfrm>
            <a:off x="1215794" y="5064132"/>
            <a:ext cx="2140469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rgbClr val="0000FF"/>
                </a:solidFill>
              </a:rPr>
              <a:t>3!    варіантів</a:t>
            </a:r>
            <a:endParaRPr lang="uk-UA" sz="2400" dirty="0">
              <a:solidFill>
                <a:srgbClr val="0000FF"/>
              </a:solidFill>
            </a:endParaRPr>
          </a:p>
        </p:txBody>
      </p:sp>
      <p:sp>
        <p:nvSpPr>
          <p:cNvPr id="31" name="Subtitle 2"/>
          <p:cNvSpPr>
            <a:spLocks/>
          </p:cNvSpPr>
          <p:nvPr/>
        </p:nvSpPr>
        <p:spPr bwMode="auto">
          <a:xfrm>
            <a:off x="5718588" y="4193365"/>
            <a:ext cx="505278" cy="60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4400" dirty="0" smtClean="0">
                <a:solidFill>
                  <a:srgbClr val="FF0000"/>
                </a:solidFill>
              </a:rPr>
              <a:t>+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32" name="Subtitle 2"/>
          <p:cNvSpPr>
            <a:spLocks/>
          </p:cNvSpPr>
          <p:nvPr/>
        </p:nvSpPr>
        <p:spPr bwMode="auto">
          <a:xfrm>
            <a:off x="5505704" y="3614419"/>
            <a:ext cx="1006685" cy="60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3200" dirty="0" smtClean="0">
                <a:solidFill>
                  <a:srgbClr val="FF0000"/>
                </a:solidFill>
              </a:rPr>
              <a:t>або</a:t>
            </a: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33" name="Subtitle 2"/>
          <p:cNvSpPr>
            <a:spLocks/>
          </p:cNvSpPr>
          <p:nvPr/>
        </p:nvSpPr>
        <p:spPr bwMode="auto">
          <a:xfrm>
            <a:off x="7511942" y="2054947"/>
            <a:ext cx="940701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БКЖ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34" name="Subtitle 2"/>
          <p:cNvSpPr>
            <a:spLocks/>
          </p:cNvSpPr>
          <p:nvPr/>
        </p:nvSpPr>
        <p:spPr bwMode="auto">
          <a:xfrm>
            <a:off x="7485901" y="2534865"/>
            <a:ext cx="940701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БЖК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35" name="Subtitle 2"/>
          <p:cNvSpPr>
            <a:spLocks/>
          </p:cNvSpPr>
          <p:nvPr/>
        </p:nvSpPr>
        <p:spPr bwMode="auto">
          <a:xfrm>
            <a:off x="7511941" y="3013215"/>
            <a:ext cx="940701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К</a:t>
            </a:r>
            <a:r>
              <a:rPr lang="uk-UA" sz="2400" dirty="0">
                <a:solidFill>
                  <a:schemeClr val="bg1"/>
                </a:solidFill>
              </a:rPr>
              <a:t>Б</a:t>
            </a:r>
            <a:r>
              <a:rPr lang="uk-UA" sz="2400" dirty="0" smtClean="0">
                <a:solidFill>
                  <a:schemeClr val="bg1"/>
                </a:solidFill>
              </a:rPr>
              <a:t>Ж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36" name="Subtitle 2"/>
          <p:cNvSpPr>
            <a:spLocks/>
          </p:cNvSpPr>
          <p:nvPr/>
        </p:nvSpPr>
        <p:spPr bwMode="auto">
          <a:xfrm>
            <a:off x="7511942" y="3491565"/>
            <a:ext cx="940701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КЖБ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37" name="Subtitle 2"/>
          <p:cNvSpPr>
            <a:spLocks/>
          </p:cNvSpPr>
          <p:nvPr/>
        </p:nvSpPr>
        <p:spPr bwMode="auto">
          <a:xfrm>
            <a:off x="7485902" y="3961955"/>
            <a:ext cx="940701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ЖБК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38" name="Subtitle 2"/>
          <p:cNvSpPr>
            <a:spLocks/>
          </p:cNvSpPr>
          <p:nvPr/>
        </p:nvSpPr>
        <p:spPr bwMode="auto">
          <a:xfrm>
            <a:off x="7485900" y="4453017"/>
            <a:ext cx="940701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ЖКБ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39" name="Subtitle 2"/>
          <p:cNvSpPr>
            <a:spLocks/>
          </p:cNvSpPr>
          <p:nvPr/>
        </p:nvSpPr>
        <p:spPr bwMode="auto">
          <a:xfrm>
            <a:off x="8637248" y="2035384"/>
            <a:ext cx="3416206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000" dirty="0" err="1" smtClean="0">
                <a:solidFill>
                  <a:schemeClr val="bg1"/>
                </a:solidFill>
              </a:rPr>
              <a:t>Брендона</a:t>
            </a:r>
            <a:r>
              <a:rPr lang="uk-UA" sz="2000" dirty="0" smtClean="0">
                <a:solidFill>
                  <a:schemeClr val="bg1"/>
                </a:solidFill>
              </a:rPr>
              <a:t> кохає Жозефіна</a:t>
            </a:r>
            <a:endParaRPr lang="uk-UA" sz="2000" dirty="0">
              <a:solidFill>
                <a:schemeClr val="bg1"/>
              </a:solidFill>
            </a:endParaRPr>
          </a:p>
        </p:txBody>
      </p:sp>
      <p:sp>
        <p:nvSpPr>
          <p:cNvPr id="40" name="Subtitle 2"/>
          <p:cNvSpPr>
            <a:spLocks/>
          </p:cNvSpPr>
          <p:nvPr/>
        </p:nvSpPr>
        <p:spPr bwMode="auto">
          <a:xfrm>
            <a:off x="8648857" y="2515310"/>
            <a:ext cx="332147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000" dirty="0" err="1" smtClean="0">
                <a:solidFill>
                  <a:schemeClr val="bg1"/>
                </a:solidFill>
              </a:rPr>
              <a:t>Брендона</a:t>
            </a:r>
            <a:r>
              <a:rPr lang="uk-UA" sz="2000" dirty="0" smtClean="0">
                <a:solidFill>
                  <a:schemeClr val="bg1"/>
                </a:solidFill>
              </a:rPr>
              <a:t> Жозефіна </a:t>
            </a:r>
            <a:r>
              <a:rPr lang="uk-UA" sz="2000" dirty="0">
                <a:solidFill>
                  <a:schemeClr val="bg1"/>
                </a:solidFill>
              </a:rPr>
              <a:t>кохає</a:t>
            </a:r>
          </a:p>
        </p:txBody>
      </p:sp>
      <p:sp>
        <p:nvSpPr>
          <p:cNvPr id="41" name="Subtitle 2"/>
          <p:cNvSpPr>
            <a:spLocks/>
          </p:cNvSpPr>
          <p:nvPr/>
        </p:nvSpPr>
        <p:spPr bwMode="auto">
          <a:xfrm>
            <a:off x="8637250" y="3005883"/>
            <a:ext cx="3416204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000" dirty="0" smtClean="0">
                <a:solidFill>
                  <a:schemeClr val="bg1"/>
                </a:solidFill>
              </a:rPr>
              <a:t>Кохає </a:t>
            </a:r>
            <a:r>
              <a:rPr lang="uk-UA" sz="2000" dirty="0" err="1" smtClean="0">
                <a:solidFill>
                  <a:schemeClr val="bg1"/>
                </a:solidFill>
              </a:rPr>
              <a:t>Брендона</a:t>
            </a:r>
            <a:r>
              <a:rPr lang="uk-UA" sz="2000" dirty="0" smtClean="0">
                <a:solidFill>
                  <a:schemeClr val="bg1"/>
                </a:solidFill>
              </a:rPr>
              <a:t> Жозефіна</a:t>
            </a:r>
            <a:endParaRPr lang="uk-UA" sz="2000" dirty="0">
              <a:solidFill>
                <a:schemeClr val="bg1"/>
              </a:solidFill>
            </a:endParaRPr>
          </a:p>
        </p:txBody>
      </p:sp>
      <p:sp>
        <p:nvSpPr>
          <p:cNvPr id="42" name="Subtitle 2"/>
          <p:cNvSpPr>
            <a:spLocks/>
          </p:cNvSpPr>
          <p:nvPr/>
        </p:nvSpPr>
        <p:spPr bwMode="auto">
          <a:xfrm>
            <a:off x="8637244" y="3479030"/>
            <a:ext cx="3416209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000" dirty="0" smtClean="0">
                <a:solidFill>
                  <a:schemeClr val="bg1"/>
                </a:solidFill>
              </a:rPr>
              <a:t>Кохає Жозефіна </a:t>
            </a:r>
            <a:r>
              <a:rPr lang="uk-UA" sz="2000" dirty="0" err="1" smtClean="0">
                <a:solidFill>
                  <a:schemeClr val="bg1"/>
                </a:solidFill>
              </a:rPr>
              <a:t>Брендона</a:t>
            </a:r>
            <a:endParaRPr lang="uk-UA" sz="2000" dirty="0">
              <a:solidFill>
                <a:schemeClr val="bg1"/>
              </a:solidFill>
            </a:endParaRPr>
          </a:p>
        </p:txBody>
      </p:sp>
      <p:sp>
        <p:nvSpPr>
          <p:cNvPr id="43" name="Subtitle 2"/>
          <p:cNvSpPr>
            <a:spLocks/>
          </p:cNvSpPr>
          <p:nvPr/>
        </p:nvSpPr>
        <p:spPr bwMode="auto">
          <a:xfrm>
            <a:off x="8675231" y="4461535"/>
            <a:ext cx="3378221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000" dirty="0" smtClean="0">
                <a:solidFill>
                  <a:schemeClr val="bg1"/>
                </a:solidFill>
              </a:rPr>
              <a:t>Жозефіна </a:t>
            </a:r>
            <a:r>
              <a:rPr lang="uk-UA" sz="2000" dirty="0">
                <a:solidFill>
                  <a:schemeClr val="bg1"/>
                </a:solidFill>
              </a:rPr>
              <a:t>к</a:t>
            </a:r>
            <a:r>
              <a:rPr lang="uk-UA" sz="2000" dirty="0" smtClean="0">
                <a:solidFill>
                  <a:schemeClr val="bg1"/>
                </a:solidFill>
              </a:rPr>
              <a:t>охає </a:t>
            </a:r>
            <a:r>
              <a:rPr lang="uk-UA" sz="2000" dirty="0" err="1" smtClean="0">
                <a:solidFill>
                  <a:schemeClr val="bg1"/>
                </a:solidFill>
              </a:rPr>
              <a:t>Брендона</a:t>
            </a:r>
            <a:endParaRPr lang="uk-UA" sz="2000" dirty="0">
              <a:solidFill>
                <a:schemeClr val="bg1"/>
              </a:solidFill>
            </a:endParaRPr>
          </a:p>
        </p:txBody>
      </p:sp>
      <p:sp>
        <p:nvSpPr>
          <p:cNvPr id="44" name="Subtitle 2"/>
          <p:cNvSpPr>
            <a:spLocks/>
          </p:cNvSpPr>
          <p:nvPr/>
        </p:nvSpPr>
        <p:spPr bwMode="auto">
          <a:xfrm>
            <a:off x="8648857" y="3970282"/>
            <a:ext cx="332147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000" dirty="0" smtClean="0">
                <a:solidFill>
                  <a:schemeClr val="bg1"/>
                </a:solidFill>
              </a:rPr>
              <a:t>Жозефіна </a:t>
            </a:r>
            <a:r>
              <a:rPr lang="uk-UA" sz="2000" dirty="0" err="1" smtClean="0">
                <a:solidFill>
                  <a:schemeClr val="bg1"/>
                </a:solidFill>
              </a:rPr>
              <a:t>Брендона</a:t>
            </a:r>
            <a:r>
              <a:rPr lang="uk-UA" sz="2000" dirty="0" smtClean="0">
                <a:solidFill>
                  <a:schemeClr val="bg1"/>
                </a:solidFill>
              </a:rPr>
              <a:t> </a:t>
            </a:r>
            <a:r>
              <a:rPr lang="uk-UA" sz="2000" dirty="0">
                <a:solidFill>
                  <a:schemeClr val="bg1"/>
                </a:solidFill>
              </a:rPr>
              <a:t>кохає</a:t>
            </a:r>
          </a:p>
        </p:txBody>
      </p:sp>
      <p:sp>
        <p:nvSpPr>
          <p:cNvPr id="45" name="Subtitle 2"/>
          <p:cNvSpPr>
            <a:spLocks/>
          </p:cNvSpPr>
          <p:nvPr/>
        </p:nvSpPr>
        <p:spPr bwMode="auto">
          <a:xfrm>
            <a:off x="8452643" y="5093202"/>
            <a:ext cx="2140469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rgbClr val="0000FF"/>
                </a:solidFill>
              </a:rPr>
              <a:t>3!    варіантів</a:t>
            </a:r>
            <a:endParaRPr lang="uk-UA" sz="2400" dirty="0">
              <a:solidFill>
                <a:srgbClr val="0000FF"/>
              </a:solidFill>
            </a:endParaRPr>
          </a:p>
        </p:txBody>
      </p:sp>
      <p:sp>
        <p:nvSpPr>
          <p:cNvPr id="46" name="Subtitle 2"/>
          <p:cNvSpPr>
            <a:spLocks/>
          </p:cNvSpPr>
          <p:nvPr/>
        </p:nvSpPr>
        <p:spPr bwMode="auto">
          <a:xfrm>
            <a:off x="5464246" y="4866268"/>
            <a:ext cx="1124962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Отже,</a:t>
            </a:r>
            <a:endParaRPr lang="uk-UA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Subtitle 2"/>
              <p:cNvSpPr>
                <a:spLocks/>
              </p:cNvSpPr>
              <p:nvPr/>
            </p:nvSpPr>
            <p:spPr bwMode="auto">
              <a:xfrm>
                <a:off x="3546729" y="5622355"/>
                <a:ext cx="1958975" cy="454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uk-UA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!+3!=</m:t>
                      </m:r>
                    </m:oMath>
                  </m:oMathPara>
                </a14:m>
                <a:endParaRPr lang="uk-UA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7" name="Subtit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46729" y="5622355"/>
                <a:ext cx="1958975" cy="4541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Subtitle 2"/>
          <p:cNvSpPr>
            <a:spLocks/>
          </p:cNvSpPr>
          <p:nvPr/>
        </p:nvSpPr>
        <p:spPr bwMode="auto">
          <a:xfrm>
            <a:off x="9038913" y="5679505"/>
            <a:ext cx="2242028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Відповідь:  12</a:t>
            </a:r>
            <a:endParaRPr lang="uk-UA" sz="2400" dirty="0">
              <a:solidFill>
                <a:schemeClr val="bg1"/>
              </a:solidFill>
            </a:endParaRPr>
          </a:p>
        </p:txBody>
      </p:sp>
      <p:graphicFrame>
        <p:nvGraphicFramePr>
          <p:cNvPr id="5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3790914"/>
              </p:ext>
            </p:extLst>
          </p:nvPr>
        </p:nvGraphicFramePr>
        <p:xfrm>
          <a:off x="5243832" y="5618061"/>
          <a:ext cx="2417762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0" name="Equation" r:id="rId5" imgW="977760" imgH="177480" progId="Equation.DSMT4">
                  <p:embed/>
                </p:oleObj>
              </mc:Choice>
              <mc:Fallback>
                <p:oleObj name="Equation" r:id="rId5" imgW="977760" imgH="177480" progId="Equation.DSMT4">
                  <p:embed/>
                  <p:pic>
                    <p:nvPicPr>
                      <p:cNvPr id="1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3832" y="5618061"/>
                        <a:ext cx="2417762" cy="439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5404513"/>
              </p:ext>
            </p:extLst>
          </p:nvPr>
        </p:nvGraphicFramePr>
        <p:xfrm>
          <a:off x="7661594" y="5622355"/>
          <a:ext cx="439738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1" name="Equation" r:id="rId7" imgW="177480" imgH="164880" progId="Equation.DSMT4">
                  <p:embed/>
                </p:oleObj>
              </mc:Choice>
              <mc:Fallback>
                <p:oleObj name="Equation" r:id="rId7" imgW="177480" imgH="164880" progId="Equation.DSMT4">
                  <p:embed/>
                  <p:pic>
                    <p:nvPicPr>
                      <p:cNvPr id="5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1594" y="5622355"/>
                        <a:ext cx="439738" cy="40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4462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5" grpId="0"/>
      <p:bldP spid="16" grpId="0"/>
      <p:bldP spid="17" grpId="0"/>
      <p:bldP spid="18" grpId="0"/>
      <p:bldP spid="19" grpId="0"/>
      <p:bldP spid="20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/>
          </p:cNvSpPr>
          <p:nvPr/>
        </p:nvSpPr>
        <p:spPr bwMode="auto">
          <a:xfrm>
            <a:off x="138547" y="1"/>
            <a:ext cx="9150926" cy="200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2400" b="1" dirty="0" smtClean="0">
                <a:solidFill>
                  <a:schemeClr val="bg1"/>
                </a:solidFill>
              </a:rPr>
              <a:t>Завдання. </a:t>
            </a:r>
            <a:r>
              <a:rPr lang="uk-UA" sz="2400" dirty="0" smtClean="0">
                <a:solidFill>
                  <a:schemeClr val="bg1"/>
                </a:solidFill>
              </a:rPr>
              <a:t>Оглядаючи пацієнта, стоматолог виявив карієс в зубчиках з такими номерами: третій, шостий, дванадцятий та  двадцять перший. Лікар планує лікувати всі 4 зубчики по черзі. Скільки всього є варіантів послідовностей лікування цих зубчиків?</a:t>
            </a:r>
            <a:endParaRPr lang="uk-UA" sz="24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9289473" y="0"/>
            <a:ext cx="2902527" cy="2171700"/>
          </a:xfrm>
          <a:prstGeom prst="rect">
            <a:avLst/>
          </a:prstGeom>
        </p:spPr>
      </p:pic>
      <p:sp>
        <p:nvSpPr>
          <p:cNvPr id="9" name="Subtitle 2"/>
          <p:cNvSpPr>
            <a:spLocks/>
          </p:cNvSpPr>
          <p:nvPr/>
        </p:nvSpPr>
        <p:spPr bwMode="auto">
          <a:xfrm>
            <a:off x="657976" y="2088573"/>
            <a:ext cx="223610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Розв'язання 1</a:t>
            </a:r>
            <a:endParaRPr lang="uk-UA" sz="2400" dirty="0">
              <a:solidFill>
                <a:schemeClr val="bg1"/>
              </a:solidFill>
            </a:endParaRPr>
          </a:p>
        </p:txBody>
      </p:sp>
      <p:graphicFrame>
        <p:nvGraphicFramePr>
          <p:cNvPr id="1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2924817"/>
              </p:ext>
            </p:extLst>
          </p:nvPr>
        </p:nvGraphicFramePr>
        <p:xfrm>
          <a:off x="693738" y="2646363"/>
          <a:ext cx="1979612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84" name="Equation" r:id="rId4" imgW="799920" imgH="203040" progId="Equation.DSMT4">
                  <p:embed/>
                </p:oleObj>
              </mc:Choice>
              <mc:Fallback>
                <p:oleObj name="Equation" r:id="rId4" imgW="799920" imgH="203040" progId="Equation.DSMT4">
                  <p:embed/>
                  <p:pic>
                    <p:nvPicPr>
                      <p:cNvPr id="5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738" y="2646363"/>
                        <a:ext cx="1979612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3703962"/>
              </p:ext>
            </p:extLst>
          </p:nvPr>
        </p:nvGraphicFramePr>
        <p:xfrm>
          <a:off x="693738" y="3265488"/>
          <a:ext cx="1979612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85" name="Equation" r:id="rId6" imgW="799920" imgH="203040" progId="Equation.DSMT4">
                  <p:embed/>
                </p:oleObj>
              </mc:Choice>
              <mc:Fallback>
                <p:oleObj name="Equation" r:id="rId6" imgW="799920" imgH="203040" progId="Equation.DSMT4">
                  <p:embed/>
                  <p:pic>
                    <p:nvPicPr>
                      <p:cNvPr id="1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738" y="3265488"/>
                        <a:ext cx="1979612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2383524"/>
              </p:ext>
            </p:extLst>
          </p:nvPr>
        </p:nvGraphicFramePr>
        <p:xfrm>
          <a:off x="693738" y="3930650"/>
          <a:ext cx="1979612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86" name="Equation" r:id="rId8" imgW="799920" imgH="203040" progId="Equation.DSMT4">
                  <p:embed/>
                </p:oleObj>
              </mc:Choice>
              <mc:Fallback>
                <p:oleObj name="Equation" r:id="rId8" imgW="799920" imgH="203040" progId="Equation.DSMT4">
                  <p:embed/>
                  <p:pic>
                    <p:nvPicPr>
                      <p:cNvPr id="1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738" y="3930650"/>
                        <a:ext cx="1979612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1308121"/>
              </p:ext>
            </p:extLst>
          </p:nvPr>
        </p:nvGraphicFramePr>
        <p:xfrm>
          <a:off x="1070751" y="4599495"/>
          <a:ext cx="1004887" cy="188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87" name="Equation" r:id="rId10" imgW="406080" imgH="75960" progId="Equation.DSMT4">
                  <p:embed/>
                </p:oleObj>
              </mc:Choice>
              <mc:Fallback>
                <p:oleObj name="Equation" r:id="rId10" imgW="406080" imgH="7596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0751" y="4599495"/>
                        <a:ext cx="1004887" cy="188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Subtitle 2"/>
          <p:cNvSpPr>
            <a:spLocks/>
          </p:cNvSpPr>
          <p:nvPr/>
        </p:nvSpPr>
        <p:spPr bwMode="auto">
          <a:xfrm>
            <a:off x="614100" y="5037791"/>
            <a:ext cx="2140469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rgbClr val="0000FF"/>
                </a:solidFill>
              </a:rPr>
              <a:t>24   варіанти</a:t>
            </a:r>
            <a:endParaRPr lang="uk-UA" sz="2400" dirty="0">
              <a:solidFill>
                <a:srgbClr val="0000FF"/>
              </a:solidFill>
            </a:endParaRPr>
          </a:p>
        </p:txBody>
      </p:sp>
      <p:sp>
        <p:nvSpPr>
          <p:cNvPr id="15" name="Subtitle 2"/>
          <p:cNvSpPr>
            <a:spLocks/>
          </p:cNvSpPr>
          <p:nvPr/>
        </p:nvSpPr>
        <p:spPr bwMode="auto">
          <a:xfrm>
            <a:off x="5351203" y="2034165"/>
            <a:ext cx="223610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Розв'язання 2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16" name="Subtitle 2"/>
          <p:cNvSpPr>
            <a:spLocks/>
          </p:cNvSpPr>
          <p:nvPr/>
        </p:nvSpPr>
        <p:spPr bwMode="auto">
          <a:xfrm>
            <a:off x="4491401" y="2646652"/>
            <a:ext cx="1977852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Нам задано:</a:t>
            </a:r>
            <a:endParaRPr lang="uk-UA" sz="2400" dirty="0">
              <a:solidFill>
                <a:schemeClr val="bg1"/>
              </a:solidFill>
            </a:endParaRPr>
          </a:p>
        </p:txBody>
      </p:sp>
      <p:graphicFrame>
        <p:nvGraphicFramePr>
          <p:cNvPr id="1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4390371"/>
              </p:ext>
            </p:extLst>
          </p:nvPr>
        </p:nvGraphicFramePr>
        <p:xfrm>
          <a:off x="6737350" y="2506952"/>
          <a:ext cx="2292350" cy="63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88" name="Equation" r:id="rId12" imgW="927000" imgH="253800" progId="Equation.DSMT4">
                  <p:embed/>
                </p:oleObj>
              </mc:Choice>
              <mc:Fallback>
                <p:oleObj name="Equation" r:id="rId12" imgW="927000" imgH="253800" progId="Equation.DSMT4">
                  <p:embed/>
                  <p:pic>
                    <p:nvPicPr>
                      <p:cNvPr id="1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7350" y="2506952"/>
                        <a:ext cx="2292350" cy="630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81885" y="3150751"/>
            <a:ext cx="3676831" cy="492296"/>
          </a:xfrm>
          <a:prstGeom prst="rect">
            <a:avLst/>
          </a:prstGeom>
        </p:spPr>
      </p:pic>
      <p:pic>
        <p:nvPicPr>
          <p:cNvPr id="18" name="Рисунок 1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714010" y="3125870"/>
            <a:ext cx="578879" cy="578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7553677"/>
              </p:ext>
            </p:extLst>
          </p:nvPr>
        </p:nvGraphicFramePr>
        <p:xfrm>
          <a:off x="5581885" y="3929063"/>
          <a:ext cx="815975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89" name="Equation" r:id="rId16" imgW="330120" imgH="228600" progId="Equation.DSMT4">
                  <p:embed/>
                </p:oleObj>
              </mc:Choice>
              <mc:Fallback>
                <p:oleObj name="Equation" r:id="rId16" imgW="330120" imgH="228600" progId="Equation.DSMT4">
                  <p:embed/>
                  <p:pic>
                    <p:nvPicPr>
                      <p:cNvPr id="17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1885" y="3929063"/>
                        <a:ext cx="815975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8879372"/>
              </p:ext>
            </p:extLst>
          </p:nvPr>
        </p:nvGraphicFramePr>
        <p:xfrm>
          <a:off x="6397860" y="3962831"/>
          <a:ext cx="690563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90" name="Equation" r:id="rId18" imgW="279360" imgH="177480" progId="Equation.DSMT4">
                  <p:embed/>
                </p:oleObj>
              </mc:Choice>
              <mc:Fallback>
                <p:oleObj name="Equation" r:id="rId18" imgW="279360" imgH="177480" progId="Equation.DSMT4">
                  <p:embed/>
                  <p:pic>
                    <p:nvPicPr>
                      <p:cNvPr id="19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7860" y="3962831"/>
                        <a:ext cx="690563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3308593"/>
              </p:ext>
            </p:extLst>
          </p:nvPr>
        </p:nvGraphicFramePr>
        <p:xfrm>
          <a:off x="7100753" y="3961606"/>
          <a:ext cx="1631950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91" name="Equation" r:id="rId20" imgW="660240" imgH="177480" progId="Equation.DSMT4">
                  <p:embed/>
                </p:oleObj>
              </mc:Choice>
              <mc:Fallback>
                <p:oleObj name="Equation" r:id="rId20" imgW="660240" imgH="177480" progId="Equation.DSMT4">
                  <p:embed/>
                  <p:pic>
                    <p:nvPicPr>
                      <p:cNvPr id="2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0753" y="3961606"/>
                        <a:ext cx="1631950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6052289"/>
              </p:ext>
            </p:extLst>
          </p:nvPr>
        </p:nvGraphicFramePr>
        <p:xfrm>
          <a:off x="8649711" y="3977480"/>
          <a:ext cx="50165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92" name="Equation" r:id="rId22" imgW="203040" imgH="164880" progId="Equation.DSMT4">
                  <p:embed/>
                </p:oleObj>
              </mc:Choice>
              <mc:Fallback>
                <p:oleObj name="Equation" r:id="rId22" imgW="203040" imgH="164880" progId="Equation.DSMT4">
                  <p:embed/>
                  <p:pic>
                    <p:nvPicPr>
                      <p:cNvPr id="2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49711" y="3977480"/>
                        <a:ext cx="501650" cy="40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Subtitle 2"/>
          <p:cNvSpPr>
            <a:spLocks/>
          </p:cNvSpPr>
          <p:nvPr/>
        </p:nvSpPr>
        <p:spPr bwMode="auto">
          <a:xfrm>
            <a:off x="6299286" y="5286738"/>
            <a:ext cx="2242028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Відповідь:  24</a:t>
            </a:r>
            <a:endParaRPr lang="uk-U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95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6" grpId="0"/>
      <p:bldP spid="2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/>
          </p:cNvSpPr>
          <p:nvPr/>
        </p:nvSpPr>
        <p:spPr bwMode="auto">
          <a:xfrm>
            <a:off x="138547" y="1"/>
            <a:ext cx="9150926" cy="200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2400" b="1" dirty="0" smtClean="0">
                <a:solidFill>
                  <a:schemeClr val="bg1"/>
                </a:solidFill>
              </a:rPr>
              <a:t>Завдання. </a:t>
            </a:r>
            <a:r>
              <a:rPr lang="uk-UA" sz="2400" dirty="0" smtClean="0">
                <a:solidFill>
                  <a:schemeClr val="bg1"/>
                </a:solidFill>
              </a:rPr>
              <a:t>Оглядаючи пацієнта, стоматолог виявив карієс в зубчиках з такими номерами: третій, шостий, дванадцятий та  двадцять перший. Лікар планує лікувати всі 4 зубчики по черзі, але почати лікування з номера шостого. Скільки всього є варіантів послідовностей лікування цих зубчиків?</a:t>
            </a:r>
            <a:endParaRPr lang="uk-UA" sz="24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9289473" y="0"/>
            <a:ext cx="2902527" cy="2171700"/>
          </a:xfrm>
          <a:prstGeom prst="rect">
            <a:avLst/>
          </a:prstGeom>
        </p:spPr>
      </p:pic>
      <p:sp>
        <p:nvSpPr>
          <p:cNvPr id="9" name="Subtitle 2"/>
          <p:cNvSpPr>
            <a:spLocks/>
          </p:cNvSpPr>
          <p:nvPr/>
        </p:nvSpPr>
        <p:spPr bwMode="auto">
          <a:xfrm>
            <a:off x="450158" y="2171700"/>
            <a:ext cx="204366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Розв'язання.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24" name="Subtitle 2"/>
          <p:cNvSpPr>
            <a:spLocks/>
          </p:cNvSpPr>
          <p:nvPr/>
        </p:nvSpPr>
        <p:spPr bwMode="auto">
          <a:xfrm>
            <a:off x="2956811" y="2200420"/>
            <a:ext cx="2338773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Номер шостий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25" name="Subtitle 2"/>
          <p:cNvSpPr>
            <a:spLocks/>
          </p:cNvSpPr>
          <p:nvPr/>
        </p:nvSpPr>
        <p:spPr bwMode="auto">
          <a:xfrm>
            <a:off x="6095999" y="2195082"/>
            <a:ext cx="2570019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Інші три зубчики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26" name="Subtitle 2"/>
          <p:cNvSpPr>
            <a:spLocks/>
          </p:cNvSpPr>
          <p:nvPr/>
        </p:nvSpPr>
        <p:spPr bwMode="auto">
          <a:xfrm>
            <a:off x="3352592" y="2756919"/>
            <a:ext cx="1547209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rgbClr val="0000FF"/>
                </a:solidFill>
              </a:rPr>
              <a:t>1 варіант</a:t>
            </a:r>
            <a:endParaRPr lang="uk-UA" sz="2400" dirty="0">
              <a:solidFill>
                <a:srgbClr val="0000FF"/>
              </a:solidFill>
            </a:endParaRPr>
          </a:p>
        </p:txBody>
      </p:sp>
      <p:sp>
        <p:nvSpPr>
          <p:cNvPr id="27" name="Subtitle 2"/>
          <p:cNvSpPr>
            <a:spLocks/>
          </p:cNvSpPr>
          <p:nvPr/>
        </p:nvSpPr>
        <p:spPr bwMode="auto">
          <a:xfrm>
            <a:off x="6199908" y="2735557"/>
            <a:ext cx="1998519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rgbClr val="0000FF"/>
                </a:solidFill>
              </a:rPr>
              <a:t>3!   варіантів</a:t>
            </a:r>
            <a:endParaRPr lang="uk-UA" sz="24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Subtitle 2"/>
              <p:cNvSpPr>
                <a:spLocks/>
              </p:cNvSpPr>
              <p:nvPr/>
            </p:nvSpPr>
            <p:spPr bwMode="auto">
              <a:xfrm>
                <a:off x="5489194" y="2607200"/>
                <a:ext cx="505278" cy="607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None/>
                </a:pPr>
                <a14:m>
                  <m:oMath xmlns:m="http://schemas.openxmlformats.org/officeDocument/2006/math">
                    <m:r>
                      <a:rPr lang="uk-UA" sz="4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uk-UA" sz="2400" dirty="0" smtClean="0">
                    <a:solidFill>
                      <a:schemeClr val="bg1"/>
                    </a:solidFill>
                  </a:rPr>
                  <a:t> </a:t>
                </a:r>
                <a:endParaRPr lang="uk-UA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Subtit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89194" y="2607200"/>
                <a:ext cx="505278" cy="6075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Subtitle 2"/>
          <p:cNvSpPr>
            <a:spLocks/>
          </p:cNvSpPr>
          <p:nvPr/>
        </p:nvSpPr>
        <p:spPr bwMode="auto">
          <a:xfrm>
            <a:off x="5533076" y="2059299"/>
            <a:ext cx="281909" cy="57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4400" dirty="0" smtClean="0">
                <a:solidFill>
                  <a:srgbClr val="FF0000"/>
                </a:solidFill>
              </a:rPr>
              <a:t>і</a:t>
            </a:r>
            <a:endParaRPr lang="uk-UA" sz="4400" dirty="0">
              <a:solidFill>
                <a:schemeClr val="bg1"/>
              </a:solidFill>
            </a:endParaRPr>
          </a:p>
        </p:txBody>
      </p:sp>
      <p:graphicFrame>
        <p:nvGraphicFramePr>
          <p:cNvPr id="3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1294337"/>
              </p:ext>
            </p:extLst>
          </p:nvPr>
        </p:nvGraphicFramePr>
        <p:xfrm>
          <a:off x="5387594" y="3606800"/>
          <a:ext cx="973138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9" name="Equation" r:id="rId5" imgW="393480" imgH="177480" progId="Equation.DSMT4">
                  <p:embed/>
                </p:oleObj>
              </mc:Choice>
              <mc:Fallback>
                <p:oleObj name="Equation" r:id="rId5" imgW="393480" imgH="177480" progId="Equation.DSMT4">
                  <p:embed/>
                  <p:pic>
                    <p:nvPicPr>
                      <p:cNvPr id="2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7594" y="3606800"/>
                        <a:ext cx="973138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4111693"/>
              </p:ext>
            </p:extLst>
          </p:nvPr>
        </p:nvGraphicFramePr>
        <p:xfrm>
          <a:off x="6346876" y="3624263"/>
          <a:ext cx="1538287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0" name="Equation" r:id="rId7" imgW="622080" imgH="177480" progId="Equation.DSMT4">
                  <p:embed/>
                </p:oleObj>
              </mc:Choice>
              <mc:Fallback>
                <p:oleObj name="Equation" r:id="rId7" imgW="622080" imgH="177480" progId="Equation.DSMT4">
                  <p:embed/>
                  <p:pic>
                    <p:nvPicPr>
                      <p:cNvPr id="3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6876" y="3624263"/>
                        <a:ext cx="1538287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2173690"/>
              </p:ext>
            </p:extLst>
          </p:nvPr>
        </p:nvGraphicFramePr>
        <p:xfrm>
          <a:off x="7885163" y="3605076"/>
          <a:ext cx="314325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1" name="Equation" r:id="rId9" imgW="126720" imgH="177480" progId="Equation.DSMT4">
                  <p:embed/>
                </p:oleObj>
              </mc:Choice>
              <mc:Fallback>
                <p:oleObj name="Equation" r:id="rId9" imgW="126720" imgH="177480" progId="Equation.DSMT4">
                  <p:embed/>
                  <p:pic>
                    <p:nvPicPr>
                      <p:cNvPr id="3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63" y="3605076"/>
                        <a:ext cx="314325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Subtitle 2"/>
          <p:cNvSpPr>
            <a:spLocks/>
          </p:cNvSpPr>
          <p:nvPr/>
        </p:nvSpPr>
        <p:spPr bwMode="auto">
          <a:xfrm>
            <a:off x="4873458" y="5032287"/>
            <a:ext cx="2242028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Відповідь:  </a:t>
            </a:r>
            <a:r>
              <a:rPr lang="uk-UA" sz="2400" dirty="0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80210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4" grpId="0"/>
      <p:bldP spid="25" grpId="0"/>
      <p:bldP spid="26" grpId="0"/>
      <p:bldP spid="27" grpId="0"/>
      <p:bldP spid="28" grpId="0"/>
      <p:bldP spid="29" grpId="0"/>
      <p:bldP spid="3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413163" y="161925"/>
            <a:ext cx="899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defTabSz="914400"/>
            <a:r>
              <a:rPr lang="uk-UA" altLang="uk-UA" sz="4000" dirty="0" smtClean="0">
                <a:solidFill>
                  <a:schemeClr val="bg1"/>
                </a:solidFill>
              </a:rPr>
              <a:t>Основні помічники у комбінаториці коротко</a:t>
            </a:r>
            <a:endParaRPr lang="uk-UA" altLang="uk-UA" sz="4000" dirty="0">
              <a:solidFill>
                <a:schemeClr val="bg1"/>
              </a:solidFill>
            </a:endParaRPr>
          </a:p>
        </p:txBody>
      </p:sp>
      <p:graphicFrame>
        <p:nvGraphicFramePr>
          <p:cNvPr id="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5765356"/>
              </p:ext>
            </p:extLst>
          </p:nvPr>
        </p:nvGraphicFramePr>
        <p:xfrm>
          <a:off x="8278091" y="1524000"/>
          <a:ext cx="2930525" cy="63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86" name="Equation" r:id="rId3" imgW="939600" imgH="203040" progId="Equation.DSMT4">
                  <p:embed/>
                </p:oleObj>
              </mc:Choice>
              <mc:Fallback>
                <p:oleObj name="Equation" r:id="rId3" imgW="939600" imgH="203040" progId="Equation.DSMT4">
                  <p:embed/>
                  <p:pic>
                    <p:nvPicPr>
                      <p:cNvPr id="43110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8091" y="1524000"/>
                        <a:ext cx="2930525" cy="633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2066453"/>
              </p:ext>
            </p:extLst>
          </p:nvPr>
        </p:nvGraphicFramePr>
        <p:xfrm>
          <a:off x="762000" y="1304925"/>
          <a:ext cx="3355975" cy="212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87" name="Equation" r:id="rId5" imgW="1002960" imgH="634680" progId="Equation.DSMT4">
                  <p:embed/>
                </p:oleObj>
              </mc:Choice>
              <mc:Fallback>
                <p:oleObj name="Equation" r:id="rId5" imgW="1002960" imgH="634680" progId="Equation.DSMT4">
                  <p:embed/>
                  <p:pic>
                    <p:nvPicPr>
                      <p:cNvPr id="43110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304925"/>
                        <a:ext cx="3355975" cy="212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3620125"/>
              </p:ext>
            </p:extLst>
          </p:nvPr>
        </p:nvGraphicFramePr>
        <p:xfrm>
          <a:off x="678873" y="3834606"/>
          <a:ext cx="2651125" cy="63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88" name="Equation" r:id="rId7" imgW="850680" imgH="203040" progId="Equation.DSMT4">
                  <p:embed/>
                </p:oleObj>
              </mc:Choice>
              <mc:Fallback>
                <p:oleObj name="Equation" r:id="rId7" imgW="850680" imgH="203040" progId="Equation.DSMT4">
                  <p:embed/>
                  <p:pic>
                    <p:nvPicPr>
                      <p:cNvPr id="43110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873" y="3834606"/>
                        <a:ext cx="2651125" cy="633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1469059"/>
              </p:ext>
            </p:extLst>
          </p:nvPr>
        </p:nvGraphicFramePr>
        <p:xfrm>
          <a:off x="8077200" y="2498363"/>
          <a:ext cx="3721100" cy="1385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89" name="Equation" r:id="rId9" imgW="1193760" imgH="444240" progId="Equation.DSMT4">
                  <p:embed/>
                </p:oleObj>
              </mc:Choice>
              <mc:Fallback>
                <p:oleObj name="Equation" r:id="rId9" imgW="1193760" imgH="444240" progId="Equation.DSMT4">
                  <p:embed/>
                  <p:pic>
                    <p:nvPicPr>
                      <p:cNvPr id="43111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2498363"/>
                        <a:ext cx="3721100" cy="1385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1" descr="Пов’язане зображення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363" y="4876802"/>
            <a:ext cx="27432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25" y="4876801"/>
            <a:ext cx="3741807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9" descr="Результат пошуку зображень за запитом &quot;съемка фильма&quot;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722" y="4876802"/>
            <a:ext cx="2852625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66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6170"/>
            <a:ext cx="12043064" cy="2078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73839" y="2498478"/>
            <a:ext cx="3155661" cy="4286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465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676400" y="161925"/>
            <a:ext cx="899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defTabSz="914400"/>
            <a:r>
              <a:rPr lang="uk-UA" altLang="uk-UA" sz="4000" dirty="0" smtClean="0">
                <a:solidFill>
                  <a:schemeClr val="bg1"/>
                </a:solidFill>
              </a:rPr>
              <a:t>Основні помічники у комбінаториці коротко</a:t>
            </a:r>
            <a:endParaRPr lang="uk-UA" altLang="uk-UA" sz="4000" dirty="0">
              <a:solidFill>
                <a:schemeClr val="bg1"/>
              </a:solidFill>
            </a:endParaRPr>
          </a:p>
        </p:txBody>
      </p:sp>
      <p:graphicFrame>
        <p:nvGraphicFramePr>
          <p:cNvPr id="1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2118657"/>
              </p:ext>
            </p:extLst>
          </p:nvPr>
        </p:nvGraphicFramePr>
        <p:xfrm>
          <a:off x="8496300" y="1372393"/>
          <a:ext cx="2930525" cy="63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10" name="Equation" r:id="rId3" imgW="939600" imgH="203040" progId="Equation.DSMT4">
                  <p:embed/>
                </p:oleObj>
              </mc:Choice>
              <mc:Fallback>
                <p:oleObj name="Equation" r:id="rId3" imgW="939600" imgH="203040" progId="Equation.DSMT4">
                  <p:embed/>
                  <p:pic>
                    <p:nvPicPr>
                      <p:cNvPr id="43213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6300" y="1372393"/>
                        <a:ext cx="2930525" cy="633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4"/>
          <p:cNvGraphicFramePr>
            <a:graphicFrameLocks noChangeAspect="1"/>
          </p:cNvGraphicFramePr>
          <p:nvPr/>
        </p:nvGraphicFramePr>
        <p:xfrm>
          <a:off x="1016000" y="1219200"/>
          <a:ext cx="2846388" cy="212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11" name="Equation" r:id="rId5" imgW="850680" imgH="634680" progId="Equation.DSMT4">
                  <p:embed/>
                </p:oleObj>
              </mc:Choice>
              <mc:Fallback>
                <p:oleObj name="Equation" r:id="rId5" imgW="850680" imgH="634680" progId="Equation.DSMT4">
                  <p:embed/>
                  <p:pic>
                    <p:nvPicPr>
                      <p:cNvPr id="43213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000" y="1219200"/>
                        <a:ext cx="2846388" cy="212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5"/>
          <p:cNvGraphicFramePr>
            <a:graphicFrameLocks noChangeAspect="1"/>
          </p:cNvGraphicFramePr>
          <p:nvPr/>
        </p:nvGraphicFramePr>
        <p:xfrm>
          <a:off x="609600" y="3733800"/>
          <a:ext cx="4827588" cy="63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12" name="Equation" r:id="rId7" imgW="1549080" imgH="203040" progId="Equation.DSMT4">
                  <p:embed/>
                </p:oleObj>
              </mc:Choice>
              <mc:Fallback>
                <p:oleObj name="Equation" r:id="rId7" imgW="1549080" imgH="203040" progId="Equation.DSMT4">
                  <p:embed/>
                  <p:pic>
                    <p:nvPicPr>
                      <p:cNvPr id="43213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733800"/>
                        <a:ext cx="4827588" cy="633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4568915"/>
              </p:ext>
            </p:extLst>
          </p:nvPr>
        </p:nvGraphicFramePr>
        <p:xfrm>
          <a:off x="8298655" y="2253636"/>
          <a:ext cx="3325813" cy="1385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13" name="Equation" r:id="rId9" imgW="1066680" imgH="444240" progId="Equation.DSMT4">
                  <p:embed/>
                </p:oleObj>
              </mc:Choice>
              <mc:Fallback>
                <p:oleObj name="Equation" r:id="rId9" imgW="1066680" imgH="444240" progId="Equation.DSMT4">
                  <p:embed/>
                  <p:pic>
                    <p:nvPicPr>
                      <p:cNvPr id="43213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98655" y="2253636"/>
                        <a:ext cx="3325813" cy="1385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8" descr="Пов’язане зображення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413" y="4876802"/>
            <a:ext cx="27432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28" y="5029200"/>
            <a:ext cx="3333750" cy="137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9" descr="Результат пошуку зображень за запитом &quot;съемка фильма&quot;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722" y="4876802"/>
            <a:ext cx="2852625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35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/>
          </p:cNvSpPr>
          <p:nvPr/>
        </p:nvSpPr>
        <p:spPr bwMode="auto">
          <a:xfrm>
            <a:off x="3709555" y="10391"/>
            <a:ext cx="5133108" cy="71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3200" b="1" dirty="0" smtClean="0">
                <a:solidFill>
                  <a:schemeClr val="bg1"/>
                </a:solidFill>
              </a:rPr>
              <a:t>Комбінації (сполуки)</a:t>
            </a:r>
            <a:r>
              <a:rPr lang="uk-UA" sz="3200" dirty="0" smtClean="0">
                <a:solidFill>
                  <a:schemeClr val="bg1"/>
                </a:solidFill>
              </a:rPr>
              <a:t> </a:t>
            </a:r>
            <a:endParaRPr lang="uk-UA" sz="320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06" y="969556"/>
            <a:ext cx="11919419" cy="4007689"/>
          </a:xfrm>
          <a:prstGeom prst="rect">
            <a:avLst/>
          </a:prstGeom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8908" y="5298586"/>
            <a:ext cx="578879" cy="578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0914" y="5219438"/>
            <a:ext cx="2619330" cy="73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6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/>
          </p:cNvSpPr>
          <p:nvPr/>
        </p:nvSpPr>
        <p:spPr bwMode="auto">
          <a:xfrm>
            <a:off x="3709555" y="10391"/>
            <a:ext cx="5133108" cy="71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3200" b="1" dirty="0" smtClean="0">
                <a:solidFill>
                  <a:schemeClr val="bg1"/>
                </a:solidFill>
              </a:rPr>
              <a:t>Комбінації (сполуки)</a:t>
            </a:r>
            <a:r>
              <a:rPr lang="uk-UA" sz="3200" dirty="0" smtClean="0">
                <a:solidFill>
                  <a:schemeClr val="bg1"/>
                </a:solidFill>
              </a:rPr>
              <a:t> </a:t>
            </a:r>
            <a:endParaRPr lang="uk-UA" sz="32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4589"/>
            <a:ext cx="11862995" cy="5835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99" y="2379823"/>
            <a:ext cx="6458851" cy="9621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635" y="3833647"/>
            <a:ext cx="9564435" cy="6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1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/>
          </p:cNvSpPr>
          <p:nvPr/>
        </p:nvSpPr>
        <p:spPr bwMode="auto">
          <a:xfrm>
            <a:off x="4675909" y="10391"/>
            <a:ext cx="2660072" cy="71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3200" b="1" dirty="0" smtClean="0">
                <a:solidFill>
                  <a:schemeClr val="bg1"/>
                </a:solidFill>
              </a:rPr>
              <a:t>Розміщення</a:t>
            </a:r>
            <a:r>
              <a:rPr lang="uk-UA" sz="3200" dirty="0" smtClean="0">
                <a:solidFill>
                  <a:schemeClr val="bg1"/>
                </a:solidFill>
              </a:rPr>
              <a:t> </a:t>
            </a:r>
            <a:endParaRPr lang="uk-UA" sz="32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957" y="945392"/>
            <a:ext cx="11199975" cy="24447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18" y="3764183"/>
            <a:ext cx="11745964" cy="20576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7462" y="5233303"/>
            <a:ext cx="1858402" cy="657588"/>
          </a:xfrm>
          <a:prstGeom prst="rect">
            <a:avLst/>
          </a:prstGeom>
        </p:spPr>
      </p:pic>
      <p:pic>
        <p:nvPicPr>
          <p:cNvPr id="10" name="Рисунок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08261" y="5298586"/>
            <a:ext cx="578879" cy="578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865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/>
          </p:cNvSpPr>
          <p:nvPr/>
        </p:nvSpPr>
        <p:spPr bwMode="auto">
          <a:xfrm>
            <a:off x="4675909" y="10391"/>
            <a:ext cx="2660072" cy="71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3200" b="1" dirty="0" smtClean="0">
                <a:solidFill>
                  <a:schemeClr val="bg1"/>
                </a:solidFill>
              </a:rPr>
              <a:t>Розміщення</a:t>
            </a:r>
            <a:r>
              <a:rPr lang="uk-UA" sz="3200" dirty="0" smtClean="0">
                <a:solidFill>
                  <a:schemeClr val="bg1"/>
                </a:solidFill>
              </a:rPr>
              <a:t> </a:t>
            </a:r>
            <a:endParaRPr lang="uk-UA" sz="320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9" y="1547048"/>
            <a:ext cx="11972119" cy="6039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70" y="2693744"/>
            <a:ext cx="6049219" cy="10097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52" y="4093230"/>
            <a:ext cx="11850754" cy="7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41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/>
          </p:cNvSpPr>
          <p:nvPr/>
        </p:nvSpPr>
        <p:spPr bwMode="auto">
          <a:xfrm>
            <a:off x="138547" y="0"/>
            <a:ext cx="8595432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2400" b="1" dirty="0" smtClean="0">
                <a:solidFill>
                  <a:schemeClr val="bg1"/>
                </a:solidFill>
              </a:rPr>
              <a:t>Завдання. </a:t>
            </a:r>
            <a:r>
              <a:rPr lang="uk-UA" sz="2400" dirty="0" smtClean="0">
                <a:solidFill>
                  <a:schemeClr val="bg1"/>
                </a:solidFill>
              </a:rPr>
              <a:t>У керівника підприємства є 4 помічника. Він планує вибрати 2 із них для проведення відео-конференції з партнерами. Скільки всього є варіантів такого вибору? </a:t>
            </a:r>
            <a:endParaRPr lang="uk-UA" sz="2400" dirty="0">
              <a:solidFill>
                <a:schemeClr val="bg1"/>
              </a:solidFill>
            </a:endParaRPr>
          </a:p>
        </p:txBody>
      </p:sp>
      <p:pic>
        <p:nvPicPr>
          <p:cNvPr id="6146" name="Picture 2" descr="Проведення нарад: основні правила! – Бізнес-UA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979" y="0"/>
            <a:ext cx="3458021" cy="231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ubtitle 2"/>
          <p:cNvSpPr>
            <a:spLocks/>
          </p:cNvSpPr>
          <p:nvPr/>
        </p:nvSpPr>
        <p:spPr bwMode="auto">
          <a:xfrm>
            <a:off x="252731" y="1548246"/>
            <a:ext cx="204366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Розв'язання.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18" name="Subtitle 2"/>
          <p:cNvSpPr>
            <a:spLocks/>
          </p:cNvSpPr>
          <p:nvPr/>
        </p:nvSpPr>
        <p:spPr bwMode="auto">
          <a:xfrm>
            <a:off x="252731" y="2127685"/>
            <a:ext cx="497736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Задано 4 – елементну множину:</a:t>
            </a:r>
            <a:endParaRPr lang="uk-UA" sz="2400" dirty="0">
              <a:solidFill>
                <a:schemeClr val="bg1"/>
              </a:solidFill>
            </a:endParaRPr>
          </a:p>
        </p:txBody>
      </p:sp>
      <p:graphicFrame>
        <p:nvGraphicFramePr>
          <p:cNvPr id="1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1161080"/>
              </p:ext>
            </p:extLst>
          </p:nvPr>
        </p:nvGraphicFramePr>
        <p:xfrm>
          <a:off x="5220116" y="2069669"/>
          <a:ext cx="150495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47" name="Equation" r:id="rId4" imgW="609480" imgH="203040" progId="Equation.DSMT4">
                  <p:embed/>
                </p:oleObj>
              </mc:Choice>
              <mc:Fallback>
                <p:oleObj name="Equation" r:id="rId4" imgW="609480" imgH="203040" progId="Equation.DSMT4">
                  <p:embed/>
                  <p:pic>
                    <p:nvPicPr>
                      <p:cNvPr id="2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0116" y="2069669"/>
                        <a:ext cx="1504950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Subtitle 2"/>
          <p:cNvSpPr>
            <a:spLocks/>
          </p:cNvSpPr>
          <p:nvPr/>
        </p:nvSpPr>
        <p:spPr bwMode="auto">
          <a:xfrm>
            <a:off x="242756" y="2803095"/>
            <a:ext cx="5545396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Створимо </a:t>
            </a:r>
            <a:r>
              <a:rPr lang="uk-UA" sz="2400" dirty="0">
                <a:solidFill>
                  <a:schemeClr val="bg1"/>
                </a:solidFill>
              </a:rPr>
              <a:t>2</a:t>
            </a:r>
            <a:r>
              <a:rPr lang="uk-UA" sz="2400" dirty="0" smtClean="0">
                <a:solidFill>
                  <a:schemeClr val="bg1"/>
                </a:solidFill>
              </a:rPr>
              <a:t> – елементні підмножини:</a:t>
            </a:r>
            <a:endParaRPr lang="uk-UA" sz="2400" dirty="0">
              <a:solidFill>
                <a:schemeClr val="bg1"/>
              </a:solidFill>
            </a:endParaRPr>
          </a:p>
        </p:txBody>
      </p:sp>
      <p:graphicFrame>
        <p:nvGraphicFramePr>
          <p:cNvPr id="2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4756382"/>
              </p:ext>
            </p:extLst>
          </p:nvPr>
        </p:nvGraphicFramePr>
        <p:xfrm>
          <a:off x="5902544" y="2741613"/>
          <a:ext cx="595313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48" name="Equation" r:id="rId6" imgW="241200" imgH="203040" progId="Equation.DSMT4">
                  <p:embed/>
                </p:oleObj>
              </mc:Choice>
              <mc:Fallback>
                <p:oleObj name="Equation" r:id="rId6" imgW="241200" imgH="203040" progId="Equation.DSMT4">
                  <p:embed/>
                  <p:pic>
                    <p:nvPicPr>
                      <p:cNvPr id="19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2544" y="2741613"/>
                        <a:ext cx="595313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4869495"/>
              </p:ext>
            </p:extLst>
          </p:nvPr>
        </p:nvGraphicFramePr>
        <p:xfrm>
          <a:off x="6665339" y="2798041"/>
          <a:ext cx="565150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49" name="Equation" r:id="rId8" imgW="228600" imgH="164880" progId="Equation.DSMT4">
                  <p:embed/>
                </p:oleObj>
              </mc:Choice>
              <mc:Fallback>
                <p:oleObj name="Equation" r:id="rId8" imgW="228600" imgH="164880" progId="Equation.DSMT4">
                  <p:embed/>
                  <p:pic>
                    <p:nvPicPr>
                      <p:cNvPr id="2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5339" y="2798041"/>
                        <a:ext cx="565150" cy="411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5838036"/>
              </p:ext>
            </p:extLst>
          </p:nvPr>
        </p:nvGraphicFramePr>
        <p:xfrm>
          <a:off x="7368601" y="2726315"/>
          <a:ext cx="627063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0" name="Equation" r:id="rId10" imgW="253800" imgH="203040" progId="Equation.DSMT4">
                  <p:embed/>
                </p:oleObj>
              </mc:Choice>
              <mc:Fallback>
                <p:oleObj name="Equation" r:id="rId10" imgW="253800" imgH="203040" progId="Equation.DSMT4">
                  <p:embed/>
                  <p:pic>
                    <p:nvPicPr>
                      <p:cNvPr id="2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8601" y="2726315"/>
                        <a:ext cx="627063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1751825"/>
              </p:ext>
            </p:extLst>
          </p:nvPr>
        </p:nvGraphicFramePr>
        <p:xfrm>
          <a:off x="8132189" y="2736129"/>
          <a:ext cx="56515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1" name="Equation" r:id="rId12" imgW="228600" imgH="203040" progId="Equation.DSMT4">
                  <p:embed/>
                </p:oleObj>
              </mc:Choice>
              <mc:Fallback>
                <p:oleObj name="Equation" r:id="rId12" imgW="228600" imgH="203040" progId="Equation.DSMT4">
                  <p:embed/>
                  <p:pic>
                    <p:nvPicPr>
                      <p:cNvPr id="2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32189" y="2736129"/>
                        <a:ext cx="565150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0831915"/>
              </p:ext>
            </p:extLst>
          </p:nvPr>
        </p:nvGraphicFramePr>
        <p:xfrm>
          <a:off x="8881489" y="2724150"/>
          <a:ext cx="595312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2" name="Equation" r:id="rId14" imgW="241200" imgH="203040" progId="Equation.DSMT4">
                  <p:embed/>
                </p:oleObj>
              </mc:Choice>
              <mc:Fallback>
                <p:oleObj name="Equation" r:id="rId14" imgW="241200" imgH="203040" progId="Equation.DSMT4">
                  <p:embed/>
                  <p:pic>
                    <p:nvPicPr>
                      <p:cNvPr id="2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81489" y="2724150"/>
                        <a:ext cx="595312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8728584"/>
              </p:ext>
            </p:extLst>
          </p:nvPr>
        </p:nvGraphicFramePr>
        <p:xfrm>
          <a:off x="9649983" y="2717945"/>
          <a:ext cx="56515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3" name="Equation" r:id="rId16" imgW="228600" imgH="177480" progId="Equation.DSMT4">
                  <p:embed/>
                </p:oleObj>
              </mc:Choice>
              <mc:Fallback>
                <p:oleObj name="Equation" r:id="rId16" imgW="228600" imgH="177480" progId="Equation.DSMT4">
                  <p:embed/>
                  <p:pic>
                    <p:nvPicPr>
                      <p:cNvPr id="2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49983" y="2717945"/>
                        <a:ext cx="56515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Subtitle 2"/>
          <p:cNvSpPr>
            <a:spLocks/>
          </p:cNvSpPr>
          <p:nvPr/>
        </p:nvSpPr>
        <p:spPr bwMode="auto">
          <a:xfrm>
            <a:off x="252732" y="3522447"/>
            <a:ext cx="3508778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Обчислимо їх кількість:</a:t>
            </a:r>
            <a:endParaRPr lang="uk-UA" sz="2400" dirty="0">
              <a:solidFill>
                <a:schemeClr val="bg1"/>
              </a:solidFill>
            </a:endParaRPr>
          </a:p>
        </p:txBody>
      </p:sp>
      <p:pic>
        <p:nvPicPr>
          <p:cNvPr id="38" name="Рисунок 1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152110" y="3410739"/>
            <a:ext cx="578879" cy="578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14116" y="3331591"/>
            <a:ext cx="2619330" cy="737176"/>
          </a:xfrm>
          <a:prstGeom prst="rect">
            <a:avLst/>
          </a:prstGeom>
        </p:spPr>
      </p:pic>
      <p:graphicFrame>
        <p:nvGraphicFramePr>
          <p:cNvPr id="4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6076881"/>
              </p:ext>
            </p:extLst>
          </p:nvPr>
        </p:nvGraphicFramePr>
        <p:xfrm>
          <a:off x="8040688" y="3484793"/>
          <a:ext cx="191135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4" name="Equation" r:id="rId20" imgW="774360" imgH="203040" progId="Equation.DSMT4">
                  <p:embed/>
                </p:oleObj>
              </mc:Choice>
              <mc:Fallback>
                <p:oleObj name="Equation" r:id="rId20" imgW="774360" imgH="203040" progId="Equation.DSMT4">
                  <p:embed/>
                  <p:pic>
                    <p:nvPicPr>
                      <p:cNvPr id="2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40688" y="3484793"/>
                        <a:ext cx="1911350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6606907"/>
              </p:ext>
            </p:extLst>
          </p:nvPr>
        </p:nvGraphicFramePr>
        <p:xfrm>
          <a:off x="688976" y="4370177"/>
          <a:ext cx="877887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5" name="Equation" r:id="rId22" imgW="355320" imgH="266400" progId="Equation.DSMT4">
                  <p:embed/>
                </p:oleObj>
              </mc:Choice>
              <mc:Fallback>
                <p:oleObj name="Equation" r:id="rId22" imgW="355320" imgH="266400" progId="Equation.DSMT4">
                  <p:embed/>
                  <p:pic>
                    <p:nvPicPr>
                      <p:cNvPr id="4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976" y="4370177"/>
                        <a:ext cx="877887" cy="661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7611451"/>
              </p:ext>
            </p:extLst>
          </p:nvPr>
        </p:nvGraphicFramePr>
        <p:xfrm>
          <a:off x="1566863" y="4238773"/>
          <a:ext cx="1912938" cy="110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6" name="Equation" r:id="rId24" imgW="774360" imgH="444240" progId="Equation.DSMT4">
                  <p:embed/>
                </p:oleObj>
              </mc:Choice>
              <mc:Fallback>
                <p:oleObj name="Equation" r:id="rId24" imgW="774360" imgH="444240" progId="Equation.DSMT4">
                  <p:embed/>
                  <p:pic>
                    <p:nvPicPr>
                      <p:cNvPr id="4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6863" y="4238773"/>
                        <a:ext cx="1912938" cy="1103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8566654"/>
              </p:ext>
            </p:extLst>
          </p:nvPr>
        </p:nvGraphicFramePr>
        <p:xfrm>
          <a:off x="3479801" y="4238773"/>
          <a:ext cx="1158875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7" name="Equation" r:id="rId26" imgW="469800" imgH="393480" progId="Equation.DSMT4">
                  <p:embed/>
                </p:oleObj>
              </mc:Choice>
              <mc:Fallback>
                <p:oleObj name="Equation" r:id="rId26" imgW="469800" imgH="393480" progId="Equation.DSMT4">
                  <p:embed/>
                  <p:pic>
                    <p:nvPicPr>
                      <p:cNvPr id="4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9801" y="4238773"/>
                        <a:ext cx="1158875" cy="976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1649825"/>
              </p:ext>
            </p:extLst>
          </p:nvPr>
        </p:nvGraphicFramePr>
        <p:xfrm>
          <a:off x="4638676" y="4253349"/>
          <a:ext cx="1660525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8" name="Equation" r:id="rId28" imgW="672840" imgH="393480" progId="Equation.DSMT4">
                  <p:embed/>
                </p:oleObj>
              </mc:Choice>
              <mc:Fallback>
                <p:oleObj name="Equation" r:id="rId28" imgW="672840" imgH="393480" progId="Equation.DSMT4">
                  <p:embed/>
                  <p:pic>
                    <p:nvPicPr>
                      <p:cNvPr id="4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8676" y="4253349"/>
                        <a:ext cx="1660525" cy="976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0161266"/>
              </p:ext>
            </p:extLst>
          </p:nvPr>
        </p:nvGraphicFramePr>
        <p:xfrm>
          <a:off x="6395245" y="4521636"/>
          <a:ext cx="312737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9" name="Equation" r:id="rId30" imgW="126720" imgH="177480" progId="Equation.DSMT4">
                  <p:embed/>
                </p:oleObj>
              </mc:Choice>
              <mc:Fallback>
                <p:oleObj name="Equation" r:id="rId30" imgW="126720" imgH="177480" progId="Equation.DSMT4">
                  <p:embed/>
                  <p:pic>
                    <p:nvPicPr>
                      <p:cNvPr id="44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5245" y="4521636"/>
                        <a:ext cx="312737" cy="439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Subtitle 2"/>
          <p:cNvSpPr>
            <a:spLocks/>
          </p:cNvSpPr>
          <p:nvPr/>
        </p:nvSpPr>
        <p:spPr bwMode="auto">
          <a:xfrm>
            <a:off x="8593404" y="5373975"/>
            <a:ext cx="2242028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Відповідь:  </a:t>
            </a:r>
            <a:r>
              <a:rPr lang="uk-UA" sz="2400" dirty="0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33268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37" grpId="0"/>
      <p:bldP spid="4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/>
          </p:cNvSpPr>
          <p:nvPr/>
        </p:nvSpPr>
        <p:spPr bwMode="auto">
          <a:xfrm>
            <a:off x="138547" y="1"/>
            <a:ext cx="8506690" cy="1870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2400" b="1" dirty="0" smtClean="0">
                <a:solidFill>
                  <a:schemeClr val="bg1"/>
                </a:solidFill>
              </a:rPr>
              <a:t>Завдання. </a:t>
            </a:r>
            <a:r>
              <a:rPr lang="uk-UA" sz="2400" dirty="0" smtClean="0">
                <a:solidFill>
                  <a:schemeClr val="bg1"/>
                </a:solidFill>
              </a:rPr>
              <a:t>У керівника підприємства є 4 помічника. Він планує вибрати 2 із них для проведення відео-конференції з партнерами: один має вести переговори з поляками, а другий з фінами. Скільки всього є варіантів такого вибору? </a:t>
            </a:r>
            <a:endParaRPr lang="uk-UA" sz="2400" dirty="0">
              <a:solidFill>
                <a:schemeClr val="bg1"/>
              </a:solidFill>
            </a:endParaRPr>
          </a:p>
        </p:txBody>
      </p:sp>
      <p:pic>
        <p:nvPicPr>
          <p:cNvPr id="6146" name="Picture 2" descr="Проведення нарад: основні правила! – Бізнес-UA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734" y="1"/>
            <a:ext cx="3234266" cy="216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ubtitle 2"/>
          <p:cNvSpPr>
            <a:spLocks/>
          </p:cNvSpPr>
          <p:nvPr/>
        </p:nvSpPr>
        <p:spPr bwMode="auto">
          <a:xfrm>
            <a:off x="2489902" y="1810730"/>
            <a:ext cx="204366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Розв'язання.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18" name="Subtitle 2"/>
          <p:cNvSpPr>
            <a:spLocks/>
          </p:cNvSpPr>
          <p:nvPr/>
        </p:nvSpPr>
        <p:spPr bwMode="auto">
          <a:xfrm>
            <a:off x="242756" y="2294092"/>
            <a:ext cx="497736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Задано 4 – елементну множину:</a:t>
            </a:r>
            <a:endParaRPr lang="uk-UA" sz="2400" dirty="0">
              <a:solidFill>
                <a:schemeClr val="bg1"/>
              </a:solidFill>
            </a:endParaRPr>
          </a:p>
        </p:txBody>
      </p:sp>
      <p:graphicFrame>
        <p:nvGraphicFramePr>
          <p:cNvPr id="1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2244069"/>
              </p:ext>
            </p:extLst>
          </p:nvPr>
        </p:nvGraphicFramePr>
        <p:xfrm>
          <a:off x="5220116" y="2216954"/>
          <a:ext cx="150495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1" name="Equation" r:id="rId4" imgW="609480" imgH="203040" progId="Equation.DSMT4">
                  <p:embed/>
                </p:oleObj>
              </mc:Choice>
              <mc:Fallback>
                <p:oleObj name="Equation" r:id="rId4" imgW="609480" imgH="203040" progId="Equation.DSMT4">
                  <p:embed/>
                  <p:pic>
                    <p:nvPicPr>
                      <p:cNvPr id="19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0116" y="2216954"/>
                        <a:ext cx="1504950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Subtitle 2"/>
          <p:cNvSpPr>
            <a:spLocks/>
          </p:cNvSpPr>
          <p:nvPr/>
        </p:nvSpPr>
        <p:spPr bwMode="auto">
          <a:xfrm>
            <a:off x="182350" y="2858065"/>
            <a:ext cx="8546014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Створимо </a:t>
            </a:r>
            <a:r>
              <a:rPr lang="uk-UA" sz="2400" dirty="0">
                <a:solidFill>
                  <a:schemeClr val="bg1"/>
                </a:solidFill>
              </a:rPr>
              <a:t>2</a:t>
            </a:r>
            <a:r>
              <a:rPr lang="uk-UA" sz="2400" dirty="0" smtClean="0">
                <a:solidFill>
                  <a:schemeClr val="bg1"/>
                </a:solidFill>
              </a:rPr>
              <a:t> – елементні підмножини, </a:t>
            </a:r>
            <a:r>
              <a:rPr lang="uk-UA" sz="2400" dirty="0" smtClean="0">
                <a:solidFill>
                  <a:srgbClr val="FF0000"/>
                </a:solidFill>
              </a:rPr>
              <a:t>враховуючи порядок:</a:t>
            </a:r>
            <a:endParaRPr lang="uk-UA" sz="2400" dirty="0">
              <a:solidFill>
                <a:srgbClr val="FF0000"/>
              </a:solidFill>
            </a:endParaRPr>
          </a:p>
        </p:txBody>
      </p:sp>
      <p:sp>
        <p:nvSpPr>
          <p:cNvPr id="25" name="Line 48"/>
          <p:cNvSpPr>
            <a:spLocks noChangeShapeType="1"/>
          </p:cNvSpPr>
          <p:nvPr/>
        </p:nvSpPr>
        <p:spPr bwMode="auto">
          <a:xfrm>
            <a:off x="4457701" y="1158730"/>
            <a:ext cx="3823854" cy="23813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26" name="Line 48"/>
          <p:cNvSpPr>
            <a:spLocks noChangeShapeType="1"/>
          </p:cNvSpPr>
          <p:nvPr/>
        </p:nvSpPr>
        <p:spPr bwMode="auto">
          <a:xfrm>
            <a:off x="539228" y="1501197"/>
            <a:ext cx="4365281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graphicFrame>
        <p:nvGraphicFramePr>
          <p:cNvPr id="2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0597046"/>
              </p:ext>
            </p:extLst>
          </p:nvPr>
        </p:nvGraphicFramePr>
        <p:xfrm>
          <a:off x="8780736" y="2801008"/>
          <a:ext cx="595313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2" name="Equation" r:id="rId6" imgW="241200" imgH="203040" progId="Equation.DSMT4">
                  <p:embed/>
                </p:oleObj>
              </mc:Choice>
              <mc:Fallback>
                <p:oleObj name="Equation" r:id="rId6" imgW="241200" imgH="203040" progId="Equation.DSMT4">
                  <p:embed/>
                  <p:pic>
                    <p:nvPicPr>
                      <p:cNvPr id="2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80736" y="2801008"/>
                        <a:ext cx="595313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2040419"/>
              </p:ext>
            </p:extLst>
          </p:nvPr>
        </p:nvGraphicFramePr>
        <p:xfrm>
          <a:off x="9511546" y="2825385"/>
          <a:ext cx="595313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3" name="Equation" r:id="rId8" imgW="241200" imgH="203040" progId="Equation.DSMT4">
                  <p:embed/>
                </p:oleObj>
              </mc:Choice>
              <mc:Fallback>
                <p:oleObj name="Equation" r:id="rId8" imgW="241200" imgH="203040" progId="Equation.DSMT4">
                  <p:embed/>
                  <p:pic>
                    <p:nvPicPr>
                      <p:cNvPr id="27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11546" y="2825385"/>
                        <a:ext cx="595313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4869787"/>
              </p:ext>
            </p:extLst>
          </p:nvPr>
        </p:nvGraphicFramePr>
        <p:xfrm>
          <a:off x="10148423" y="2884279"/>
          <a:ext cx="565150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4" name="Equation" r:id="rId10" imgW="228600" imgH="164880" progId="Equation.DSMT4">
                  <p:embed/>
                </p:oleObj>
              </mc:Choice>
              <mc:Fallback>
                <p:oleObj name="Equation" r:id="rId10" imgW="228600" imgH="164880" progId="Equation.DSMT4">
                  <p:embed/>
                  <p:pic>
                    <p:nvPicPr>
                      <p:cNvPr id="2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48423" y="2884279"/>
                        <a:ext cx="565150" cy="411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965925"/>
              </p:ext>
            </p:extLst>
          </p:nvPr>
        </p:nvGraphicFramePr>
        <p:xfrm>
          <a:off x="10755137" y="2872215"/>
          <a:ext cx="565150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5" name="Equation" r:id="rId12" imgW="228600" imgH="164880" progId="Equation.DSMT4">
                  <p:embed/>
                </p:oleObj>
              </mc:Choice>
              <mc:Fallback>
                <p:oleObj name="Equation" r:id="rId12" imgW="228600" imgH="164880" progId="Equation.DSMT4">
                  <p:embed/>
                  <p:pic>
                    <p:nvPicPr>
                      <p:cNvPr id="29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5137" y="2872215"/>
                        <a:ext cx="565150" cy="411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3061055"/>
              </p:ext>
            </p:extLst>
          </p:nvPr>
        </p:nvGraphicFramePr>
        <p:xfrm>
          <a:off x="11361851" y="3033484"/>
          <a:ext cx="439738" cy="18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6" name="Equation" r:id="rId14" imgW="177480" imgH="75960" progId="Equation.DSMT4">
                  <p:embed/>
                </p:oleObj>
              </mc:Choice>
              <mc:Fallback>
                <p:oleObj name="Equation" r:id="rId14" imgW="177480" imgH="75960" progId="Equation.DSMT4">
                  <p:embed/>
                  <p:pic>
                    <p:nvPicPr>
                      <p:cNvPr id="3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61851" y="3033484"/>
                        <a:ext cx="439738" cy="188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Subtitle 2"/>
          <p:cNvSpPr>
            <a:spLocks/>
          </p:cNvSpPr>
          <p:nvPr/>
        </p:nvSpPr>
        <p:spPr bwMode="auto">
          <a:xfrm>
            <a:off x="252732" y="3522447"/>
            <a:ext cx="3508778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Обчислимо їх кількість:</a:t>
            </a:r>
            <a:endParaRPr lang="uk-UA" sz="2400" dirty="0">
              <a:solidFill>
                <a:schemeClr val="bg1"/>
              </a:solidFill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92825" y="3465385"/>
            <a:ext cx="1858402" cy="657588"/>
          </a:xfrm>
          <a:prstGeom prst="rect">
            <a:avLst/>
          </a:prstGeom>
        </p:spPr>
      </p:pic>
      <p:pic>
        <p:nvPicPr>
          <p:cNvPr id="48" name="Рисунок 1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063624" y="3530668"/>
            <a:ext cx="578879" cy="578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0059288"/>
              </p:ext>
            </p:extLst>
          </p:nvPr>
        </p:nvGraphicFramePr>
        <p:xfrm>
          <a:off x="7554479" y="3522447"/>
          <a:ext cx="191135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7" name="Equation" r:id="rId18" imgW="774360" imgH="203040" progId="Equation.DSMT4">
                  <p:embed/>
                </p:oleObj>
              </mc:Choice>
              <mc:Fallback>
                <p:oleObj name="Equation" r:id="rId18" imgW="774360" imgH="203040" progId="Equation.DSMT4">
                  <p:embed/>
                  <p:pic>
                    <p:nvPicPr>
                      <p:cNvPr id="4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4479" y="3522447"/>
                        <a:ext cx="1911350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6608727"/>
              </p:ext>
            </p:extLst>
          </p:nvPr>
        </p:nvGraphicFramePr>
        <p:xfrm>
          <a:off x="704850" y="4370388"/>
          <a:ext cx="846138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8" name="Equation" r:id="rId20" imgW="342720" imgH="266400" progId="Equation.DSMT4">
                  <p:embed/>
                </p:oleObj>
              </mc:Choice>
              <mc:Fallback>
                <p:oleObj name="Equation" r:id="rId20" imgW="342720" imgH="266400" progId="Equation.DSMT4">
                  <p:embed/>
                  <p:pic>
                    <p:nvPicPr>
                      <p:cNvPr id="4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850" y="4370388"/>
                        <a:ext cx="846138" cy="661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1415143"/>
              </p:ext>
            </p:extLst>
          </p:nvPr>
        </p:nvGraphicFramePr>
        <p:xfrm>
          <a:off x="1550988" y="4238625"/>
          <a:ext cx="1568450" cy="110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9" name="Equation" r:id="rId22" imgW="634680" imgH="444240" progId="Equation.DSMT4">
                  <p:embed/>
                </p:oleObj>
              </mc:Choice>
              <mc:Fallback>
                <p:oleObj name="Equation" r:id="rId22" imgW="634680" imgH="444240" progId="Equation.DSMT4">
                  <p:embed/>
                  <p:pic>
                    <p:nvPicPr>
                      <p:cNvPr id="4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0988" y="4238625"/>
                        <a:ext cx="1568450" cy="1103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1162545"/>
              </p:ext>
            </p:extLst>
          </p:nvPr>
        </p:nvGraphicFramePr>
        <p:xfrm>
          <a:off x="3157250" y="4252526"/>
          <a:ext cx="750888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80" name="Equation" r:id="rId24" imgW="304560" imgH="393480" progId="Equation.DSMT4">
                  <p:embed/>
                </p:oleObj>
              </mc:Choice>
              <mc:Fallback>
                <p:oleObj name="Equation" r:id="rId24" imgW="304560" imgH="393480" progId="Equation.DSMT4">
                  <p:embed/>
                  <p:pic>
                    <p:nvPicPr>
                      <p:cNvPr id="4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7250" y="4252526"/>
                        <a:ext cx="750888" cy="976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6144160"/>
              </p:ext>
            </p:extLst>
          </p:nvPr>
        </p:nvGraphicFramePr>
        <p:xfrm>
          <a:off x="3903592" y="4267127"/>
          <a:ext cx="1660525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81" name="Equation" r:id="rId26" imgW="672840" imgH="393480" progId="Equation.DSMT4">
                  <p:embed/>
                </p:oleObj>
              </mc:Choice>
              <mc:Fallback>
                <p:oleObj name="Equation" r:id="rId26" imgW="672840" imgH="393480" progId="Equation.DSMT4">
                  <p:embed/>
                  <p:pic>
                    <p:nvPicPr>
                      <p:cNvPr id="44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3592" y="4267127"/>
                        <a:ext cx="1660525" cy="976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7232937"/>
              </p:ext>
            </p:extLst>
          </p:nvPr>
        </p:nvGraphicFramePr>
        <p:xfrm>
          <a:off x="5597525" y="4551363"/>
          <a:ext cx="438150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82" name="Equation" r:id="rId28" imgW="177480" imgH="164880" progId="Equation.DSMT4">
                  <p:embed/>
                </p:oleObj>
              </mc:Choice>
              <mc:Fallback>
                <p:oleObj name="Equation" r:id="rId28" imgW="177480" imgH="164880" progId="Equation.DSMT4">
                  <p:embed/>
                  <p:pic>
                    <p:nvPicPr>
                      <p:cNvPr id="45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7525" y="4551363"/>
                        <a:ext cx="438150" cy="407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Subtitle 2"/>
          <p:cNvSpPr>
            <a:spLocks/>
          </p:cNvSpPr>
          <p:nvPr/>
        </p:nvSpPr>
        <p:spPr bwMode="auto">
          <a:xfrm>
            <a:off x="7858320" y="5387753"/>
            <a:ext cx="2242028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Відповідь:  </a:t>
            </a:r>
            <a:r>
              <a:rPr lang="en-US" sz="2400" dirty="0" smtClean="0">
                <a:solidFill>
                  <a:schemeClr val="bg1"/>
                </a:solidFill>
              </a:rPr>
              <a:t>12</a:t>
            </a:r>
            <a:endParaRPr lang="uk-U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28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5" grpId="0" animBg="1"/>
      <p:bldP spid="26" grpId="0" animBg="1"/>
      <p:bldP spid="32" grpId="0"/>
      <p:bldP spid="5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/>
          </p:cNvSpPr>
          <p:nvPr/>
        </p:nvSpPr>
        <p:spPr bwMode="auto">
          <a:xfrm>
            <a:off x="138547" y="467553"/>
            <a:ext cx="12053453" cy="89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2400" b="1" dirty="0" smtClean="0">
                <a:solidFill>
                  <a:schemeClr val="bg1"/>
                </a:solidFill>
              </a:rPr>
              <a:t>Завдання. </a:t>
            </a:r>
            <a:r>
              <a:rPr lang="uk-UA" sz="2400" dirty="0" smtClean="0">
                <a:solidFill>
                  <a:schemeClr val="bg1"/>
                </a:solidFill>
              </a:rPr>
              <a:t>Майстер манікюру разом із клієнткою вибирають два кольори з 10. Скільки всього є варіантів такого вибору? </a:t>
            </a:r>
            <a:endParaRPr lang="uk-UA" sz="240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0478" y="1691118"/>
            <a:ext cx="4344276" cy="1022566"/>
          </a:xfrm>
          <a:prstGeom prst="rect">
            <a:avLst/>
          </a:prstGeom>
        </p:spPr>
      </p:pic>
      <p:sp>
        <p:nvSpPr>
          <p:cNvPr id="27" name="Title 1"/>
          <p:cNvSpPr>
            <a:spLocks/>
          </p:cNvSpPr>
          <p:nvPr/>
        </p:nvSpPr>
        <p:spPr bwMode="auto">
          <a:xfrm>
            <a:off x="138545" y="3214218"/>
            <a:ext cx="12053453" cy="1276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2400" b="1" dirty="0" smtClean="0">
                <a:solidFill>
                  <a:schemeClr val="bg1"/>
                </a:solidFill>
              </a:rPr>
              <a:t>Завдання. </a:t>
            </a:r>
            <a:r>
              <a:rPr lang="uk-UA" sz="2400" dirty="0" smtClean="0">
                <a:solidFill>
                  <a:schemeClr val="bg1"/>
                </a:solidFill>
              </a:rPr>
              <a:t>Майстер манікюру разом із клієнткою вибирають два кольори з 10: один колір буде нанесений на нігті лівої руки, а інший – на нігті правої. Скільки всього є варіантів такого вибору? </a:t>
            </a:r>
            <a:endParaRPr lang="uk-UA" sz="2400" dirty="0">
              <a:solidFill>
                <a:schemeClr val="bg1"/>
              </a:solidFill>
            </a:endParaRPr>
          </a:p>
        </p:txBody>
      </p:sp>
      <p:pic>
        <p:nvPicPr>
          <p:cNvPr id="29" name="Picture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007" y="4561536"/>
            <a:ext cx="2265218" cy="1936359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68641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/>
          </p:cNvSpPr>
          <p:nvPr/>
        </p:nvSpPr>
        <p:spPr bwMode="auto">
          <a:xfrm>
            <a:off x="0" y="140278"/>
            <a:ext cx="12053453" cy="177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2400" b="1" dirty="0" smtClean="0">
                <a:solidFill>
                  <a:schemeClr val="bg1"/>
                </a:solidFill>
              </a:rPr>
              <a:t>Завдання. </a:t>
            </a:r>
            <a:r>
              <a:rPr lang="uk-UA" sz="2400" dirty="0" smtClean="0">
                <a:solidFill>
                  <a:schemeClr val="bg1"/>
                </a:solidFill>
              </a:rPr>
              <a:t>Українські партнери розробили 9 надсучасних лазерних установок та 5  безпілотних літаків. Всі лазерні установки та безпілотні літаки мають різні функції та можливості. Українські військові експерти планують вибрати та випробувати 3 лазерні установки </a:t>
            </a:r>
            <a:r>
              <a:rPr lang="uk-UA" sz="2400" i="1" dirty="0" smtClean="0">
                <a:solidFill>
                  <a:srgbClr val="FF0000"/>
                </a:solidFill>
              </a:rPr>
              <a:t>або</a:t>
            </a:r>
            <a:r>
              <a:rPr lang="uk-UA" sz="2400" dirty="0" smtClean="0">
                <a:solidFill>
                  <a:schemeClr val="bg1"/>
                </a:solidFill>
              </a:rPr>
              <a:t> 2 безпілотних літаки. Скільки всього існує варіантів вибору для українських експертів?</a:t>
            </a:r>
            <a:endParaRPr lang="uk-UA" sz="2400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615" y="2833938"/>
            <a:ext cx="1960320" cy="1016655"/>
          </a:xfrm>
          <a:prstGeom prst="rect">
            <a:avLst/>
          </a:prstGeom>
        </p:spPr>
      </p:pic>
      <p:pic>
        <p:nvPicPr>
          <p:cNvPr id="12290" name="Picture 2" descr="НАТО отримав &quot;найновішу силу&quot; - перші сучасні безпілотні літаки-розвідни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935" y="2878666"/>
            <a:ext cx="1810011" cy="103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itle 2"/>
          <p:cNvSpPr>
            <a:spLocks/>
          </p:cNvSpPr>
          <p:nvPr/>
        </p:nvSpPr>
        <p:spPr bwMode="auto">
          <a:xfrm>
            <a:off x="7109450" y="1692392"/>
            <a:ext cx="204366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Розв'язання.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14" name="Subtitle 2"/>
          <p:cNvSpPr>
            <a:spLocks/>
          </p:cNvSpPr>
          <p:nvPr/>
        </p:nvSpPr>
        <p:spPr bwMode="auto">
          <a:xfrm>
            <a:off x="5889399" y="2136456"/>
            <a:ext cx="3046713" cy="6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000" dirty="0" smtClean="0">
                <a:solidFill>
                  <a:srgbClr val="0000FF"/>
                </a:solidFill>
              </a:rPr>
              <a:t>Вибираємо з 9 лазерних установок 3</a:t>
            </a:r>
            <a:endParaRPr lang="uk-UA" sz="2000" dirty="0">
              <a:solidFill>
                <a:srgbClr val="0000FF"/>
              </a:solidFill>
            </a:endParaRPr>
          </a:p>
        </p:txBody>
      </p:sp>
      <p:sp>
        <p:nvSpPr>
          <p:cNvPr id="15" name="Subtitle 2"/>
          <p:cNvSpPr>
            <a:spLocks/>
          </p:cNvSpPr>
          <p:nvPr/>
        </p:nvSpPr>
        <p:spPr bwMode="auto">
          <a:xfrm>
            <a:off x="9439455" y="2004235"/>
            <a:ext cx="2832656" cy="58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000" dirty="0" smtClean="0">
                <a:solidFill>
                  <a:srgbClr val="00B050"/>
                </a:solidFill>
              </a:rPr>
              <a:t>Вибираємо з 5 безпілотних літаків 2</a:t>
            </a:r>
            <a:endParaRPr lang="uk-UA" sz="20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ubtitle 2"/>
              <p:cNvSpPr>
                <a:spLocks/>
              </p:cNvSpPr>
              <p:nvPr/>
            </p:nvSpPr>
            <p:spPr bwMode="auto">
              <a:xfrm>
                <a:off x="6260615" y="4037902"/>
                <a:ext cx="2071463" cy="7162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uk-UA" sz="3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uk-UA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С</m:t>
                        </m:r>
                      </m:e>
                      <m:sub>
                        <m:r>
                          <a:rPr lang="uk-UA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b>
                      <m:sup>
                        <m:r>
                          <a:rPr lang="uk-UA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r>
                  <a:rPr lang="uk-UA" sz="3600" dirty="0" smtClean="0">
                    <a:solidFill>
                      <a:srgbClr val="0000FF"/>
                    </a:solidFill>
                  </a:rPr>
                  <a:t> </a:t>
                </a:r>
                <a:r>
                  <a:rPr lang="uk-UA" sz="2400" dirty="0" smtClean="0">
                    <a:solidFill>
                      <a:srgbClr val="0000FF"/>
                    </a:solidFill>
                  </a:rPr>
                  <a:t>варіантів</a:t>
                </a:r>
                <a:endParaRPr lang="uk-UA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Subtit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60615" y="4037902"/>
                <a:ext cx="2071463" cy="716263"/>
              </a:xfrm>
              <a:prstGeom prst="rect">
                <a:avLst/>
              </a:prstGeom>
              <a:blipFill>
                <a:blip r:embed="rId5"/>
                <a:stretch>
                  <a:fillRect r="-470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Subtitle 2"/>
              <p:cNvSpPr>
                <a:spLocks/>
              </p:cNvSpPr>
              <p:nvPr/>
            </p:nvSpPr>
            <p:spPr bwMode="auto">
              <a:xfrm>
                <a:off x="9628183" y="4043187"/>
                <a:ext cx="2071463" cy="7162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uk-UA" sz="36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uk-UA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С</m:t>
                        </m:r>
                      </m:e>
                      <m:sub>
                        <m:r>
                          <a:rPr lang="uk-UA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  <m:sup>
                        <m:r>
                          <a:rPr lang="uk-UA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uk-UA" sz="3600" dirty="0" smtClean="0">
                    <a:solidFill>
                      <a:srgbClr val="00B050"/>
                    </a:solidFill>
                  </a:rPr>
                  <a:t> </a:t>
                </a:r>
                <a:r>
                  <a:rPr lang="uk-UA" sz="2400" dirty="0" smtClean="0">
                    <a:solidFill>
                      <a:srgbClr val="00B050"/>
                    </a:solidFill>
                  </a:rPr>
                  <a:t>варіантів</a:t>
                </a:r>
                <a:endParaRPr lang="uk-UA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7" name="Subtit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28183" y="4043187"/>
                <a:ext cx="2071463" cy="716263"/>
              </a:xfrm>
              <a:prstGeom prst="rect">
                <a:avLst/>
              </a:prstGeom>
              <a:blipFill>
                <a:blip r:embed="rId6"/>
                <a:stretch>
                  <a:fillRect r="-470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Subtitle 2"/>
          <p:cNvSpPr>
            <a:spLocks/>
          </p:cNvSpPr>
          <p:nvPr/>
        </p:nvSpPr>
        <p:spPr bwMode="auto">
          <a:xfrm>
            <a:off x="8760359" y="3953019"/>
            <a:ext cx="505278" cy="60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4400" dirty="0" smtClean="0">
                <a:solidFill>
                  <a:srgbClr val="FF0000"/>
                </a:solidFill>
              </a:rPr>
              <a:t>+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19" name="Subtitle 2"/>
          <p:cNvSpPr>
            <a:spLocks/>
          </p:cNvSpPr>
          <p:nvPr/>
        </p:nvSpPr>
        <p:spPr bwMode="auto">
          <a:xfrm>
            <a:off x="8590399" y="3051202"/>
            <a:ext cx="1006685" cy="60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3200" dirty="0" smtClean="0">
                <a:solidFill>
                  <a:srgbClr val="FF0000"/>
                </a:solidFill>
              </a:rPr>
              <a:t>або</a:t>
            </a:r>
            <a:endParaRPr lang="uk-UA" sz="3200" dirty="0">
              <a:solidFill>
                <a:schemeClr val="bg1"/>
              </a:solidFill>
            </a:endParaRPr>
          </a:p>
        </p:txBody>
      </p:sp>
      <p:pic>
        <p:nvPicPr>
          <p:cNvPr id="20" name="Рисунок 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42300" y="1956264"/>
            <a:ext cx="578879" cy="578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5395" y="1851248"/>
            <a:ext cx="2619330" cy="737176"/>
          </a:xfrm>
          <a:prstGeom prst="rect">
            <a:avLst/>
          </a:prstGeom>
        </p:spPr>
      </p:pic>
      <p:graphicFrame>
        <p:nvGraphicFramePr>
          <p:cNvPr id="2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8157380"/>
              </p:ext>
            </p:extLst>
          </p:nvPr>
        </p:nvGraphicFramePr>
        <p:xfrm>
          <a:off x="121420" y="2733824"/>
          <a:ext cx="846137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45" name="Equation" r:id="rId9" imgW="342720" imgH="266400" progId="Equation.DSMT4">
                  <p:embed/>
                </p:oleObj>
              </mc:Choice>
              <mc:Fallback>
                <p:oleObj name="Equation" r:id="rId9" imgW="342720" imgH="266400" progId="Equation.DSMT4">
                  <p:embed/>
                  <p:pic>
                    <p:nvPicPr>
                      <p:cNvPr id="4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420" y="2733824"/>
                        <a:ext cx="846137" cy="66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2246613"/>
              </p:ext>
            </p:extLst>
          </p:nvPr>
        </p:nvGraphicFramePr>
        <p:xfrm>
          <a:off x="932466" y="2588424"/>
          <a:ext cx="1849438" cy="110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46" name="Equation" r:id="rId11" imgW="749160" imgH="444240" progId="Equation.DSMT4">
                  <p:embed/>
                </p:oleObj>
              </mc:Choice>
              <mc:Fallback>
                <p:oleObj name="Equation" r:id="rId11" imgW="749160" imgH="444240" progId="Equation.DSMT4">
                  <p:embed/>
                  <p:pic>
                    <p:nvPicPr>
                      <p:cNvPr id="4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2466" y="2588424"/>
                        <a:ext cx="1849438" cy="1103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9882338"/>
              </p:ext>
            </p:extLst>
          </p:nvPr>
        </p:nvGraphicFramePr>
        <p:xfrm>
          <a:off x="2722793" y="2599566"/>
          <a:ext cx="1158875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47" name="Equation" r:id="rId13" imgW="469800" imgH="393480" progId="Equation.DSMT4">
                  <p:embed/>
                </p:oleObj>
              </mc:Choice>
              <mc:Fallback>
                <p:oleObj name="Equation" r:id="rId13" imgW="469800" imgH="393480" progId="Equation.DSMT4">
                  <p:embed/>
                  <p:pic>
                    <p:nvPicPr>
                      <p:cNvPr id="4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2793" y="2599566"/>
                        <a:ext cx="1158875" cy="976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4951257"/>
              </p:ext>
            </p:extLst>
          </p:nvPr>
        </p:nvGraphicFramePr>
        <p:xfrm>
          <a:off x="3829093" y="2603880"/>
          <a:ext cx="1785938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48" name="Equation" r:id="rId15" imgW="723600" imgH="393480" progId="Equation.DSMT4">
                  <p:embed/>
                </p:oleObj>
              </mc:Choice>
              <mc:Fallback>
                <p:oleObj name="Equation" r:id="rId15" imgW="723600" imgH="393480" progId="Equation.DSMT4">
                  <p:embed/>
                  <p:pic>
                    <p:nvPicPr>
                      <p:cNvPr id="24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9093" y="2603880"/>
                        <a:ext cx="1785938" cy="976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5257536"/>
              </p:ext>
            </p:extLst>
          </p:nvPr>
        </p:nvGraphicFramePr>
        <p:xfrm>
          <a:off x="438774" y="3658753"/>
          <a:ext cx="1658937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49" name="Equation" r:id="rId17" imgW="672840" imgH="393480" progId="Equation.DSMT4">
                  <p:embed/>
                </p:oleObj>
              </mc:Choice>
              <mc:Fallback>
                <p:oleObj name="Equation" r:id="rId17" imgW="672840" imgH="393480" progId="Equation.DSMT4">
                  <p:embed/>
                  <p:pic>
                    <p:nvPicPr>
                      <p:cNvPr id="28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774" y="3658753"/>
                        <a:ext cx="1658937" cy="976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8367882"/>
              </p:ext>
            </p:extLst>
          </p:nvPr>
        </p:nvGraphicFramePr>
        <p:xfrm>
          <a:off x="2110419" y="3959994"/>
          <a:ext cx="468313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50" name="Equation" r:id="rId19" imgW="190440" imgH="177480" progId="Equation.DSMT4">
                  <p:embed/>
                </p:oleObj>
              </mc:Choice>
              <mc:Fallback>
                <p:oleObj name="Equation" r:id="rId19" imgW="190440" imgH="177480" progId="Equation.DSMT4">
                  <p:embed/>
                  <p:pic>
                    <p:nvPicPr>
                      <p:cNvPr id="3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0419" y="3959994"/>
                        <a:ext cx="468313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6489842"/>
              </p:ext>
            </p:extLst>
          </p:nvPr>
        </p:nvGraphicFramePr>
        <p:xfrm>
          <a:off x="0" y="5111307"/>
          <a:ext cx="876300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51" name="Equation" r:id="rId21" imgW="355320" imgH="266400" progId="Equation.DSMT4">
                  <p:embed/>
                </p:oleObj>
              </mc:Choice>
              <mc:Fallback>
                <p:oleObj name="Equation" r:id="rId21" imgW="355320" imgH="266400" progId="Equation.DSMT4">
                  <p:embed/>
                  <p:pic>
                    <p:nvPicPr>
                      <p:cNvPr id="2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111307"/>
                        <a:ext cx="876300" cy="661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4285079"/>
              </p:ext>
            </p:extLst>
          </p:nvPr>
        </p:nvGraphicFramePr>
        <p:xfrm>
          <a:off x="876300" y="4987108"/>
          <a:ext cx="1881188" cy="110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52" name="Equation" r:id="rId23" imgW="761760" imgH="444240" progId="Equation.DSMT4">
                  <p:embed/>
                </p:oleObj>
              </mc:Choice>
              <mc:Fallback>
                <p:oleObj name="Equation" r:id="rId23" imgW="761760" imgH="444240" progId="Equation.DSMT4">
                  <p:embed/>
                  <p:pic>
                    <p:nvPicPr>
                      <p:cNvPr id="2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300" y="4987108"/>
                        <a:ext cx="1881188" cy="1103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1772466"/>
              </p:ext>
            </p:extLst>
          </p:nvPr>
        </p:nvGraphicFramePr>
        <p:xfrm>
          <a:off x="2721998" y="4987108"/>
          <a:ext cx="1160463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53" name="Equation" r:id="rId25" imgW="469800" imgH="393480" progId="Equation.DSMT4">
                  <p:embed/>
                </p:oleObj>
              </mc:Choice>
              <mc:Fallback>
                <p:oleObj name="Equation" r:id="rId25" imgW="469800" imgH="393480" progId="Equation.DSMT4">
                  <p:embed/>
                  <p:pic>
                    <p:nvPicPr>
                      <p:cNvPr id="34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1998" y="4987108"/>
                        <a:ext cx="1160463" cy="976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3357147"/>
              </p:ext>
            </p:extLst>
          </p:nvPr>
        </p:nvGraphicFramePr>
        <p:xfrm>
          <a:off x="3853333" y="4982049"/>
          <a:ext cx="1409700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54" name="Equation" r:id="rId27" imgW="571320" imgH="393480" progId="Equation.DSMT4">
                  <p:embed/>
                </p:oleObj>
              </mc:Choice>
              <mc:Fallback>
                <p:oleObj name="Equation" r:id="rId27" imgW="571320" imgH="393480" progId="Equation.DSMT4">
                  <p:embed/>
                  <p:pic>
                    <p:nvPicPr>
                      <p:cNvPr id="28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3333" y="4982049"/>
                        <a:ext cx="1409700" cy="976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5339681"/>
              </p:ext>
            </p:extLst>
          </p:nvPr>
        </p:nvGraphicFramePr>
        <p:xfrm>
          <a:off x="5252284" y="5250336"/>
          <a:ext cx="439737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55" name="Equation" r:id="rId29" imgW="177480" imgH="177480" progId="Equation.DSMT4">
                  <p:embed/>
                </p:oleObj>
              </mc:Choice>
              <mc:Fallback>
                <p:oleObj name="Equation" r:id="rId29" imgW="177480" imgH="177480" progId="Equation.DSMT4">
                  <p:embed/>
                  <p:pic>
                    <p:nvPicPr>
                      <p:cNvPr id="36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2284" y="5250336"/>
                        <a:ext cx="439737" cy="439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Subtitle 2"/>
          <p:cNvSpPr>
            <a:spLocks/>
          </p:cNvSpPr>
          <p:nvPr/>
        </p:nvSpPr>
        <p:spPr bwMode="auto">
          <a:xfrm>
            <a:off x="9342128" y="4755956"/>
            <a:ext cx="809267" cy="5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3200" dirty="0" smtClean="0">
                <a:solidFill>
                  <a:srgbClr val="00B050"/>
                </a:solidFill>
              </a:rPr>
              <a:t>10</a:t>
            </a:r>
            <a:endParaRPr lang="uk-UA" sz="3200" dirty="0">
              <a:solidFill>
                <a:srgbClr val="00B050"/>
              </a:solidFill>
            </a:endParaRPr>
          </a:p>
        </p:txBody>
      </p:sp>
      <p:sp>
        <p:nvSpPr>
          <p:cNvPr id="39" name="Subtitle 2"/>
          <p:cNvSpPr>
            <a:spLocks/>
          </p:cNvSpPr>
          <p:nvPr/>
        </p:nvSpPr>
        <p:spPr bwMode="auto">
          <a:xfrm>
            <a:off x="8156452" y="4770576"/>
            <a:ext cx="809267" cy="5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3200" dirty="0" smtClean="0">
                <a:solidFill>
                  <a:srgbClr val="0000FF"/>
                </a:solidFill>
              </a:rPr>
              <a:t>84</a:t>
            </a:r>
            <a:endParaRPr lang="uk-UA" sz="3200" dirty="0">
              <a:solidFill>
                <a:srgbClr val="0000FF"/>
              </a:solidFill>
            </a:endParaRPr>
          </a:p>
        </p:txBody>
      </p:sp>
      <p:sp>
        <p:nvSpPr>
          <p:cNvPr id="40" name="Subtitle 2"/>
          <p:cNvSpPr>
            <a:spLocks/>
          </p:cNvSpPr>
          <p:nvPr/>
        </p:nvSpPr>
        <p:spPr bwMode="auto">
          <a:xfrm>
            <a:off x="8799779" y="4678273"/>
            <a:ext cx="505278" cy="60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4400" dirty="0" smtClean="0">
                <a:solidFill>
                  <a:srgbClr val="FF0000"/>
                </a:solidFill>
              </a:rPr>
              <a:t>+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41" name="Subtitle 2"/>
          <p:cNvSpPr>
            <a:spLocks/>
          </p:cNvSpPr>
          <p:nvPr/>
        </p:nvSpPr>
        <p:spPr bwMode="auto">
          <a:xfrm>
            <a:off x="7844705" y="5594271"/>
            <a:ext cx="2242028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Відповідь:  94</a:t>
            </a:r>
            <a:endParaRPr lang="uk-U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16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38" grpId="0"/>
      <p:bldP spid="39" grpId="0"/>
      <p:bldP spid="40" grpId="0"/>
      <p:bldP spid="4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/>
          </p:cNvSpPr>
          <p:nvPr/>
        </p:nvSpPr>
        <p:spPr bwMode="auto">
          <a:xfrm>
            <a:off x="0" y="140278"/>
            <a:ext cx="12053453" cy="177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2400" b="1" dirty="0" smtClean="0">
                <a:solidFill>
                  <a:schemeClr val="bg1"/>
                </a:solidFill>
              </a:rPr>
              <a:t>Завдання. </a:t>
            </a:r>
            <a:r>
              <a:rPr lang="uk-UA" sz="2400" dirty="0" smtClean="0">
                <a:solidFill>
                  <a:schemeClr val="bg1"/>
                </a:solidFill>
              </a:rPr>
              <a:t>Українські партнери розробили 9 надсучасних лазерних установок та 5  безпілотних літаків. Всі лазерні установки та безпілотні літаки мають різні функції та можливості. Українські військові експерти планують вибрати та випробувати 3 лазерні установки </a:t>
            </a:r>
            <a:r>
              <a:rPr lang="uk-UA" sz="2400" i="1" dirty="0">
                <a:solidFill>
                  <a:srgbClr val="FF0000"/>
                </a:solidFill>
              </a:rPr>
              <a:t>і</a:t>
            </a:r>
            <a:r>
              <a:rPr lang="uk-UA" sz="2400" dirty="0" smtClean="0">
                <a:solidFill>
                  <a:schemeClr val="bg1"/>
                </a:solidFill>
              </a:rPr>
              <a:t> 2 безпілотних літаки. Скільки всього існує варіантів вибору для українських експертів?</a:t>
            </a:r>
            <a:endParaRPr lang="uk-UA" sz="2400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615" y="2833938"/>
            <a:ext cx="1960320" cy="1016655"/>
          </a:xfrm>
          <a:prstGeom prst="rect">
            <a:avLst/>
          </a:prstGeom>
        </p:spPr>
      </p:pic>
      <p:pic>
        <p:nvPicPr>
          <p:cNvPr id="12290" name="Picture 2" descr="НАТО отримав &quot;найновішу силу&quot; - перші сучасні безпілотні літаки-розвідни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935" y="2878666"/>
            <a:ext cx="1810011" cy="103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itle 2"/>
          <p:cNvSpPr>
            <a:spLocks/>
          </p:cNvSpPr>
          <p:nvPr/>
        </p:nvSpPr>
        <p:spPr bwMode="auto">
          <a:xfrm>
            <a:off x="7109450" y="1692392"/>
            <a:ext cx="204366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Розв'язання.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14" name="Subtitle 2"/>
          <p:cNvSpPr>
            <a:spLocks/>
          </p:cNvSpPr>
          <p:nvPr/>
        </p:nvSpPr>
        <p:spPr bwMode="auto">
          <a:xfrm>
            <a:off x="5889399" y="2136456"/>
            <a:ext cx="3046713" cy="6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000" dirty="0" smtClean="0">
                <a:solidFill>
                  <a:srgbClr val="0000FF"/>
                </a:solidFill>
              </a:rPr>
              <a:t>Вибираємо з 9 лазерних установок 3</a:t>
            </a:r>
            <a:endParaRPr lang="uk-UA" sz="2000" dirty="0">
              <a:solidFill>
                <a:srgbClr val="0000FF"/>
              </a:solidFill>
            </a:endParaRPr>
          </a:p>
        </p:txBody>
      </p:sp>
      <p:sp>
        <p:nvSpPr>
          <p:cNvPr id="15" name="Subtitle 2"/>
          <p:cNvSpPr>
            <a:spLocks/>
          </p:cNvSpPr>
          <p:nvPr/>
        </p:nvSpPr>
        <p:spPr bwMode="auto">
          <a:xfrm>
            <a:off x="9439455" y="2004235"/>
            <a:ext cx="2832656" cy="58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000" dirty="0" smtClean="0">
                <a:solidFill>
                  <a:srgbClr val="00B050"/>
                </a:solidFill>
              </a:rPr>
              <a:t>Вибираємо з 5 безпілотних літаків 2</a:t>
            </a:r>
            <a:endParaRPr lang="uk-UA" sz="20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ubtitle 2"/>
              <p:cNvSpPr>
                <a:spLocks/>
              </p:cNvSpPr>
              <p:nvPr/>
            </p:nvSpPr>
            <p:spPr bwMode="auto">
              <a:xfrm>
                <a:off x="6260615" y="4037902"/>
                <a:ext cx="2071463" cy="7162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uk-UA" sz="3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uk-UA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С</m:t>
                        </m:r>
                      </m:e>
                      <m:sub>
                        <m:r>
                          <a:rPr lang="uk-UA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b>
                      <m:sup>
                        <m:r>
                          <a:rPr lang="uk-UA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r>
                  <a:rPr lang="uk-UA" sz="3600" dirty="0" smtClean="0">
                    <a:solidFill>
                      <a:srgbClr val="0000FF"/>
                    </a:solidFill>
                  </a:rPr>
                  <a:t> </a:t>
                </a:r>
                <a:r>
                  <a:rPr lang="uk-UA" sz="2400" dirty="0" smtClean="0">
                    <a:solidFill>
                      <a:srgbClr val="0000FF"/>
                    </a:solidFill>
                  </a:rPr>
                  <a:t>варіантів</a:t>
                </a:r>
                <a:endParaRPr lang="uk-UA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Subtit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60615" y="4037902"/>
                <a:ext cx="2071463" cy="716263"/>
              </a:xfrm>
              <a:prstGeom prst="rect">
                <a:avLst/>
              </a:prstGeom>
              <a:blipFill>
                <a:blip r:embed="rId5"/>
                <a:stretch>
                  <a:fillRect r="-470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Subtitle 2"/>
              <p:cNvSpPr>
                <a:spLocks/>
              </p:cNvSpPr>
              <p:nvPr/>
            </p:nvSpPr>
            <p:spPr bwMode="auto">
              <a:xfrm>
                <a:off x="9628183" y="4043187"/>
                <a:ext cx="2071463" cy="7162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uk-UA" sz="36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uk-UA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С</m:t>
                        </m:r>
                      </m:e>
                      <m:sub>
                        <m:r>
                          <a:rPr lang="uk-UA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  <m:sup>
                        <m:r>
                          <a:rPr lang="uk-UA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uk-UA" sz="3600" dirty="0" smtClean="0">
                    <a:solidFill>
                      <a:srgbClr val="00B050"/>
                    </a:solidFill>
                  </a:rPr>
                  <a:t> </a:t>
                </a:r>
                <a:r>
                  <a:rPr lang="uk-UA" sz="2400" dirty="0" smtClean="0">
                    <a:solidFill>
                      <a:srgbClr val="00B050"/>
                    </a:solidFill>
                  </a:rPr>
                  <a:t>варіантів</a:t>
                </a:r>
                <a:endParaRPr lang="uk-UA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7" name="Subtit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28183" y="4043187"/>
                <a:ext cx="2071463" cy="716263"/>
              </a:xfrm>
              <a:prstGeom prst="rect">
                <a:avLst/>
              </a:prstGeom>
              <a:blipFill>
                <a:blip r:embed="rId6"/>
                <a:stretch>
                  <a:fillRect r="-470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Subtitle 2"/>
              <p:cNvSpPr>
                <a:spLocks/>
              </p:cNvSpPr>
              <p:nvPr/>
            </p:nvSpPr>
            <p:spPr bwMode="auto">
              <a:xfrm>
                <a:off x="8707422" y="3861108"/>
                <a:ext cx="505278" cy="8175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5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uk-UA" sz="5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Subtit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07422" y="3861108"/>
                <a:ext cx="505278" cy="81751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Subtitle 2"/>
          <p:cNvSpPr>
            <a:spLocks/>
          </p:cNvSpPr>
          <p:nvPr/>
        </p:nvSpPr>
        <p:spPr bwMode="auto">
          <a:xfrm>
            <a:off x="8866519" y="3009448"/>
            <a:ext cx="503343" cy="60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4400" i="1" dirty="0" smtClean="0">
                <a:solidFill>
                  <a:srgbClr val="FF0000"/>
                </a:solidFill>
              </a:rPr>
              <a:t>і</a:t>
            </a:r>
            <a:endParaRPr lang="uk-UA" sz="4400" i="1" dirty="0">
              <a:solidFill>
                <a:srgbClr val="FF0000"/>
              </a:solidFill>
            </a:endParaRPr>
          </a:p>
        </p:txBody>
      </p:sp>
      <p:pic>
        <p:nvPicPr>
          <p:cNvPr id="20" name="Рисунок 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42300" y="1956264"/>
            <a:ext cx="578879" cy="578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5395" y="1851248"/>
            <a:ext cx="2619330" cy="737176"/>
          </a:xfrm>
          <a:prstGeom prst="rect">
            <a:avLst/>
          </a:prstGeom>
        </p:spPr>
      </p:pic>
      <p:graphicFrame>
        <p:nvGraphicFramePr>
          <p:cNvPr id="2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5846363"/>
              </p:ext>
            </p:extLst>
          </p:nvPr>
        </p:nvGraphicFramePr>
        <p:xfrm>
          <a:off x="227125" y="3004766"/>
          <a:ext cx="846137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74" name="Equation" r:id="rId10" imgW="342720" imgH="266400" progId="Equation.DSMT4">
                  <p:embed/>
                </p:oleObj>
              </mc:Choice>
              <mc:Fallback>
                <p:oleObj name="Equation" r:id="rId10" imgW="342720" imgH="266400" progId="Equation.DSMT4">
                  <p:embed/>
                  <p:pic>
                    <p:nvPicPr>
                      <p:cNvPr id="2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125" y="3004766"/>
                        <a:ext cx="846137" cy="66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6620844"/>
              </p:ext>
            </p:extLst>
          </p:nvPr>
        </p:nvGraphicFramePr>
        <p:xfrm>
          <a:off x="1141473" y="3175674"/>
          <a:ext cx="468313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75" name="Equation" r:id="rId12" imgW="190440" imgH="177480" progId="Equation.DSMT4">
                  <p:embed/>
                </p:oleObj>
              </mc:Choice>
              <mc:Fallback>
                <p:oleObj name="Equation" r:id="rId12" imgW="190440" imgH="177480" progId="Equation.DSMT4">
                  <p:embed/>
                  <p:pic>
                    <p:nvPicPr>
                      <p:cNvPr id="3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1473" y="3175674"/>
                        <a:ext cx="468313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5957682"/>
              </p:ext>
            </p:extLst>
          </p:nvPr>
        </p:nvGraphicFramePr>
        <p:xfrm>
          <a:off x="2893318" y="3011271"/>
          <a:ext cx="876300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76" name="Equation" r:id="rId14" imgW="355320" imgH="266400" progId="Equation.DSMT4">
                  <p:embed/>
                </p:oleObj>
              </mc:Choice>
              <mc:Fallback>
                <p:oleObj name="Equation" r:id="rId14" imgW="355320" imgH="266400" progId="Equation.DSMT4">
                  <p:embed/>
                  <p:pic>
                    <p:nvPicPr>
                      <p:cNvPr id="3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3318" y="3011271"/>
                        <a:ext cx="876300" cy="661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502336"/>
              </p:ext>
            </p:extLst>
          </p:nvPr>
        </p:nvGraphicFramePr>
        <p:xfrm>
          <a:off x="3769618" y="3188104"/>
          <a:ext cx="439737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77" name="Equation" r:id="rId16" imgW="177480" imgH="177480" progId="Equation.DSMT4">
                  <p:embed/>
                </p:oleObj>
              </mc:Choice>
              <mc:Fallback>
                <p:oleObj name="Equation" r:id="rId16" imgW="177480" imgH="177480" progId="Equation.DSMT4">
                  <p:embed/>
                  <p:pic>
                    <p:nvPicPr>
                      <p:cNvPr id="37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9618" y="3188104"/>
                        <a:ext cx="439737" cy="439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Subtitle 2"/>
          <p:cNvSpPr>
            <a:spLocks/>
          </p:cNvSpPr>
          <p:nvPr/>
        </p:nvSpPr>
        <p:spPr bwMode="auto">
          <a:xfrm>
            <a:off x="9342128" y="4755956"/>
            <a:ext cx="809267" cy="5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3200" dirty="0" smtClean="0">
                <a:solidFill>
                  <a:srgbClr val="00B050"/>
                </a:solidFill>
              </a:rPr>
              <a:t>10</a:t>
            </a:r>
            <a:endParaRPr lang="uk-UA" sz="3200" dirty="0">
              <a:solidFill>
                <a:srgbClr val="00B050"/>
              </a:solidFill>
            </a:endParaRPr>
          </a:p>
        </p:txBody>
      </p:sp>
      <p:sp>
        <p:nvSpPr>
          <p:cNvPr id="39" name="Subtitle 2"/>
          <p:cNvSpPr>
            <a:spLocks/>
          </p:cNvSpPr>
          <p:nvPr/>
        </p:nvSpPr>
        <p:spPr bwMode="auto">
          <a:xfrm>
            <a:off x="8156452" y="4770576"/>
            <a:ext cx="809267" cy="5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3200" dirty="0" smtClean="0">
                <a:solidFill>
                  <a:srgbClr val="0000FF"/>
                </a:solidFill>
              </a:rPr>
              <a:t>84</a:t>
            </a:r>
            <a:endParaRPr lang="uk-UA" sz="32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Subtitle 2"/>
              <p:cNvSpPr>
                <a:spLocks/>
              </p:cNvSpPr>
              <p:nvPr/>
            </p:nvSpPr>
            <p:spPr bwMode="auto">
              <a:xfrm>
                <a:off x="8875629" y="4687960"/>
                <a:ext cx="353331" cy="607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None/>
                </a:pPr>
                <a14:m>
                  <m:oMath xmlns:m="http://schemas.openxmlformats.org/officeDocument/2006/math">
                    <m:r>
                      <a:rPr lang="uk-UA" sz="4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uk-UA" sz="2400" dirty="0" smtClean="0">
                    <a:solidFill>
                      <a:schemeClr val="bg1"/>
                    </a:solidFill>
                  </a:rPr>
                  <a:t> </a:t>
                </a:r>
                <a:endParaRPr lang="uk-UA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0" name="Subtit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75629" y="4687960"/>
                <a:ext cx="353331" cy="60755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Subtitle 2"/>
          <p:cNvSpPr>
            <a:spLocks/>
          </p:cNvSpPr>
          <p:nvPr/>
        </p:nvSpPr>
        <p:spPr bwMode="auto">
          <a:xfrm>
            <a:off x="7844704" y="5594271"/>
            <a:ext cx="2515031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Відповідь:  840</a:t>
            </a:r>
            <a:endParaRPr lang="uk-U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00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38" grpId="0"/>
      <p:bldP spid="39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-10391"/>
            <a:ext cx="86007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053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/>
          </p:cNvSpPr>
          <p:nvPr/>
        </p:nvSpPr>
        <p:spPr bwMode="auto">
          <a:xfrm>
            <a:off x="0" y="72484"/>
            <a:ext cx="12053453" cy="2701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2400" b="1" dirty="0" smtClean="0">
                <a:solidFill>
                  <a:schemeClr val="bg1"/>
                </a:solidFill>
              </a:rPr>
              <a:t>Завдання. </a:t>
            </a:r>
            <a:r>
              <a:rPr lang="uk-UA" sz="2400" dirty="0" smtClean="0">
                <a:solidFill>
                  <a:schemeClr val="bg1"/>
                </a:solidFill>
              </a:rPr>
              <a:t>Українські партнери розробили 9 надсучасних лазерних установок та 5  безпілотних літаків. Всі лазерні установки та безпілотні літаки мають різні функції та можливості. Українські військові експерти планують вибрати 3 лазерні установки </a:t>
            </a:r>
            <a:r>
              <a:rPr lang="uk-UA" sz="2400" dirty="0" smtClean="0">
                <a:solidFill>
                  <a:srgbClr val="FF0000"/>
                </a:solidFill>
              </a:rPr>
              <a:t>або</a:t>
            </a:r>
            <a:r>
              <a:rPr lang="uk-UA" sz="2400" dirty="0" smtClean="0">
                <a:solidFill>
                  <a:schemeClr val="bg1"/>
                </a:solidFill>
              </a:rPr>
              <a:t> два безпілотні літаки. Лазерні установки планують випробовувати: </a:t>
            </a:r>
            <a:r>
              <a:rPr lang="uk-UA" sz="2400" dirty="0">
                <a:solidFill>
                  <a:schemeClr val="bg1"/>
                </a:solidFill>
              </a:rPr>
              <a:t>одну – </a:t>
            </a:r>
            <a:r>
              <a:rPr lang="uk-UA" sz="2400" dirty="0" smtClean="0">
                <a:solidFill>
                  <a:schemeClr val="bg1"/>
                </a:solidFill>
              </a:rPr>
              <a:t>на північному напрямку, другу </a:t>
            </a:r>
            <a:r>
              <a:rPr lang="uk-UA" sz="2400" dirty="0">
                <a:solidFill>
                  <a:schemeClr val="bg1"/>
                </a:solidFill>
              </a:rPr>
              <a:t>– </a:t>
            </a:r>
            <a:r>
              <a:rPr lang="uk-UA" sz="2400" dirty="0" smtClean="0">
                <a:solidFill>
                  <a:schemeClr val="bg1"/>
                </a:solidFill>
              </a:rPr>
              <a:t>на південному напрямку, а третю – на східному. Безпілотні літаки планують випробовувати на одному із закордонних аеродромів. Скільки всього існує варіантів вибору та розташування наданої техніки?</a:t>
            </a:r>
            <a:endParaRPr lang="uk-UA" sz="2400" dirty="0">
              <a:solidFill>
                <a:schemeClr val="bg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615" y="3529574"/>
            <a:ext cx="1960320" cy="1016655"/>
          </a:xfrm>
          <a:prstGeom prst="rect">
            <a:avLst/>
          </a:prstGeom>
        </p:spPr>
      </p:pic>
      <p:pic>
        <p:nvPicPr>
          <p:cNvPr id="24" name="Picture 2" descr="НАТО отримав &quot;найновішу силу&quot; - перші сучасні безпілотні літаки-розвідни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935" y="3574302"/>
            <a:ext cx="1810011" cy="103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Subtitle 2"/>
          <p:cNvSpPr>
            <a:spLocks/>
          </p:cNvSpPr>
          <p:nvPr/>
        </p:nvSpPr>
        <p:spPr bwMode="auto">
          <a:xfrm>
            <a:off x="7109450" y="2388028"/>
            <a:ext cx="204366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Розв'язання.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26" name="Subtitle 2"/>
          <p:cNvSpPr>
            <a:spLocks/>
          </p:cNvSpPr>
          <p:nvPr/>
        </p:nvSpPr>
        <p:spPr bwMode="auto">
          <a:xfrm>
            <a:off x="5889399" y="2832092"/>
            <a:ext cx="3046713" cy="6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000" dirty="0" smtClean="0">
                <a:solidFill>
                  <a:srgbClr val="0000FF"/>
                </a:solidFill>
              </a:rPr>
              <a:t>Вибираємо з 9 лазерних установок 3</a:t>
            </a:r>
            <a:endParaRPr lang="uk-UA" sz="2000" dirty="0">
              <a:solidFill>
                <a:srgbClr val="0000FF"/>
              </a:solidFill>
            </a:endParaRPr>
          </a:p>
        </p:txBody>
      </p:sp>
      <p:sp>
        <p:nvSpPr>
          <p:cNvPr id="27" name="Subtitle 2"/>
          <p:cNvSpPr>
            <a:spLocks/>
          </p:cNvSpPr>
          <p:nvPr/>
        </p:nvSpPr>
        <p:spPr bwMode="auto">
          <a:xfrm>
            <a:off x="9439455" y="2699871"/>
            <a:ext cx="2832656" cy="58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000" dirty="0" smtClean="0">
                <a:solidFill>
                  <a:srgbClr val="00B050"/>
                </a:solidFill>
              </a:rPr>
              <a:t>Вибираємо з 5 безпілотних літаків 2</a:t>
            </a:r>
            <a:endParaRPr lang="uk-UA" sz="20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Subtitle 2"/>
              <p:cNvSpPr>
                <a:spLocks/>
              </p:cNvSpPr>
              <p:nvPr/>
            </p:nvSpPr>
            <p:spPr bwMode="auto">
              <a:xfrm>
                <a:off x="6260615" y="4733538"/>
                <a:ext cx="2176803" cy="7162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uk-UA" sz="3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uk-UA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А</m:t>
                        </m:r>
                      </m:e>
                      <m:sub>
                        <m:r>
                          <a:rPr lang="uk-UA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b>
                      <m:sup>
                        <m:r>
                          <a:rPr lang="uk-UA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r>
                  <a:rPr lang="uk-UA" sz="3600" dirty="0" smtClean="0">
                    <a:solidFill>
                      <a:srgbClr val="0000FF"/>
                    </a:solidFill>
                  </a:rPr>
                  <a:t> </a:t>
                </a:r>
                <a:r>
                  <a:rPr lang="uk-UA" sz="2400" dirty="0" smtClean="0">
                    <a:solidFill>
                      <a:srgbClr val="0000FF"/>
                    </a:solidFill>
                  </a:rPr>
                  <a:t>варіантів</a:t>
                </a:r>
                <a:endParaRPr lang="uk-UA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8" name="Subtit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60615" y="4733538"/>
                <a:ext cx="2176803" cy="716263"/>
              </a:xfrm>
              <a:prstGeom prst="rect">
                <a:avLst/>
              </a:prstGeom>
              <a:blipFill>
                <a:blip r:embed="rId5"/>
                <a:stretch>
                  <a:fillRect r="-112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Subtitle 2"/>
              <p:cNvSpPr>
                <a:spLocks/>
              </p:cNvSpPr>
              <p:nvPr/>
            </p:nvSpPr>
            <p:spPr bwMode="auto">
              <a:xfrm>
                <a:off x="9628183" y="4738823"/>
                <a:ext cx="2071463" cy="7162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uk-UA" sz="36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uk-UA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С</m:t>
                        </m:r>
                      </m:e>
                      <m:sub>
                        <m:r>
                          <a:rPr lang="uk-UA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  <m:sup>
                        <m:r>
                          <a:rPr lang="uk-UA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uk-UA" sz="3600" dirty="0" smtClean="0">
                    <a:solidFill>
                      <a:srgbClr val="00B050"/>
                    </a:solidFill>
                  </a:rPr>
                  <a:t> </a:t>
                </a:r>
                <a:r>
                  <a:rPr lang="uk-UA" sz="2400" dirty="0" smtClean="0">
                    <a:solidFill>
                      <a:srgbClr val="00B050"/>
                    </a:solidFill>
                  </a:rPr>
                  <a:t>варіантів</a:t>
                </a:r>
                <a:endParaRPr lang="uk-UA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9" name="Subtit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28183" y="4738823"/>
                <a:ext cx="2071463" cy="716263"/>
              </a:xfrm>
              <a:prstGeom prst="rect">
                <a:avLst/>
              </a:prstGeom>
              <a:blipFill>
                <a:blip r:embed="rId6"/>
                <a:stretch>
                  <a:fillRect r="-470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Line 48"/>
          <p:cNvSpPr>
            <a:spLocks noChangeShapeType="1"/>
          </p:cNvSpPr>
          <p:nvPr/>
        </p:nvSpPr>
        <p:spPr bwMode="auto">
          <a:xfrm>
            <a:off x="368267" y="1722870"/>
            <a:ext cx="11042264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31" name="Line 48"/>
          <p:cNvSpPr>
            <a:spLocks noChangeShapeType="1"/>
          </p:cNvSpPr>
          <p:nvPr/>
        </p:nvSpPr>
        <p:spPr bwMode="auto">
          <a:xfrm>
            <a:off x="358754" y="2083088"/>
            <a:ext cx="1243637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4909" y="2978430"/>
            <a:ext cx="1858402" cy="657588"/>
          </a:xfrm>
          <a:prstGeom prst="rect">
            <a:avLst/>
          </a:prstGeom>
        </p:spPr>
      </p:pic>
      <p:pic>
        <p:nvPicPr>
          <p:cNvPr id="35" name="Рисунок 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9560" y="2991966"/>
            <a:ext cx="578879" cy="578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8039096"/>
              </p:ext>
            </p:extLst>
          </p:nvPr>
        </p:nvGraphicFramePr>
        <p:xfrm>
          <a:off x="147443" y="3844307"/>
          <a:ext cx="846138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0" name="Equation" r:id="rId9" imgW="342720" imgH="266400" progId="Equation.DSMT4">
                  <p:embed/>
                </p:oleObj>
              </mc:Choice>
              <mc:Fallback>
                <p:oleObj name="Equation" r:id="rId9" imgW="342720" imgH="266400" progId="Equation.DSMT4">
                  <p:embed/>
                  <p:pic>
                    <p:nvPicPr>
                      <p:cNvPr id="5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443" y="3844307"/>
                        <a:ext cx="846138" cy="661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3562095"/>
              </p:ext>
            </p:extLst>
          </p:nvPr>
        </p:nvGraphicFramePr>
        <p:xfrm>
          <a:off x="945093" y="3712116"/>
          <a:ext cx="1536700" cy="110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1" name="Equation" r:id="rId11" imgW="622080" imgH="444240" progId="Equation.DSMT4">
                  <p:embed/>
                </p:oleObj>
              </mc:Choice>
              <mc:Fallback>
                <p:oleObj name="Equation" r:id="rId11" imgW="622080" imgH="444240" progId="Equation.DSMT4">
                  <p:embed/>
                  <p:pic>
                    <p:nvPicPr>
                      <p:cNvPr id="5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5093" y="3712116"/>
                        <a:ext cx="1536700" cy="1103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2461471"/>
              </p:ext>
            </p:extLst>
          </p:nvPr>
        </p:nvGraphicFramePr>
        <p:xfrm>
          <a:off x="2502575" y="3726498"/>
          <a:ext cx="750888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2" name="Equation" r:id="rId13" imgW="304560" imgH="393480" progId="Equation.DSMT4">
                  <p:embed/>
                </p:oleObj>
              </mc:Choice>
              <mc:Fallback>
                <p:oleObj name="Equation" r:id="rId13" imgW="304560" imgH="393480" progId="Equation.DSMT4">
                  <p:embed/>
                  <p:pic>
                    <p:nvPicPr>
                      <p:cNvPr id="5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2575" y="3726498"/>
                        <a:ext cx="750888" cy="976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Subtitle 2"/>
          <p:cNvSpPr>
            <a:spLocks/>
          </p:cNvSpPr>
          <p:nvPr/>
        </p:nvSpPr>
        <p:spPr bwMode="auto">
          <a:xfrm>
            <a:off x="8732004" y="4712566"/>
            <a:ext cx="505278" cy="60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4400" dirty="0" smtClean="0">
                <a:solidFill>
                  <a:srgbClr val="FF0000"/>
                </a:solidFill>
              </a:rPr>
              <a:t>+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45" name="Subtitle 2"/>
          <p:cNvSpPr>
            <a:spLocks/>
          </p:cNvSpPr>
          <p:nvPr/>
        </p:nvSpPr>
        <p:spPr bwMode="auto">
          <a:xfrm>
            <a:off x="8562044" y="3810749"/>
            <a:ext cx="1006685" cy="60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3200" dirty="0" smtClean="0">
                <a:solidFill>
                  <a:srgbClr val="FF0000"/>
                </a:solidFill>
              </a:rPr>
              <a:t>або</a:t>
            </a:r>
            <a:endParaRPr lang="uk-UA" sz="3200" dirty="0">
              <a:solidFill>
                <a:schemeClr val="bg1"/>
              </a:solidFill>
            </a:endParaRPr>
          </a:p>
        </p:txBody>
      </p:sp>
      <p:graphicFrame>
        <p:nvGraphicFramePr>
          <p:cNvPr id="4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7440958"/>
              </p:ext>
            </p:extLst>
          </p:nvPr>
        </p:nvGraphicFramePr>
        <p:xfrm>
          <a:off x="3253463" y="3726499"/>
          <a:ext cx="1784350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3" name="Equation" r:id="rId15" imgW="723600" imgH="393480" progId="Equation.DSMT4">
                  <p:embed/>
                </p:oleObj>
              </mc:Choice>
              <mc:Fallback>
                <p:oleObj name="Equation" r:id="rId15" imgW="723600" imgH="393480" progId="Equation.DSMT4">
                  <p:embed/>
                  <p:pic>
                    <p:nvPicPr>
                      <p:cNvPr id="4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3463" y="3726499"/>
                        <a:ext cx="1784350" cy="976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9819807"/>
              </p:ext>
            </p:extLst>
          </p:nvPr>
        </p:nvGraphicFramePr>
        <p:xfrm>
          <a:off x="4984661" y="3991021"/>
          <a:ext cx="658813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4" name="Equation" r:id="rId17" imgW="266400" imgH="177480" progId="Equation.DSMT4">
                  <p:embed/>
                </p:oleObj>
              </mc:Choice>
              <mc:Fallback>
                <p:oleObj name="Equation" r:id="rId17" imgW="266400" imgH="177480" progId="Equation.DSMT4">
                  <p:embed/>
                  <p:pic>
                    <p:nvPicPr>
                      <p:cNvPr id="46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4661" y="3991021"/>
                        <a:ext cx="658813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0536392"/>
              </p:ext>
            </p:extLst>
          </p:nvPr>
        </p:nvGraphicFramePr>
        <p:xfrm>
          <a:off x="554192" y="4985725"/>
          <a:ext cx="876300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5" name="Equation" r:id="rId19" imgW="355320" imgH="266400" progId="Equation.DSMT4">
                  <p:embed/>
                </p:oleObj>
              </mc:Choice>
              <mc:Fallback>
                <p:oleObj name="Equation" r:id="rId19" imgW="355320" imgH="266400" progId="Equation.DSMT4">
                  <p:embed/>
                  <p:pic>
                    <p:nvPicPr>
                      <p:cNvPr id="3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192" y="4985725"/>
                        <a:ext cx="876300" cy="661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2495509"/>
              </p:ext>
            </p:extLst>
          </p:nvPr>
        </p:nvGraphicFramePr>
        <p:xfrm>
          <a:off x="1414362" y="5146416"/>
          <a:ext cx="439737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6" name="Equation" r:id="rId21" imgW="177480" imgH="177480" progId="Equation.DSMT4">
                  <p:embed/>
                </p:oleObj>
              </mc:Choice>
              <mc:Fallback>
                <p:oleObj name="Equation" r:id="rId21" imgW="177480" imgH="177480" progId="Equation.DSMT4">
                  <p:embed/>
                  <p:pic>
                    <p:nvPicPr>
                      <p:cNvPr id="37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4362" y="5146416"/>
                        <a:ext cx="439737" cy="439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Subtitle 2"/>
          <p:cNvSpPr>
            <a:spLocks/>
          </p:cNvSpPr>
          <p:nvPr/>
        </p:nvSpPr>
        <p:spPr bwMode="auto">
          <a:xfrm>
            <a:off x="9287451" y="5366285"/>
            <a:ext cx="1072195" cy="5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3200" dirty="0" smtClean="0">
                <a:solidFill>
                  <a:srgbClr val="00B050"/>
                </a:solidFill>
              </a:rPr>
              <a:t>10</a:t>
            </a:r>
            <a:endParaRPr lang="uk-UA" sz="3200" dirty="0">
              <a:solidFill>
                <a:srgbClr val="00B050"/>
              </a:solidFill>
            </a:endParaRPr>
          </a:p>
        </p:txBody>
      </p:sp>
      <p:sp>
        <p:nvSpPr>
          <p:cNvPr id="51" name="Subtitle 2"/>
          <p:cNvSpPr>
            <a:spLocks/>
          </p:cNvSpPr>
          <p:nvPr/>
        </p:nvSpPr>
        <p:spPr bwMode="auto">
          <a:xfrm>
            <a:off x="7849717" y="5385962"/>
            <a:ext cx="1072195" cy="5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3200" dirty="0" smtClean="0">
                <a:solidFill>
                  <a:srgbClr val="0000FF"/>
                </a:solidFill>
              </a:rPr>
              <a:t>504</a:t>
            </a:r>
            <a:endParaRPr lang="uk-UA" sz="3200" dirty="0">
              <a:solidFill>
                <a:srgbClr val="0000FF"/>
              </a:solidFill>
            </a:endParaRPr>
          </a:p>
        </p:txBody>
      </p:sp>
      <p:sp>
        <p:nvSpPr>
          <p:cNvPr id="52" name="Subtitle 2"/>
          <p:cNvSpPr>
            <a:spLocks/>
          </p:cNvSpPr>
          <p:nvPr/>
        </p:nvSpPr>
        <p:spPr bwMode="auto">
          <a:xfrm>
            <a:off x="8746035" y="5268613"/>
            <a:ext cx="669441" cy="60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4400" dirty="0" smtClean="0">
                <a:solidFill>
                  <a:srgbClr val="FF0000"/>
                </a:solidFill>
              </a:rPr>
              <a:t>+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53" name="Subtitle 2"/>
          <p:cNvSpPr>
            <a:spLocks/>
          </p:cNvSpPr>
          <p:nvPr/>
        </p:nvSpPr>
        <p:spPr bwMode="auto">
          <a:xfrm>
            <a:off x="7849717" y="5992109"/>
            <a:ext cx="2515031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Відповідь:  514</a:t>
            </a:r>
            <a:endParaRPr lang="uk-U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47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 animBg="1"/>
      <p:bldP spid="31" grpId="0" animBg="1"/>
      <p:bldP spid="44" grpId="0"/>
      <p:bldP spid="45" grpId="0"/>
      <p:bldP spid="50" grpId="0"/>
      <p:bldP spid="51" grpId="0"/>
      <p:bldP spid="52" grpId="0"/>
      <p:bldP spid="5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/>
          </p:cNvSpPr>
          <p:nvPr/>
        </p:nvSpPr>
        <p:spPr bwMode="auto">
          <a:xfrm>
            <a:off x="0" y="140277"/>
            <a:ext cx="12053453" cy="2698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2400" b="1" dirty="0" smtClean="0">
                <a:solidFill>
                  <a:schemeClr val="bg1"/>
                </a:solidFill>
              </a:rPr>
              <a:t>Завдання. </a:t>
            </a:r>
            <a:r>
              <a:rPr lang="uk-UA" sz="2400" dirty="0" smtClean="0">
                <a:solidFill>
                  <a:schemeClr val="bg1"/>
                </a:solidFill>
              </a:rPr>
              <a:t>Українські партнери розробили 9 надсучасних лазерних установок та 5  безпілотних літаків. Всі лазерні установки та безпілотні літаки мають різні функції та можливості. </a:t>
            </a:r>
            <a:r>
              <a:rPr lang="uk-UA" sz="2400" dirty="0">
                <a:solidFill>
                  <a:schemeClr val="bg1"/>
                </a:solidFill>
              </a:rPr>
              <a:t>Українські військові експерти планують вибрати 3 лазерні установки </a:t>
            </a:r>
            <a:r>
              <a:rPr lang="uk-UA" sz="2400" dirty="0" smtClean="0">
                <a:solidFill>
                  <a:srgbClr val="FF0000"/>
                </a:solidFill>
              </a:rPr>
              <a:t>і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  <a:r>
              <a:rPr lang="uk-UA" sz="2400" dirty="0">
                <a:solidFill>
                  <a:schemeClr val="bg1"/>
                </a:solidFill>
              </a:rPr>
              <a:t>два безпілотні літаки. Лазерні установки планують випробовувати: одну –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  <a:r>
              <a:rPr lang="uk-UA" sz="2400" dirty="0">
                <a:solidFill>
                  <a:schemeClr val="bg1"/>
                </a:solidFill>
              </a:rPr>
              <a:t>на північному напрямку, другу –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  <a:r>
              <a:rPr lang="uk-UA" sz="2400" dirty="0">
                <a:solidFill>
                  <a:schemeClr val="bg1"/>
                </a:solidFill>
              </a:rPr>
              <a:t>на південному напрямку, а третю – на східному. Безпілотні літаки планують випробовувати на одному із закордонних аеродромів. Скільки </a:t>
            </a:r>
            <a:r>
              <a:rPr lang="uk-UA" sz="2400" dirty="0" smtClean="0">
                <a:solidFill>
                  <a:schemeClr val="bg1"/>
                </a:solidFill>
              </a:rPr>
              <a:t>всього існує варіантів вибору та розташування наданої техніки?</a:t>
            </a:r>
            <a:endParaRPr lang="uk-UA" sz="2400" dirty="0">
              <a:solidFill>
                <a:schemeClr val="bg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615" y="3529574"/>
            <a:ext cx="1960320" cy="1016655"/>
          </a:xfrm>
          <a:prstGeom prst="rect">
            <a:avLst/>
          </a:prstGeom>
        </p:spPr>
      </p:pic>
      <p:pic>
        <p:nvPicPr>
          <p:cNvPr id="24" name="Picture 2" descr="НАТО отримав &quot;найновішу силу&quot; - перші сучасні безпілотні літаки-розвідни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935" y="3574302"/>
            <a:ext cx="1810011" cy="103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Subtitle 2"/>
          <p:cNvSpPr>
            <a:spLocks/>
          </p:cNvSpPr>
          <p:nvPr/>
        </p:nvSpPr>
        <p:spPr bwMode="auto">
          <a:xfrm>
            <a:off x="7349016" y="2487712"/>
            <a:ext cx="204366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Розв'язання.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26" name="Subtitle 2"/>
          <p:cNvSpPr>
            <a:spLocks/>
          </p:cNvSpPr>
          <p:nvPr/>
        </p:nvSpPr>
        <p:spPr bwMode="auto">
          <a:xfrm>
            <a:off x="5889399" y="2832092"/>
            <a:ext cx="3046713" cy="6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000" dirty="0" smtClean="0">
                <a:solidFill>
                  <a:srgbClr val="0000FF"/>
                </a:solidFill>
              </a:rPr>
              <a:t>Вибираємо з 9 лазерних установок 3</a:t>
            </a:r>
            <a:endParaRPr lang="uk-UA" sz="2000" dirty="0">
              <a:solidFill>
                <a:srgbClr val="0000FF"/>
              </a:solidFill>
            </a:endParaRPr>
          </a:p>
        </p:txBody>
      </p:sp>
      <p:sp>
        <p:nvSpPr>
          <p:cNvPr id="27" name="Subtitle 2"/>
          <p:cNvSpPr>
            <a:spLocks/>
          </p:cNvSpPr>
          <p:nvPr/>
        </p:nvSpPr>
        <p:spPr bwMode="auto">
          <a:xfrm>
            <a:off x="9439455" y="2699871"/>
            <a:ext cx="2832656" cy="58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000" dirty="0" smtClean="0">
                <a:solidFill>
                  <a:srgbClr val="00B050"/>
                </a:solidFill>
              </a:rPr>
              <a:t>Вибираємо з 5 безпілотних літаків 2</a:t>
            </a:r>
            <a:endParaRPr lang="uk-UA" sz="20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Subtitle 2"/>
              <p:cNvSpPr>
                <a:spLocks/>
              </p:cNvSpPr>
              <p:nvPr/>
            </p:nvSpPr>
            <p:spPr bwMode="auto">
              <a:xfrm>
                <a:off x="6260615" y="4733538"/>
                <a:ext cx="2176803" cy="7162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uk-UA" sz="3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uk-UA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А</m:t>
                        </m:r>
                      </m:e>
                      <m:sub>
                        <m:r>
                          <a:rPr lang="uk-UA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b>
                      <m:sup>
                        <m:r>
                          <a:rPr lang="uk-UA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r>
                  <a:rPr lang="uk-UA" sz="3600" dirty="0" smtClean="0">
                    <a:solidFill>
                      <a:srgbClr val="0000FF"/>
                    </a:solidFill>
                  </a:rPr>
                  <a:t> </a:t>
                </a:r>
                <a:r>
                  <a:rPr lang="uk-UA" sz="2400" dirty="0" smtClean="0">
                    <a:solidFill>
                      <a:srgbClr val="0000FF"/>
                    </a:solidFill>
                  </a:rPr>
                  <a:t>варіантів</a:t>
                </a:r>
                <a:endParaRPr lang="uk-UA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8" name="Subtit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60615" y="4733538"/>
                <a:ext cx="2176803" cy="716263"/>
              </a:xfrm>
              <a:prstGeom prst="rect">
                <a:avLst/>
              </a:prstGeom>
              <a:blipFill>
                <a:blip r:embed="rId5"/>
                <a:stretch>
                  <a:fillRect r="-112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Subtitle 2"/>
              <p:cNvSpPr>
                <a:spLocks/>
              </p:cNvSpPr>
              <p:nvPr/>
            </p:nvSpPr>
            <p:spPr bwMode="auto">
              <a:xfrm>
                <a:off x="9628183" y="4738823"/>
                <a:ext cx="2071463" cy="7162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uk-UA" sz="36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uk-UA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С</m:t>
                        </m:r>
                      </m:e>
                      <m:sub>
                        <m:r>
                          <a:rPr lang="uk-UA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  <m:sup>
                        <m:r>
                          <a:rPr lang="uk-UA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uk-UA" sz="3600" dirty="0" smtClean="0">
                    <a:solidFill>
                      <a:srgbClr val="00B050"/>
                    </a:solidFill>
                  </a:rPr>
                  <a:t> </a:t>
                </a:r>
                <a:r>
                  <a:rPr lang="uk-UA" sz="2400" dirty="0" smtClean="0">
                    <a:solidFill>
                      <a:srgbClr val="00B050"/>
                    </a:solidFill>
                  </a:rPr>
                  <a:t>варіантів</a:t>
                </a:r>
                <a:endParaRPr lang="uk-UA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9" name="Subtit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28183" y="4738823"/>
                <a:ext cx="2071463" cy="716263"/>
              </a:xfrm>
              <a:prstGeom prst="rect">
                <a:avLst/>
              </a:prstGeom>
              <a:blipFill>
                <a:blip r:embed="rId6"/>
                <a:stretch>
                  <a:fillRect r="-470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Line 48"/>
          <p:cNvSpPr>
            <a:spLocks noChangeShapeType="1"/>
          </p:cNvSpPr>
          <p:nvPr/>
        </p:nvSpPr>
        <p:spPr bwMode="auto">
          <a:xfrm>
            <a:off x="460471" y="1805997"/>
            <a:ext cx="10803273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31" name="Line 48"/>
          <p:cNvSpPr>
            <a:spLocks noChangeShapeType="1"/>
          </p:cNvSpPr>
          <p:nvPr/>
        </p:nvSpPr>
        <p:spPr bwMode="auto">
          <a:xfrm>
            <a:off x="429300" y="2145434"/>
            <a:ext cx="1212464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graphicFrame>
        <p:nvGraphicFramePr>
          <p:cNvPr id="3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8531022"/>
              </p:ext>
            </p:extLst>
          </p:nvPr>
        </p:nvGraphicFramePr>
        <p:xfrm>
          <a:off x="366333" y="3266411"/>
          <a:ext cx="846138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30" name="Equation" r:id="rId7" imgW="342720" imgH="266400" progId="Equation.DSMT4">
                  <p:embed/>
                </p:oleObj>
              </mc:Choice>
              <mc:Fallback>
                <p:oleObj name="Equation" r:id="rId7" imgW="342720" imgH="266400" progId="Equation.DSMT4">
                  <p:embed/>
                  <p:pic>
                    <p:nvPicPr>
                      <p:cNvPr id="36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333" y="3266411"/>
                        <a:ext cx="846138" cy="661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4" name="Subtitle 2"/>
              <p:cNvSpPr>
                <a:spLocks/>
              </p:cNvSpPr>
              <p:nvPr/>
            </p:nvSpPr>
            <p:spPr bwMode="auto">
              <a:xfrm>
                <a:off x="8822247" y="4674559"/>
                <a:ext cx="421107" cy="607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None/>
                </a:pPr>
                <a14:m>
                  <m:oMath xmlns:m="http://schemas.openxmlformats.org/officeDocument/2006/math">
                    <m:r>
                      <a:rPr lang="uk-UA" sz="4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uk-UA" sz="2400" dirty="0" smtClean="0">
                    <a:solidFill>
                      <a:schemeClr val="bg1"/>
                    </a:solidFill>
                  </a:rPr>
                  <a:t> </a:t>
                </a:r>
                <a:endParaRPr lang="uk-UA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4" name="Subtit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22247" y="4674559"/>
                <a:ext cx="421107" cy="60755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Subtitle 2"/>
          <p:cNvSpPr>
            <a:spLocks/>
          </p:cNvSpPr>
          <p:nvPr/>
        </p:nvSpPr>
        <p:spPr bwMode="auto">
          <a:xfrm>
            <a:off x="8845766" y="3808497"/>
            <a:ext cx="374068" cy="5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4800" i="1" dirty="0">
                <a:solidFill>
                  <a:srgbClr val="FF0000"/>
                </a:solidFill>
              </a:rPr>
              <a:t>і</a:t>
            </a:r>
          </a:p>
        </p:txBody>
      </p:sp>
      <p:graphicFrame>
        <p:nvGraphicFramePr>
          <p:cNvPr id="4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7961886"/>
              </p:ext>
            </p:extLst>
          </p:nvPr>
        </p:nvGraphicFramePr>
        <p:xfrm>
          <a:off x="1211888" y="3434187"/>
          <a:ext cx="658813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31" name="Equation" r:id="rId10" imgW="266400" imgH="177480" progId="Equation.DSMT4">
                  <p:embed/>
                </p:oleObj>
              </mc:Choice>
              <mc:Fallback>
                <p:oleObj name="Equation" r:id="rId10" imgW="266400" imgH="177480" progId="Equation.DSMT4">
                  <p:embed/>
                  <p:pic>
                    <p:nvPicPr>
                      <p:cNvPr id="47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1888" y="3434187"/>
                        <a:ext cx="658813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4725337"/>
              </p:ext>
            </p:extLst>
          </p:nvPr>
        </p:nvGraphicFramePr>
        <p:xfrm>
          <a:off x="2994219" y="3284061"/>
          <a:ext cx="876300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32" name="Equation" r:id="rId12" imgW="355320" imgH="266400" progId="Equation.DSMT4">
                  <p:embed/>
                </p:oleObj>
              </mc:Choice>
              <mc:Fallback>
                <p:oleObj name="Equation" r:id="rId12" imgW="355320" imgH="266400" progId="Equation.DSMT4">
                  <p:embed/>
                  <p:pic>
                    <p:nvPicPr>
                      <p:cNvPr id="48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4219" y="3284061"/>
                        <a:ext cx="876300" cy="661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9843595"/>
              </p:ext>
            </p:extLst>
          </p:nvPr>
        </p:nvGraphicFramePr>
        <p:xfrm>
          <a:off x="3821205" y="3436348"/>
          <a:ext cx="439737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33" name="Equation" r:id="rId14" imgW="177480" imgH="177480" progId="Equation.DSMT4">
                  <p:embed/>
                </p:oleObj>
              </mc:Choice>
              <mc:Fallback>
                <p:oleObj name="Equation" r:id="rId14" imgW="177480" imgH="177480" progId="Equation.DSMT4">
                  <p:embed/>
                  <p:pic>
                    <p:nvPicPr>
                      <p:cNvPr id="49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1205" y="3436348"/>
                        <a:ext cx="439737" cy="439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Subtitle 2"/>
          <p:cNvSpPr>
            <a:spLocks/>
          </p:cNvSpPr>
          <p:nvPr/>
        </p:nvSpPr>
        <p:spPr bwMode="auto">
          <a:xfrm>
            <a:off x="9287451" y="5366285"/>
            <a:ext cx="1072195" cy="5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3200" dirty="0" smtClean="0">
                <a:solidFill>
                  <a:srgbClr val="00B050"/>
                </a:solidFill>
              </a:rPr>
              <a:t>10</a:t>
            </a:r>
            <a:endParaRPr lang="uk-UA" sz="3200" dirty="0">
              <a:solidFill>
                <a:srgbClr val="00B050"/>
              </a:solidFill>
            </a:endParaRPr>
          </a:p>
        </p:txBody>
      </p:sp>
      <p:sp>
        <p:nvSpPr>
          <p:cNvPr id="51" name="Subtitle 2"/>
          <p:cNvSpPr>
            <a:spLocks/>
          </p:cNvSpPr>
          <p:nvPr/>
        </p:nvSpPr>
        <p:spPr bwMode="auto">
          <a:xfrm>
            <a:off x="7849717" y="5385962"/>
            <a:ext cx="1072195" cy="5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3200" dirty="0" smtClean="0">
                <a:solidFill>
                  <a:srgbClr val="0000FF"/>
                </a:solidFill>
              </a:rPr>
              <a:t>504</a:t>
            </a:r>
            <a:endParaRPr lang="uk-UA" sz="32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Subtitle 2"/>
              <p:cNvSpPr>
                <a:spLocks/>
              </p:cNvSpPr>
              <p:nvPr/>
            </p:nvSpPr>
            <p:spPr bwMode="auto">
              <a:xfrm>
                <a:off x="8880376" y="5280706"/>
                <a:ext cx="407075" cy="607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None/>
                </a:pPr>
                <a14:m>
                  <m:oMath xmlns:m="http://schemas.openxmlformats.org/officeDocument/2006/math">
                    <m:r>
                      <a:rPr lang="uk-UA" sz="4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uk-UA" sz="2400" dirty="0" smtClean="0">
                    <a:solidFill>
                      <a:schemeClr val="bg1"/>
                    </a:solidFill>
                  </a:rPr>
                  <a:t> </a:t>
                </a:r>
                <a:endParaRPr lang="uk-UA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2" name="Subtit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80376" y="5280706"/>
                <a:ext cx="407075" cy="60755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Subtitle 2"/>
          <p:cNvSpPr>
            <a:spLocks/>
          </p:cNvSpPr>
          <p:nvPr/>
        </p:nvSpPr>
        <p:spPr bwMode="auto">
          <a:xfrm>
            <a:off x="7470299" y="6076088"/>
            <a:ext cx="2515031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Відповідь:  5040</a:t>
            </a:r>
            <a:endParaRPr lang="uk-U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04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 animBg="1"/>
      <p:bldP spid="31" grpId="0" animBg="1"/>
      <p:bldP spid="44" grpId="0"/>
      <p:bldP spid="45" grpId="0"/>
      <p:bldP spid="50" grpId="0"/>
      <p:bldP spid="51" grpId="0"/>
      <p:bldP spid="52" grpId="0"/>
      <p:bldP spid="5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/>
          </p:cNvSpPr>
          <p:nvPr/>
        </p:nvSpPr>
        <p:spPr bwMode="auto">
          <a:xfrm>
            <a:off x="0" y="113210"/>
            <a:ext cx="12053453" cy="2143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2400" b="1" dirty="0" smtClean="0">
                <a:solidFill>
                  <a:schemeClr val="bg1"/>
                </a:solidFill>
              </a:rPr>
              <a:t>Завдання. </a:t>
            </a:r>
            <a:r>
              <a:rPr lang="uk-UA" sz="2400" dirty="0" smtClean="0">
                <a:solidFill>
                  <a:schemeClr val="bg1"/>
                </a:solidFill>
              </a:rPr>
              <a:t>Українські партнери розробили 9 надсучасних лазерних установок та 5  безпілотних літаків. Всі лазерні установки та безпілотні літаки мають різні функції та можливості. Українські військові експерти планують вибрати та випробувати 3 лазерні установки: на північному</a:t>
            </a:r>
            <a:r>
              <a:rPr lang="uk-UA" sz="2400" dirty="0">
                <a:solidFill>
                  <a:schemeClr val="bg1"/>
                </a:solidFill>
              </a:rPr>
              <a:t>, південному </a:t>
            </a:r>
            <a:r>
              <a:rPr lang="uk-UA" sz="2400" dirty="0" smtClean="0">
                <a:solidFill>
                  <a:schemeClr val="bg1"/>
                </a:solidFill>
              </a:rPr>
              <a:t> та </a:t>
            </a:r>
            <a:r>
              <a:rPr lang="uk-UA" sz="2400" dirty="0">
                <a:solidFill>
                  <a:schemeClr val="bg1"/>
                </a:solidFill>
              </a:rPr>
              <a:t>східному </a:t>
            </a:r>
            <a:r>
              <a:rPr lang="uk-UA" sz="2400" dirty="0" smtClean="0">
                <a:solidFill>
                  <a:schemeClr val="bg1"/>
                </a:solidFill>
              </a:rPr>
              <a:t>напрямках</a:t>
            </a:r>
            <a:r>
              <a:rPr lang="uk-UA" sz="2400" dirty="0">
                <a:solidFill>
                  <a:schemeClr val="bg1"/>
                </a:solidFill>
              </a:rPr>
              <a:t> – </a:t>
            </a:r>
            <a:r>
              <a:rPr lang="uk-UA" sz="2400" i="1" dirty="0" smtClean="0">
                <a:solidFill>
                  <a:srgbClr val="FF0000"/>
                </a:solidFill>
              </a:rPr>
              <a:t>і</a:t>
            </a:r>
            <a:r>
              <a:rPr lang="uk-UA" sz="2400" dirty="0" smtClean="0">
                <a:solidFill>
                  <a:schemeClr val="bg1"/>
                </a:solidFill>
              </a:rPr>
              <a:t> 2 безпілотних літаки: на сході</a:t>
            </a:r>
            <a:r>
              <a:rPr lang="uk-UA" sz="2400" dirty="0">
                <a:solidFill>
                  <a:schemeClr val="bg1"/>
                </a:solidFill>
              </a:rPr>
              <a:t> </a:t>
            </a:r>
            <a:r>
              <a:rPr lang="uk-UA" sz="2400" dirty="0" smtClean="0">
                <a:solidFill>
                  <a:schemeClr val="bg1"/>
                </a:solidFill>
              </a:rPr>
              <a:t>і на півдні країни. Скільки всього існує варіантів вибору та розташування наданої техніки?</a:t>
            </a:r>
            <a:endParaRPr lang="uk-UA" sz="2400" dirty="0">
              <a:solidFill>
                <a:schemeClr val="bg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615" y="3529574"/>
            <a:ext cx="1960320" cy="1016655"/>
          </a:xfrm>
          <a:prstGeom prst="rect">
            <a:avLst/>
          </a:prstGeom>
        </p:spPr>
      </p:pic>
      <p:pic>
        <p:nvPicPr>
          <p:cNvPr id="24" name="Picture 2" descr="НАТО отримав &quot;найновішу силу&quot; - перші сучасні безпілотні літаки-розвідни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935" y="3574302"/>
            <a:ext cx="1810011" cy="103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Subtitle 2"/>
          <p:cNvSpPr>
            <a:spLocks/>
          </p:cNvSpPr>
          <p:nvPr/>
        </p:nvSpPr>
        <p:spPr bwMode="auto">
          <a:xfrm>
            <a:off x="7109450" y="2388028"/>
            <a:ext cx="204366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Розв'язання.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26" name="Subtitle 2"/>
          <p:cNvSpPr>
            <a:spLocks/>
          </p:cNvSpPr>
          <p:nvPr/>
        </p:nvSpPr>
        <p:spPr bwMode="auto">
          <a:xfrm>
            <a:off x="5889399" y="2832092"/>
            <a:ext cx="3046713" cy="6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000" dirty="0" smtClean="0">
                <a:solidFill>
                  <a:srgbClr val="0000FF"/>
                </a:solidFill>
              </a:rPr>
              <a:t>Вибираємо з 9 лазерних установок 3</a:t>
            </a:r>
            <a:endParaRPr lang="uk-UA" sz="2000" dirty="0">
              <a:solidFill>
                <a:srgbClr val="0000FF"/>
              </a:solidFill>
            </a:endParaRPr>
          </a:p>
        </p:txBody>
      </p:sp>
      <p:sp>
        <p:nvSpPr>
          <p:cNvPr id="27" name="Subtitle 2"/>
          <p:cNvSpPr>
            <a:spLocks/>
          </p:cNvSpPr>
          <p:nvPr/>
        </p:nvSpPr>
        <p:spPr bwMode="auto">
          <a:xfrm>
            <a:off x="9439455" y="2699871"/>
            <a:ext cx="2832656" cy="58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000" dirty="0" smtClean="0">
                <a:solidFill>
                  <a:srgbClr val="00B050"/>
                </a:solidFill>
              </a:rPr>
              <a:t>Вибираємо з 5 безпілотних літаків 2</a:t>
            </a:r>
            <a:endParaRPr lang="uk-UA" sz="20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Subtitle 2"/>
              <p:cNvSpPr>
                <a:spLocks/>
              </p:cNvSpPr>
              <p:nvPr/>
            </p:nvSpPr>
            <p:spPr bwMode="auto">
              <a:xfrm>
                <a:off x="6260615" y="4733538"/>
                <a:ext cx="2176803" cy="7162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uk-UA" sz="3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uk-UA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А</m:t>
                        </m:r>
                      </m:e>
                      <m:sub>
                        <m:r>
                          <a:rPr lang="uk-UA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b>
                      <m:sup>
                        <m:r>
                          <a:rPr lang="uk-UA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r>
                  <a:rPr lang="uk-UA" sz="3600" dirty="0" smtClean="0">
                    <a:solidFill>
                      <a:srgbClr val="0000FF"/>
                    </a:solidFill>
                  </a:rPr>
                  <a:t> </a:t>
                </a:r>
                <a:r>
                  <a:rPr lang="uk-UA" sz="2400" dirty="0" smtClean="0">
                    <a:solidFill>
                      <a:srgbClr val="0000FF"/>
                    </a:solidFill>
                  </a:rPr>
                  <a:t>варіантів</a:t>
                </a:r>
                <a:endParaRPr lang="uk-UA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8" name="Subtit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60615" y="4733538"/>
                <a:ext cx="2176803" cy="716263"/>
              </a:xfrm>
              <a:prstGeom prst="rect">
                <a:avLst/>
              </a:prstGeom>
              <a:blipFill>
                <a:blip r:embed="rId5"/>
                <a:stretch>
                  <a:fillRect r="-112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Subtitle 2"/>
              <p:cNvSpPr>
                <a:spLocks/>
              </p:cNvSpPr>
              <p:nvPr/>
            </p:nvSpPr>
            <p:spPr bwMode="auto">
              <a:xfrm>
                <a:off x="9628183" y="4738823"/>
                <a:ext cx="2238235" cy="7162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uk-UA" sz="36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uk-UA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А</m:t>
                        </m:r>
                      </m:e>
                      <m:sub>
                        <m:r>
                          <a:rPr lang="uk-UA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  <m:sup>
                        <m:r>
                          <a:rPr lang="uk-UA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uk-UA" sz="3600" dirty="0" smtClean="0">
                    <a:solidFill>
                      <a:srgbClr val="00B050"/>
                    </a:solidFill>
                  </a:rPr>
                  <a:t> </a:t>
                </a:r>
                <a:r>
                  <a:rPr lang="uk-UA" sz="2400" dirty="0" smtClean="0">
                    <a:solidFill>
                      <a:srgbClr val="00B050"/>
                    </a:solidFill>
                  </a:rPr>
                  <a:t>варіантів</a:t>
                </a:r>
                <a:endParaRPr lang="uk-UA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9" name="Subtit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28183" y="4738823"/>
                <a:ext cx="2238235" cy="7162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Subtitle 2"/>
              <p:cNvSpPr>
                <a:spLocks/>
              </p:cNvSpPr>
              <p:nvPr/>
            </p:nvSpPr>
            <p:spPr bwMode="auto">
              <a:xfrm>
                <a:off x="8822247" y="4674559"/>
                <a:ext cx="421107" cy="607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None/>
                </a:pPr>
                <a14:m>
                  <m:oMath xmlns:m="http://schemas.openxmlformats.org/officeDocument/2006/math">
                    <m:r>
                      <a:rPr lang="uk-UA" sz="4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uk-UA" sz="2400" dirty="0" smtClean="0">
                    <a:solidFill>
                      <a:schemeClr val="bg1"/>
                    </a:solidFill>
                  </a:rPr>
                  <a:t> </a:t>
                </a:r>
                <a:endParaRPr lang="uk-UA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4" name="Subtit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22247" y="4674559"/>
                <a:ext cx="421107" cy="6075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Subtitle 2"/>
          <p:cNvSpPr>
            <a:spLocks/>
          </p:cNvSpPr>
          <p:nvPr/>
        </p:nvSpPr>
        <p:spPr bwMode="auto">
          <a:xfrm>
            <a:off x="8845766" y="3808497"/>
            <a:ext cx="374068" cy="5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4800" i="1" dirty="0">
                <a:solidFill>
                  <a:srgbClr val="FF0000"/>
                </a:solidFill>
              </a:rPr>
              <a:t>і</a:t>
            </a:r>
          </a:p>
        </p:txBody>
      </p:sp>
      <p:sp>
        <p:nvSpPr>
          <p:cNvPr id="32" name="Line 48"/>
          <p:cNvSpPr>
            <a:spLocks noChangeShapeType="1"/>
          </p:cNvSpPr>
          <p:nvPr/>
        </p:nvSpPr>
        <p:spPr bwMode="auto">
          <a:xfrm>
            <a:off x="5177946" y="1535833"/>
            <a:ext cx="5618210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33" name="Line 48"/>
          <p:cNvSpPr>
            <a:spLocks noChangeShapeType="1"/>
          </p:cNvSpPr>
          <p:nvPr/>
        </p:nvSpPr>
        <p:spPr bwMode="auto">
          <a:xfrm>
            <a:off x="418907" y="1875270"/>
            <a:ext cx="1524473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35" name="Line 48"/>
          <p:cNvSpPr>
            <a:spLocks noChangeShapeType="1"/>
          </p:cNvSpPr>
          <p:nvPr/>
        </p:nvSpPr>
        <p:spPr bwMode="auto">
          <a:xfrm>
            <a:off x="5434445" y="1884121"/>
            <a:ext cx="3605646" cy="0"/>
          </a:xfrm>
          <a:prstGeom prst="line">
            <a:avLst/>
          </a:prstGeom>
          <a:noFill/>
          <a:ln w="508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7472" y="2738866"/>
            <a:ext cx="1858402" cy="657588"/>
          </a:xfrm>
          <a:prstGeom prst="rect">
            <a:avLst/>
          </a:prstGeom>
        </p:spPr>
      </p:pic>
      <p:pic>
        <p:nvPicPr>
          <p:cNvPr id="38" name="Рисунок 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9770" y="2746584"/>
            <a:ext cx="578879" cy="578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1830939"/>
              </p:ext>
            </p:extLst>
          </p:nvPr>
        </p:nvGraphicFramePr>
        <p:xfrm>
          <a:off x="480576" y="3388079"/>
          <a:ext cx="846138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70" name="Equation" r:id="rId10" imgW="342720" imgH="266400" progId="Equation.DSMT4">
                  <p:embed/>
                </p:oleObj>
              </mc:Choice>
              <mc:Fallback>
                <p:oleObj name="Equation" r:id="rId10" imgW="342720" imgH="266400" progId="Equation.DSMT4">
                  <p:embed/>
                  <p:pic>
                    <p:nvPicPr>
                      <p:cNvPr id="36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576" y="3388079"/>
                        <a:ext cx="846138" cy="661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899767"/>
              </p:ext>
            </p:extLst>
          </p:nvPr>
        </p:nvGraphicFramePr>
        <p:xfrm>
          <a:off x="1326131" y="3555855"/>
          <a:ext cx="658813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71" name="Equation" r:id="rId12" imgW="266400" imgH="177480" progId="Equation.DSMT4">
                  <p:embed/>
                </p:oleObj>
              </mc:Choice>
              <mc:Fallback>
                <p:oleObj name="Equation" r:id="rId12" imgW="266400" imgH="177480" progId="Equation.DSMT4">
                  <p:embed/>
                  <p:pic>
                    <p:nvPicPr>
                      <p:cNvPr id="47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6131" y="3555855"/>
                        <a:ext cx="658813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7111792"/>
              </p:ext>
            </p:extLst>
          </p:nvPr>
        </p:nvGraphicFramePr>
        <p:xfrm>
          <a:off x="162185" y="4388144"/>
          <a:ext cx="846138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72" name="Equation" r:id="rId14" imgW="342720" imgH="266400" progId="Equation.DSMT4">
                  <p:embed/>
                </p:oleObj>
              </mc:Choice>
              <mc:Fallback>
                <p:oleObj name="Equation" r:id="rId14" imgW="342720" imgH="266400" progId="Equation.DSMT4">
                  <p:embed/>
                  <p:pic>
                    <p:nvPicPr>
                      <p:cNvPr id="39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185" y="4388144"/>
                        <a:ext cx="846138" cy="661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9504494"/>
              </p:ext>
            </p:extLst>
          </p:nvPr>
        </p:nvGraphicFramePr>
        <p:xfrm>
          <a:off x="939209" y="4269312"/>
          <a:ext cx="1536700" cy="110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73" name="Equation" r:id="rId16" imgW="622080" imgH="444240" progId="Equation.DSMT4">
                  <p:embed/>
                </p:oleObj>
              </mc:Choice>
              <mc:Fallback>
                <p:oleObj name="Equation" r:id="rId16" imgW="622080" imgH="444240" progId="Equation.DSMT4">
                  <p:embed/>
                  <p:pic>
                    <p:nvPicPr>
                      <p:cNvPr id="5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9209" y="4269312"/>
                        <a:ext cx="1536700" cy="1103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7432663"/>
              </p:ext>
            </p:extLst>
          </p:nvPr>
        </p:nvGraphicFramePr>
        <p:xfrm>
          <a:off x="2457888" y="4274059"/>
          <a:ext cx="750888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74" name="Equation" r:id="rId18" imgW="304560" imgH="393480" progId="Equation.DSMT4">
                  <p:embed/>
                </p:oleObj>
              </mc:Choice>
              <mc:Fallback>
                <p:oleObj name="Equation" r:id="rId18" imgW="304560" imgH="393480" progId="Equation.DSMT4">
                  <p:embed/>
                  <p:pic>
                    <p:nvPicPr>
                      <p:cNvPr id="5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7888" y="4274059"/>
                        <a:ext cx="750888" cy="976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6613569"/>
              </p:ext>
            </p:extLst>
          </p:nvPr>
        </p:nvGraphicFramePr>
        <p:xfrm>
          <a:off x="3141183" y="4285093"/>
          <a:ext cx="2036763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75" name="Equation" r:id="rId20" imgW="825480" imgH="393480" progId="Equation.DSMT4">
                  <p:embed/>
                </p:oleObj>
              </mc:Choice>
              <mc:Fallback>
                <p:oleObj name="Equation" r:id="rId20" imgW="825480" imgH="393480" progId="Equation.DSMT4">
                  <p:embed/>
                  <p:pic>
                    <p:nvPicPr>
                      <p:cNvPr id="5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1183" y="4285093"/>
                        <a:ext cx="2036763" cy="976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3500900"/>
              </p:ext>
            </p:extLst>
          </p:nvPr>
        </p:nvGraphicFramePr>
        <p:xfrm>
          <a:off x="5100061" y="4561321"/>
          <a:ext cx="500062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76" name="Equation" r:id="rId22" imgW="203040" imgH="177480" progId="Equation.DSMT4">
                  <p:embed/>
                </p:oleObj>
              </mc:Choice>
              <mc:Fallback>
                <p:oleObj name="Equation" r:id="rId22" imgW="203040" imgH="177480" progId="Equation.DSMT4">
                  <p:embed/>
                  <p:pic>
                    <p:nvPicPr>
                      <p:cNvPr id="54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0061" y="4561321"/>
                        <a:ext cx="500062" cy="439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Subtitle 2"/>
          <p:cNvSpPr>
            <a:spLocks/>
          </p:cNvSpPr>
          <p:nvPr/>
        </p:nvSpPr>
        <p:spPr bwMode="auto">
          <a:xfrm>
            <a:off x="9287451" y="5366285"/>
            <a:ext cx="1072195" cy="5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3200" dirty="0">
                <a:solidFill>
                  <a:srgbClr val="00B050"/>
                </a:solidFill>
              </a:rPr>
              <a:t>2</a:t>
            </a:r>
            <a:r>
              <a:rPr lang="uk-UA" sz="3200" dirty="0" smtClean="0">
                <a:solidFill>
                  <a:srgbClr val="00B050"/>
                </a:solidFill>
              </a:rPr>
              <a:t>0</a:t>
            </a:r>
            <a:endParaRPr lang="uk-UA" sz="3200" dirty="0">
              <a:solidFill>
                <a:srgbClr val="00B050"/>
              </a:solidFill>
            </a:endParaRPr>
          </a:p>
        </p:txBody>
      </p:sp>
      <p:sp>
        <p:nvSpPr>
          <p:cNvPr id="56" name="Subtitle 2"/>
          <p:cNvSpPr>
            <a:spLocks/>
          </p:cNvSpPr>
          <p:nvPr/>
        </p:nvSpPr>
        <p:spPr bwMode="auto">
          <a:xfrm>
            <a:off x="7849717" y="5385962"/>
            <a:ext cx="1072195" cy="5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3200" dirty="0" smtClean="0">
                <a:solidFill>
                  <a:srgbClr val="0000FF"/>
                </a:solidFill>
              </a:rPr>
              <a:t>504</a:t>
            </a:r>
            <a:endParaRPr lang="uk-UA" sz="32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Subtitle 2"/>
              <p:cNvSpPr>
                <a:spLocks/>
              </p:cNvSpPr>
              <p:nvPr/>
            </p:nvSpPr>
            <p:spPr bwMode="auto">
              <a:xfrm>
                <a:off x="8880376" y="5280706"/>
                <a:ext cx="407075" cy="607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None/>
                </a:pPr>
                <a14:m>
                  <m:oMath xmlns:m="http://schemas.openxmlformats.org/officeDocument/2006/math">
                    <m:r>
                      <a:rPr lang="uk-UA" sz="4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uk-UA" sz="2400" dirty="0" smtClean="0">
                    <a:solidFill>
                      <a:schemeClr val="bg1"/>
                    </a:solidFill>
                  </a:rPr>
                  <a:t> </a:t>
                </a:r>
                <a:endParaRPr lang="uk-UA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7" name="Subtit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80376" y="5280706"/>
                <a:ext cx="407075" cy="607551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Subtitle 2"/>
          <p:cNvSpPr>
            <a:spLocks/>
          </p:cNvSpPr>
          <p:nvPr/>
        </p:nvSpPr>
        <p:spPr bwMode="auto">
          <a:xfrm>
            <a:off x="7470299" y="6076088"/>
            <a:ext cx="280631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Відповідь:  10080</a:t>
            </a:r>
            <a:endParaRPr lang="uk-U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35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44" grpId="0"/>
      <p:bldP spid="45" grpId="0"/>
      <p:bldP spid="32" grpId="0" animBg="1"/>
      <p:bldP spid="33" grpId="0" animBg="1"/>
      <p:bldP spid="35" grpId="0" animBg="1"/>
      <p:bldP spid="55" grpId="0"/>
      <p:bldP spid="56" grpId="0"/>
      <p:bldP spid="57" grpId="0"/>
      <p:bldP spid="5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/>
          </p:cNvSpPr>
          <p:nvPr/>
        </p:nvSpPr>
        <p:spPr bwMode="auto">
          <a:xfrm>
            <a:off x="2216727" y="86591"/>
            <a:ext cx="8246918" cy="921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defTabSz="914400"/>
            <a:r>
              <a:rPr lang="uk-UA" altLang="uk-UA" sz="3600" b="1" dirty="0" smtClean="0">
                <a:solidFill>
                  <a:schemeClr val="bg1"/>
                </a:solidFill>
              </a:rPr>
              <a:t>Комбінаторні формули та задачі</a:t>
            </a:r>
            <a:endParaRPr lang="uk-UA" altLang="uk-UA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3734001"/>
              </p:ext>
            </p:extLst>
          </p:nvPr>
        </p:nvGraphicFramePr>
        <p:xfrm>
          <a:off x="2234045" y="1267114"/>
          <a:ext cx="8229600" cy="128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9" name="Equation" r:id="rId3" imgW="1701720" imgH="266400" progId="Equation.DSMT4">
                  <p:embed/>
                </p:oleObj>
              </mc:Choice>
              <mc:Fallback>
                <p:oleObj name="Equation" r:id="rId3" imgW="1701720" imgH="266400" progId="Equation.DSMT4">
                  <p:embed/>
                  <p:pic>
                    <p:nvPicPr>
                      <p:cNvPr id="36454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4045" y="1267114"/>
                        <a:ext cx="8229600" cy="1289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23"/>
              <p:cNvSpPr>
                <a:spLocks/>
              </p:cNvSpPr>
              <p:nvPr/>
            </p:nvSpPr>
            <p:spPr bwMode="auto">
              <a:xfrm>
                <a:off x="3900920" y="2670896"/>
                <a:ext cx="4878532" cy="3810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algn="ctr">
                  <a:defRPr sz="4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1pPr>
                <a:lvl2pPr algn="ctr">
                  <a:defRPr sz="4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2pPr>
                <a:lvl3pPr algn="ctr">
                  <a:defRPr sz="4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3pPr>
                <a:lvl4pPr algn="ctr">
                  <a:defRPr sz="4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4pPr>
                <a:lvl5pPr algn="ctr">
                  <a:defRPr sz="4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5pPr>
                <a:lvl6pPr marL="457200" algn="ctr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6pPr>
                <a:lvl7pPr marL="914400" algn="ctr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7pPr>
                <a:lvl8pPr marL="1371600" algn="ctr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8pPr>
                <a:lvl9pPr marL="1828800" algn="ctr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:r>
                  <a:rPr lang="uk-UA" altLang="uk-UA" sz="3600" b="1" dirty="0">
                    <a:solidFill>
                      <a:schemeClr val="bg1"/>
                    </a:solidFill>
                  </a:rPr>
                  <a:t>Множина:  </a:t>
                </a:r>
                <a:r>
                  <a:rPr lang="en-US" altLang="uk-UA" sz="3600" b="1" dirty="0">
                    <a:solidFill>
                      <a:schemeClr val="bg1"/>
                    </a:solidFill>
                  </a:rPr>
                  <a:t>{a; b; c}</a:t>
                </a:r>
                <a:r>
                  <a:rPr lang="uk-UA" altLang="uk-UA" sz="3600" b="1" dirty="0">
                    <a:solidFill>
                      <a:schemeClr val="bg1"/>
                    </a:solidFill>
                  </a:rPr>
                  <a:t/>
                </a:r>
                <a:br>
                  <a:rPr lang="uk-UA" altLang="uk-UA" sz="3600" b="1" dirty="0">
                    <a:solidFill>
                      <a:schemeClr val="bg1"/>
                    </a:solidFill>
                  </a:rPr>
                </a:br>
                <a:r>
                  <a:rPr lang="uk-UA" altLang="uk-UA" sz="3600" b="1" dirty="0">
                    <a:solidFill>
                      <a:schemeClr val="bg1"/>
                    </a:solidFill>
                  </a:rPr>
                  <a:t>Підмножини:  </a:t>
                </a:r>
                <a:br>
                  <a:rPr lang="uk-UA" altLang="uk-UA" sz="3600" b="1" dirty="0">
                    <a:solidFill>
                      <a:schemeClr val="bg1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altLang="uk-UA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</m:oMath>
                  </m:oMathPara>
                </a14:m>
                <a:r>
                  <a:rPr lang="uk-UA" altLang="uk-UA" sz="3600" b="1" dirty="0">
                    <a:solidFill>
                      <a:schemeClr val="bg1"/>
                    </a:solidFill>
                  </a:rPr>
                  <a:t/>
                </a:r>
                <a:br>
                  <a:rPr lang="uk-UA" altLang="uk-UA" sz="3600" b="1" dirty="0">
                    <a:solidFill>
                      <a:schemeClr val="bg1"/>
                    </a:solidFill>
                  </a:rPr>
                </a:br>
                <a:r>
                  <a:rPr lang="en-US" altLang="uk-UA" sz="3600" b="1" dirty="0">
                    <a:solidFill>
                      <a:schemeClr val="bg1"/>
                    </a:solidFill>
                  </a:rPr>
                  <a:t>{a}, {b}, {c},</a:t>
                </a:r>
                <a:br>
                  <a:rPr lang="en-US" altLang="uk-UA" sz="3600" b="1" dirty="0">
                    <a:solidFill>
                      <a:schemeClr val="bg1"/>
                    </a:solidFill>
                  </a:rPr>
                </a:br>
                <a:r>
                  <a:rPr lang="en-US" altLang="uk-UA" sz="3600" b="1" dirty="0">
                    <a:solidFill>
                      <a:schemeClr val="bg1"/>
                    </a:solidFill>
                  </a:rPr>
                  <a:t>{a; b}, {a; c}, {b; c},</a:t>
                </a:r>
                <a:br>
                  <a:rPr lang="en-US" altLang="uk-UA" sz="3600" b="1" dirty="0">
                    <a:solidFill>
                      <a:schemeClr val="bg1"/>
                    </a:solidFill>
                  </a:rPr>
                </a:br>
                <a:r>
                  <a:rPr lang="en-US" altLang="uk-UA" sz="3600" b="1" dirty="0">
                    <a:solidFill>
                      <a:schemeClr val="bg1"/>
                    </a:solidFill>
                  </a:rPr>
                  <a:t>{a; b; c}</a:t>
                </a:r>
                <a:endParaRPr lang="uk-UA" altLang="uk-UA" sz="3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00920" y="2670896"/>
                <a:ext cx="4878532" cy="3810000"/>
              </a:xfrm>
              <a:prstGeom prst="rect">
                <a:avLst/>
              </a:prstGeom>
              <a:blipFill>
                <a:blip r:embed="rId5"/>
                <a:stretch>
                  <a:fillRect r="-1125" b="-48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21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1763515"/>
              </p:ext>
            </p:extLst>
          </p:nvPr>
        </p:nvGraphicFramePr>
        <p:xfrm>
          <a:off x="3068781" y="-1"/>
          <a:ext cx="6698815" cy="10494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2" name="Equation" r:id="rId3" imgW="1701720" imgH="266400" progId="Equation.DSMT4">
                  <p:embed/>
                </p:oleObj>
              </mc:Choice>
              <mc:Fallback>
                <p:oleObj name="Equation" r:id="rId3" imgW="1701720" imgH="266400" progId="Equation.DSMT4">
                  <p:embed/>
                  <p:pic>
                    <p:nvPicPr>
                      <p:cNvPr id="36557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8781" y="-1"/>
                        <a:ext cx="6698815" cy="10494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10"/>
              <p:cNvSpPr>
                <a:spLocks/>
              </p:cNvSpPr>
              <p:nvPr/>
            </p:nvSpPr>
            <p:spPr bwMode="auto">
              <a:xfrm>
                <a:off x="2625436" y="1049480"/>
                <a:ext cx="7378700" cy="5638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algn="ctr">
                  <a:defRPr sz="4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1pPr>
                <a:lvl2pPr algn="ctr">
                  <a:defRPr sz="4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2pPr>
                <a:lvl3pPr algn="ctr">
                  <a:defRPr sz="4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3pPr>
                <a:lvl4pPr algn="ctr">
                  <a:defRPr sz="4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4pPr>
                <a:lvl5pPr algn="ctr">
                  <a:defRPr sz="4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5pPr>
                <a:lvl6pPr marL="457200" algn="ctr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6pPr>
                <a:lvl7pPr marL="914400" algn="ctr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7pPr>
                <a:lvl8pPr marL="1371600" algn="ctr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8pPr>
                <a:lvl9pPr marL="1828800" algn="ctr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/>
                <a:r>
                  <a:rPr lang="uk-UA" altLang="uk-UA" sz="3600" b="1" dirty="0" smtClean="0">
                    <a:solidFill>
                      <a:schemeClr val="bg1"/>
                    </a:solidFill>
                  </a:rPr>
                  <a:t>Множина:  </a:t>
                </a:r>
                <a:r>
                  <a:rPr lang="en-US" altLang="uk-UA" sz="3600" b="1" dirty="0">
                    <a:solidFill>
                      <a:schemeClr val="bg1"/>
                    </a:solidFill>
                  </a:rPr>
                  <a:t>{a; b; c}</a:t>
                </a:r>
                <a:r>
                  <a:rPr lang="uk-UA" altLang="uk-UA" sz="3600" b="1" dirty="0">
                    <a:solidFill>
                      <a:schemeClr val="bg1"/>
                    </a:solidFill>
                  </a:rPr>
                  <a:t/>
                </a:r>
                <a:br>
                  <a:rPr lang="uk-UA" altLang="uk-UA" sz="3600" b="1" dirty="0">
                    <a:solidFill>
                      <a:schemeClr val="bg1"/>
                    </a:solidFill>
                  </a:rPr>
                </a:br>
                <a:r>
                  <a:rPr lang="uk-UA" altLang="uk-UA" sz="3600" b="1" dirty="0">
                    <a:solidFill>
                      <a:schemeClr val="bg1"/>
                    </a:solidFill>
                  </a:rPr>
                  <a:t>Підмножина                         Код  </a:t>
                </a:r>
                <a:br>
                  <a:rPr lang="uk-UA" altLang="uk-UA" sz="3600" b="1" dirty="0">
                    <a:solidFill>
                      <a:schemeClr val="bg1"/>
                    </a:solidFill>
                  </a:rPr>
                </a:br>
                <a:r>
                  <a:rPr lang="ru-RU" altLang="uk-UA" sz="3600" b="1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uk-UA" altLang="uk-UA" sz="36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</m:t>
                    </m:r>
                    <m:r>
                      <a:rPr lang="uk-UA" altLang="uk-UA" sz="36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ru-RU" altLang="uk-UA" sz="3600" b="1" dirty="0">
                    <a:solidFill>
                      <a:schemeClr val="bg1"/>
                    </a:solidFill>
                  </a:rPr>
                  <a:t>                                </a:t>
                </a:r>
                <a:r>
                  <a:rPr lang="en-US" altLang="uk-UA" sz="3600" b="1" dirty="0">
                    <a:solidFill>
                      <a:schemeClr val="bg1"/>
                    </a:solidFill>
                  </a:rPr>
                  <a:t>    </a:t>
                </a:r>
                <a:r>
                  <a:rPr lang="ru-RU" altLang="uk-UA" sz="3600" b="1" dirty="0" smtClean="0">
                    <a:solidFill>
                      <a:schemeClr val="bg1"/>
                    </a:solidFill>
                  </a:rPr>
                  <a:t>000</a:t>
                </a:r>
                <a:r>
                  <a:rPr lang="uk-UA" altLang="uk-UA" sz="3600" b="1" dirty="0">
                    <a:solidFill>
                      <a:schemeClr val="bg1"/>
                    </a:solidFill>
                  </a:rPr>
                  <a:t/>
                </a:r>
                <a:br>
                  <a:rPr lang="uk-UA" altLang="uk-UA" sz="3600" b="1" dirty="0">
                    <a:solidFill>
                      <a:schemeClr val="bg1"/>
                    </a:solidFill>
                  </a:rPr>
                </a:br>
                <a:r>
                  <a:rPr lang="ru-RU" altLang="uk-UA" sz="3600" b="1" dirty="0">
                    <a:solidFill>
                      <a:schemeClr val="bg1"/>
                    </a:solidFill>
                  </a:rPr>
                  <a:t>       </a:t>
                </a:r>
                <a:r>
                  <a:rPr lang="en-US" altLang="uk-UA" sz="3600" b="1" dirty="0">
                    <a:solidFill>
                      <a:schemeClr val="bg1"/>
                    </a:solidFill>
                  </a:rPr>
                  <a:t>{a}</a:t>
                </a:r>
                <a:r>
                  <a:rPr lang="ru-RU" altLang="uk-UA" sz="3600" b="1" dirty="0">
                    <a:solidFill>
                      <a:schemeClr val="bg1"/>
                    </a:solidFill>
                  </a:rPr>
                  <a:t>                                  100</a:t>
                </a:r>
                <a:br>
                  <a:rPr lang="ru-RU" altLang="uk-UA" sz="3600" b="1" dirty="0">
                    <a:solidFill>
                      <a:schemeClr val="bg1"/>
                    </a:solidFill>
                  </a:rPr>
                </a:br>
                <a:r>
                  <a:rPr lang="en-US" altLang="uk-UA" sz="3600" b="1" dirty="0">
                    <a:solidFill>
                      <a:schemeClr val="bg1"/>
                    </a:solidFill>
                  </a:rPr>
                  <a:t> </a:t>
                </a:r>
                <a:r>
                  <a:rPr lang="ru-RU" altLang="uk-UA" sz="3600" b="1" dirty="0">
                    <a:solidFill>
                      <a:schemeClr val="bg1"/>
                    </a:solidFill>
                  </a:rPr>
                  <a:t>      </a:t>
                </a:r>
                <a:r>
                  <a:rPr lang="en-US" altLang="uk-UA" sz="3600" b="1" dirty="0">
                    <a:solidFill>
                      <a:schemeClr val="bg1"/>
                    </a:solidFill>
                  </a:rPr>
                  <a:t>{b}</a:t>
                </a:r>
                <a:r>
                  <a:rPr lang="ru-RU" altLang="uk-UA" sz="3600" b="1" dirty="0">
                    <a:solidFill>
                      <a:schemeClr val="bg1"/>
                    </a:solidFill>
                  </a:rPr>
                  <a:t>                                  010</a:t>
                </a:r>
                <a:br>
                  <a:rPr lang="ru-RU" altLang="uk-UA" sz="3600" b="1" dirty="0">
                    <a:solidFill>
                      <a:schemeClr val="bg1"/>
                    </a:solidFill>
                  </a:rPr>
                </a:br>
                <a:r>
                  <a:rPr lang="en-US" altLang="uk-UA" sz="3600" b="1" dirty="0">
                    <a:solidFill>
                      <a:schemeClr val="bg1"/>
                    </a:solidFill>
                  </a:rPr>
                  <a:t> </a:t>
                </a:r>
                <a:r>
                  <a:rPr lang="ru-RU" altLang="uk-UA" sz="3600" b="1" dirty="0">
                    <a:solidFill>
                      <a:schemeClr val="bg1"/>
                    </a:solidFill>
                  </a:rPr>
                  <a:t>      </a:t>
                </a:r>
                <a:r>
                  <a:rPr lang="en-US" altLang="uk-UA" sz="3600" b="1" dirty="0">
                    <a:solidFill>
                      <a:schemeClr val="bg1"/>
                    </a:solidFill>
                  </a:rPr>
                  <a:t>{c}</a:t>
                </a:r>
                <a:r>
                  <a:rPr lang="ru-RU" altLang="uk-UA" sz="3600" b="1" dirty="0">
                    <a:solidFill>
                      <a:schemeClr val="bg1"/>
                    </a:solidFill>
                  </a:rPr>
                  <a:t>                                  001</a:t>
                </a:r>
                <a:r>
                  <a:rPr lang="en-US" altLang="uk-UA" sz="3600" b="1" dirty="0">
                    <a:solidFill>
                      <a:schemeClr val="bg1"/>
                    </a:solidFill>
                  </a:rPr>
                  <a:t/>
                </a:r>
                <a:br>
                  <a:rPr lang="en-US" altLang="uk-UA" sz="3600" b="1" dirty="0">
                    <a:solidFill>
                      <a:schemeClr val="bg1"/>
                    </a:solidFill>
                  </a:rPr>
                </a:br>
                <a:r>
                  <a:rPr lang="ru-RU" altLang="uk-UA" sz="3600" b="1" dirty="0">
                    <a:solidFill>
                      <a:schemeClr val="bg1"/>
                    </a:solidFill>
                  </a:rPr>
                  <a:t>    </a:t>
                </a:r>
                <a:r>
                  <a:rPr lang="en-US" altLang="uk-UA" sz="3600" b="1" dirty="0">
                    <a:solidFill>
                      <a:schemeClr val="bg1"/>
                    </a:solidFill>
                  </a:rPr>
                  <a:t>{a; b}</a:t>
                </a:r>
                <a:r>
                  <a:rPr lang="ru-RU" altLang="uk-UA" sz="3600" b="1" dirty="0">
                    <a:solidFill>
                      <a:schemeClr val="bg1"/>
                    </a:solidFill>
                  </a:rPr>
                  <a:t>                                 110</a:t>
                </a:r>
                <a:br>
                  <a:rPr lang="ru-RU" altLang="uk-UA" sz="3600" b="1" dirty="0">
                    <a:solidFill>
                      <a:schemeClr val="bg1"/>
                    </a:solidFill>
                  </a:rPr>
                </a:br>
                <a:r>
                  <a:rPr lang="en-US" altLang="uk-UA" sz="3600" b="1" dirty="0">
                    <a:solidFill>
                      <a:schemeClr val="bg1"/>
                    </a:solidFill>
                  </a:rPr>
                  <a:t> </a:t>
                </a:r>
                <a:r>
                  <a:rPr lang="ru-RU" altLang="uk-UA" sz="3600" b="1" dirty="0">
                    <a:solidFill>
                      <a:schemeClr val="bg1"/>
                    </a:solidFill>
                  </a:rPr>
                  <a:t>   </a:t>
                </a:r>
                <a:r>
                  <a:rPr lang="en-US" altLang="uk-UA" sz="3600" b="1" dirty="0">
                    <a:solidFill>
                      <a:schemeClr val="bg1"/>
                    </a:solidFill>
                  </a:rPr>
                  <a:t>{a; c}</a:t>
                </a:r>
                <a:r>
                  <a:rPr lang="ru-RU" altLang="uk-UA" sz="3600" b="1" dirty="0">
                    <a:solidFill>
                      <a:schemeClr val="bg1"/>
                    </a:solidFill>
                  </a:rPr>
                  <a:t>                                 101</a:t>
                </a:r>
                <a:br>
                  <a:rPr lang="ru-RU" altLang="uk-UA" sz="3600" b="1" dirty="0">
                    <a:solidFill>
                      <a:schemeClr val="bg1"/>
                    </a:solidFill>
                  </a:rPr>
                </a:br>
                <a:r>
                  <a:rPr lang="en-US" altLang="uk-UA" sz="3600" b="1" dirty="0">
                    <a:solidFill>
                      <a:schemeClr val="bg1"/>
                    </a:solidFill>
                  </a:rPr>
                  <a:t> </a:t>
                </a:r>
                <a:r>
                  <a:rPr lang="ru-RU" altLang="uk-UA" sz="3600" b="1" dirty="0">
                    <a:solidFill>
                      <a:schemeClr val="bg1"/>
                    </a:solidFill>
                  </a:rPr>
                  <a:t>   </a:t>
                </a:r>
                <a:r>
                  <a:rPr lang="en-US" altLang="uk-UA" sz="3600" b="1" dirty="0">
                    <a:solidFill>
                      <a:schemeClr val="bg1"/>
                    </a:solidFill>
                  </a:rPr>
                  <a:t>{b; c}</a:t>
                </a:r>
                <a:r>
                  <a:rPr lang="ru-RU" altLang="uk-UA" sz="3600" b="1" dirty="0">
                    <a:solidFill>
                      <a:schemeClr val="bg1"/>
                    </a:solidFill>
                  </a:rPr>
                  <a:t>                                 011</a:t>
                </a:r>
                <a:r>
                  <a:rPr lang="en-US" altLang="uk-UA" sz="3600" b="1" dirty="0">
                    <a:solidFill>
                      <a:schemeClr val="bg1"/>
                    </a:solidFill>
                  </a:rPr>
                  <a:t/>
                </a:r>
                <a:br>
                  <a:rPr lang="en-US" altLang="uk-UA" sz="3600" b="1" dirty="0">
                    <a:solidFill>
                      <a:schemeClr val="bg1"/>
                    </a:solidFill>
                  </a:rPr>
                </a:br>
                <a:r>
                  <a:rPr lang="ru-RU" altLang="uk-UA" sz="3600" b="1" dirty="0">
                    <a:solidFill>
                      <a:schemeClr val="bg1"/>
                    </a:solidFill>
                  </a:rPr>
                  <a:t>  </a:t>
                </a:r>
                <a:r>
                  <a:rPr lang="en-US" altLang="uk-UA" sz="3600" b="1" dirty="0">
                    <a:solidFill>
                      <a:schemeClr val="bg1"/>
                    </a:solidFill>
                  </a:rPr>
                  <a:t>{a; b; c}</a:t>
                </a:r>
                <a:r>
                  <a:rPr lang="ru-RU" altLang="uk-UA" sz="3600" b="1" dirty="0">
                    <a:solidFill>
                      <a:schemeClr val="bg1"/>
                    </a:solidFill>
                  </a:rPr>
                  <a:t>                              111</a:t>
                </a:r>
                <a:endParaRPr lang="uk-UA" altLang="uk-UA" sz="3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25436" y="1049480"/>
                <a:ext cx="7378700" cy="5638800"/>
              </a:xfrm>
              <a:prstGeom prst="rect">
                <a:avLst/>
              </a:prstGeom>
              <a:blipFill>
                <a:blip r:embed="rId5"/>
                <a:stretch>
                  <a:fillRect l="-2562" t="-1081" r="-413" b="-356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708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9648272"/>
              </p:ext>
            </p:extLst>
          </p:nvPr>
        </p:nvGraphicFramePr>
        <p:xfrm>
          <a:off x="2743200" y="270163"/>
          <a:ext cx="5715000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6" name="Equation" r:id="rId3" imgW="1701720" imgH="266400" progId="Equation.DSMT4">
                  <p:embed/>
                </p:oleObj>
              </mc:Choice>
              <mc:Fallback>
                <p:oleObj name="Equation" r:id="rId3" imgW="1701720" imgH="266400" progId="Equation.DSMT4">
                  <p:embed/>
                  <p:pic>
                    <p:nvPicPr>
                      <p:cNvPr id="36659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270163"/>
                        <a:ext cx="5715000" cy="895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/>
          <p:cNvSpPr>
            <a:spLocks/>
          </p:cNvSpPr>
          <p:nvPr/>
        </p:nvSpPr>
        <p:spPr bwMode="auto">
          <a:xfrm>
            <a:off x="353291" y="1790700"/>
            <a:ext cx="27432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uk-UA" altLang="uk-UA" sz="3600" b="1" dirty="0">
                <a:solidFill>
                  <a:schemeClr val="bg1"/>
                </a:solidFill>
              </a:rPr>
              <a:t>Множина  </a:t>
            </a:r>
            <a:br>
              <a:rPr lang="uk-UA" altLang="uk-UA" sz="3600" b="1" dirty="0">
                <a:solidFill>
                  <a:schemeClr val="bg1"/>
                </a:solidFill>
              </a:rPr>
            </a:br>
            <a:r>
              <a:rPr lang="en-US" altLang="uk-UA" sz="3600" b="1" dirty="0">
                <a:solidFill>
                  <a:schemeClr val="bg1"/>
                </a:solidFill>
              </a:rPr>
              <a:t>{</a:t>
            </a:r>
            <a:r>
              <a:rPr lang="en-US" altLang="uk-UA" sz="3600" b="1" i="1" dirty="0">
                <a:solidFill>
                  <a:schemeClr val="bg1"/>
                </a:solidFill>
              </a:rPr>
              <a:t>a; b; c</a:t>
            </a:r>
            <a:r>
              <a:rPr lang="en-US" altLang="uk-UA" sz="3600" b="1" dirty="0">
                <a:solidFill>
                  <a:schemeClr val="bg1"/>
                </a:solidFill>
              </a:rPr>
              <a:t>}</a:t>
            </a:r>
            <a:endParaRPr lang="uk-UA" altLang="uk-UA" sz="36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318" y="1360911"/>
            <a:ext cx="5525719" cy="515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1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/>
          </p:cNvSpPr>
          <p:nvPr/>
        </p:nvSpPr>
        <p:spPr bwMode="auto">
          <a:xfrm>
            <a:off x="3096491" y="1"/>
            <a:ext cx="5481274" cy="820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4000" b="1" dirty="0" smtClean="0">
                <a:solidFill>
                  <a:schemeClr val="bg1"/>
                </a:solidFill>
              </a:rPr>
              <a:t>Апеляційні завдання</a:t>
            </a:r>
            <a:endParaRPr lang="uk-UA" sz="40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5" y="701621"/>
            <a:ext cx="10847682" cy="179994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55" y="2584294"/>
            <a:ext cx="11545213" cy="8839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28" y="3702684"/>
            <a:ext cx="11430000" cy="9020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5" y="4973221"/>
            <a:ext cx="11310797" cy="155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3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/>
          </p:cNvSpPr>
          <p:nvPr/>
        </p:nvSpPr>
        <p:spPr bwMode="auto">
          <a:xfrm>
            <a:off x="0" y="1048137"/>
            <a:ext cx="11852561" cy="1261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2400" b="1" dirty="0" smtClean="0">
                <a:solidFill>
                  <a:schemeClr val="bg1"/>
                </a:solidFill>
              </a:rPr>
              <a:t>Завдання 1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uk-UA" sz="2400" b="1" dirty="0" smtClean="0">
                <a:solidFill>
                  <a:schemeClr val="bg1"/>
                </a:solidFill>
              </a:rPr>
              <a:t>НМТ 2023. </a:t>
            </a:r>
            <a:r>
              <a:rPr lang="uk-UA" sz="2400" dirty="0" smtClean="0">
                <a:solidFill>
                  <a:schemeClr val="bg1"/>
                </a:solidFill>
              </a:rPr>
              <a:t>У квітковому магазині 12 білих та 25 червоних троянд. Покупець вибирає у цьому магазині дві білі й одну червону </a:t>
            </a:r>
            <a:r>
              <a:rPr lang="uk-UA" sz="2400" dirty="0" err="1" smtClean="0">
                <a:solidFill>
                  <a:schemeClr val="bg1"/>
                </a:solidFill>
              </a:rPr>
              <a:t>троянди</a:t>
            </a:r>
            <a:r>
              <a:rPr lang="uk-UA" sz="2400" dirty="0" smtClean="0">
                <a:solidFill>
                  <a:schemeClr val="bg1"/>
                </a:solidFill>
              </a:rPr>
              <a:t>. Скільки всього є варіантів такого вибору?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102385" y="2864811"/>
            <a:ext cx="11852561" cy="1525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2400" b="1" dirty="0" smtClean="0">
                <a:solidFill>
                  <a:schemeClr val="bg1"/>
                </a:solidFill>
              </a:rPr>
              <a:t>Завдання 2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uk-UA" sz="2400" b="1" dirty="0" smtClean="0">
                <a:solidFill>
                  <a:schemeClr val="bg1"/>
                </a:solidFill>
              </a:rPr>
              <a:t>НМТ 2023. </a:t>
            </a:r>
            <a:r>
              <a:rPr lang="uk-UA" sz="2400" dirty="0" smtClean="0">
                <a:solidFill>
                  <a:schemeClr val="bg1"/>
                </a:solidFill>
              </a:rPr>
              <a:t>На столі п'ять тарілок: у першій – шоколадні, у другій – вафельні, у третій – желейні цукерки, у четвертій – карамельки, а у п'ятій – батончики. У кожній із тарілок усі цукерки однакові. Скільки всього можна утворити різних наборів із двох цукерок різних видів? 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14" name="Title 1"/>
          <p:cNvSpPr>
            <a:spLocks/>
          </p:cNvSpPr>
          <p:nvPr/>
        </p:nvSpPr>
        <p:spPr bwMode="auto">
          <a:xfrm>
            <a:off x="102385" y="4673502"/>
            <a:ext cx="12004961" cy="1306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2400" b="1" dirty="0" smtClean="0">
                <a:solidFill>
                  <a:schemeClr val="bg1"/>
                </a:solidFill>
              </a:rPr>
              <a:t>Завдання 3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uk-UA" sz="2400" b="1" dirty="0" smtClean="0">
                <a:solidFill>
                  <a:schemeClr val="bg1"/>
                </a:solidFill>
              </a:rPr>
              <a:t>НМТ 2023. </a:t>
            </a:r>
            <a:r>
              <a:rPr lang="uk-UA" sz="2400" dirty="0" smtClean="0">
                <a:solidFill>
                  <a:schemeClr val="bg1"/>
                </a:solidFill>
              </a:rPr>
              <a:t> У фінал творчого конкурсу вийшли 5 співаків і 12 музичних груп. Для участі у благодійному конкурсі планують залучити 1 співака і 2 музичні групи із фіналістів конкурсу. Скільки всього є варіантів такого вибору?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/>
          </p:cNvSpPr>
          <p:nvPr/>
        </p:nvSpPr>
        <p:spPr bwMode="auto">
          <a:xfrm>
            <a:off x="2712027" y="82843"/>
            <a:ext cx="6982692" cy="820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4000" b="1" dirty="0" smtClean="0">
                <a:solidFill>
                  <a:schemeClr val="bg1"/>
                </a:solidFill>
              </a:rPr>
              <a:t>Змінюємо умову завдання</a:t>
            </a:r>
            <a:endParaRPr lang="uk-UA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43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/>
          </p:cNvSpPr>
          <p:nvPr/>
        </p:nvSpPr>
        <p:spPr bwMode="auto">
          <a:xfrm>
            <a:off x="29513" y="2537499"/>
            <a:ext cx="11852561" cy="1589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2400" b="1" dirty="0" smtClean="0">
                <a:solidFill>
                  <a:schemeClr val="bg1"/>
                </a:solidFill>
              </a:rPr>
              <a:t>Завдання 5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uk-UA" sz="2400" b="1" dirty="0" smtClean="0">
                <a:solidFill>
                  <a:schemeClr val="bg1"/>
                </a:solidFill>
              </a:rPr>
              <a:t>НМТ 2023. </a:t>
            </a:r>
            <a:r>
              <a:rPr lang="uk-UA" sz="2400" dirty="0" smtClean="0">
                <a:solidFill>
                  <a:schemeClr val="bg1"/>
                </a:solidFill>
              </a:rPr>
              <a:t>У штаті фірми з надання будівельних послуг 22 майстри: 5 електриків, 8 плиточників, решта – </a:t>
            </a:r>
            <a:r>
              <a:rPr lang="uk-UA" sz="2400" dirty="0" err="1" smtClean="0">
                <a:solidFill>
                  <a:schemeClr val="bg1"/>
                </a:solidFill>
              </a:rPr>
              <a:t>маляри</a:t>
            </a:r>
            <a:r>
              <a:rPr lang="uk-UA" sz="2400" dirty="0" smtClean="0">
                <a:solidFill>
                  <a:schemeClr val="bg1"/>
                </a:solidFill>
              </a:rPr>
              <a:t>. На об'єкт потрібно відрядити бригаду з одного електрика, одного плиточника та двох малярів. Скільки всього є способів вибору майстрів таких професій із штату фірми для цієї бригади?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02384" y="4467583"/>
            <a:ext cx="12040567" cy="1589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2400" b="1" dirty="0" smtClean="0">
                <a:solidFill>
                  <a:schemeClr val="bg1"/>
                </a:solidFill>
              </a:rPr>
              <a:t>Завдання 6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uk-UA" sz="2400" b="1" dirty="0" smtClean="0">
                <a:solidFill>
                  <a:schemeClr val="bg1"/>
                </a:solidFill>
              </a:rPr>
              <a:t>НМТ 2023. </a:t>
            </a:r>
            <a:r>
              <a:rPr lang="uk-UA" sz="2400" dirty="0" smtClean="0">
                <a:solidFill>
                  <a:schemeClr val="bg1"/>
                </a:solidFill>
              </a:rPr>
              <a:t>У деякій бібліотеці всі книжки кодують чотирма символами за таким правилом: перший символ є буквою латинського алфавіту, а наступні три – цифрами. У кожної книжки є унікальний особистий код. Яку найбільшу кількість книжок можна так закодувати, якщо в латинському алфавіті 26 букв?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/>
          </p:cNvSpPr>
          <p:nvPr/>
        </p:nvSpPr>
        <p:spPr bwMode="auto">
          <a:xfrm>
            <a:off x="102384" y="935404"/>
            <a:ext cx="11852561" cy="1261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2400" b="1" dirty="0" smtClean="0">
                <a:solidFill>
                  <a:schemeClr val="bg1"/>
                </a:solidFill>
              </a:rPr>
              <a:t>Завдання 4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uk-UA" sz="2400" b="1" dirty="0" smtClean="0">
                <a:solidFill>
                  <a:schemeClr val="bg1"/>
                </a:solidFill>
              </a:rPr>
              <a:t>НМТ 2023. </a:t>
            </a:r>
            <a:r>
              <a:rPr lang="uk-UA" sz="2400" dirty="0" smtClean="0">
                <a:solidFill>
                  <a:schemeClr val="bg1"/>
                </a:solidFill>
              </a:rPr>
              <a:t>У магазині електроніки можна придбати оптичні диски 20 різних брендів. Юлія планує купити в цьому магазині по одному диску трьох різних брендів. Скільки всього є варіантів такого вибору?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712027" y="82843"/>
            <a:ext cx="6982692" cy="820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4000" b="1" dirty="0" smtClean="0">
                <a:solidFill>
                  <a:schemeClr val="bg1"/>
                </a:solidFill>
              </a:rPr>
              <a:t>Змінюємо умову завдання</a:t>
            </a:r>
            <a:endParaRPr lang="uk-UA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26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7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/>
          </p:cNvSpPr>
          <p:nvPr/>
        </p:nvSpPr>
        <p:spPr bwMode="auto">
          <a:xfrm>
            <a:off x="3440545" y="0"/>
            <a:ext cx="5102225" cy="7858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defTabSz="914400">
              <a:lnSpc>
                <a:spcPct val="90000"/>
              </a:lnSpc>
            </a:pPr>
            <a:r>
              <a:rPr lang="uk-UA" sz="3200" b="1" dirty="0" smtClean="0">
                <a:solidFill>
                  <a:schemeClr val="bg1"/>
                </a:solidFill>
              </a:rPr>
              <a:t>Пригадай 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" y="4271942"/>
            <a:ext cx="12192000" cy="707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2400" dirty="0">
                <a:solidFill>
                  <a:schemeClr val="bg1"/>
                </a:solidFill>
              </a:rPr>
              <a:t>2</a:t>
            </a:r>
            <a:r>
              <a:rPr lang="uk-UA" sz="2400" dirty="0" smtClean="0">
                <a:solidFill>
                  <a:schemeClr val="bg1"/>
                </a:solidFill>
              </a:rPr>
              <a:t>. Яку частину становить кількість букв «</a:t>
            </a:r>
            <a:r>
              <a:rPr lang="en-US" sz="2400" dirty="0" smtClean="0">
                <a:solidFill>
                  <a:schemeClr val="bg1"/>
                </a:solidFill>
              </a:rPr>
              <a:t>b</a:t>
            </a:r>
            <a:r>
              <a:rPr lang="uk-UA" sz="2400" dirty="0" smtClean="0">
                <a:solidFill>
                  <a:schemeClr val="bg1"/>
                </a:solidFill>
              </a:rPr>
              <a:t>» серед інших букв у слові «</a:t>
            </a:r>
            <a:r>
              <a:rPr lang="en-US" sz="2400" dirty="0" smtClean="0">
                <a:solidFill>
                  <a:schemeClr val="bg1"/>
                </a:solidFill>
              </a:rPr>
              <a:t>probability</a:t>
            </a:r>
            <a:r>
              <a:rPr lang="uk-UA" sz="2400" dirty="0" smtClean="0">
                <a:solidFill>
                  <a:schemeClr val="bg1"/>
                </a:solidFill>
              </a:rPr>
              <a:t>»? </a:t>
            </a:r>
            <a:endParaRPr lang="uk-UA" sz="2400" dirty="0">
              <a:solidFill>
                <a:schemeClr val="bg1"/>
              </a:solidFill>
            </a:endParaRPr>
          </a:p>
        </p:txBody>
      </p:sp>
      <p:pic>
        <p:nvPicPr>
          <p:cNvPr id="17410" name="Picture 2" descr="Діаграма поділу кола, дрібний пиріг 24 скибочка векторний значок, інфографіка, піца 24 частина. Графічна кругла ілюстраці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911600"/>
            <a:ext cx="6532908" cy="305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/>
          </p:cNvSpPr>
          <p:nvPr/>
        </p:nvSpPr>
        <p:spPr bwMode="auto">
          <a:xfrm>
            <a:off x="148269" y="1446943"/>
            <a:ext cx="6307395" cy="75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2400" dirty="0" smtClean="0">
                <a:solidFill>
                  <a:schemeClr val="bg1"/>
                </a:solidFill>
              </a:rPr>
              <a:t>1. Яка частина круга зафарбована? </a:t>
            </a:r>
            <a:endParaRPr lang="uk-U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32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91837" y="339725"/>
            <a:ext cx="5207432" cy="4198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4729274"/>
            <a:ext cx="11991109" cy="2033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413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/>
          </p:cNvSpPr>
          <p:nvPr/>
        </p:nvSpPr>
        <p:spPr bwMode="auto">
          <a:xfrm>
            <a:off x="1" y="88956"/>
            <a:ext cx="12032672" cy="1168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2400" b="1" dirty="0">
                <a:solidFill>
                  <a:schemeClr val="bg1"/>
                </a:solidFill>
              </a:rPr>
              <a:t>3</a:t>
            </a:r>
            <a:r>
              <a:rPr lang="uk-UA" sz="2400" b="1" dirty="0" smtClean="0">
                <a:solidFill>
                  <a:schemeClr val="bg1"/>
                </a:solidFill>
              </a:rPr>
              <a:t>. </a:t>
            </a:r>
            <a:r>
              <a:rPr lang="uk-UA" sz="2400" dirty="0" smtClean="0">
                <a:solidFill>
                  <a:schemeClr val="bg1"/>
                </a:solidFill>
              </a:rPr>
              <a:t>На рисунку зображено одне завдання теоретичної частини ПДР. Яку частину становить (становлять) правильна відповідь (правильні відповіді) від всіх запропонованих варіантів?</a:t>
            </a:r>
            <a:endParaRPr lang="uk-UA" sz="2400" dirty="0">
              <a:solidFill>
                <a:schemeClr val="bg1"/>
              </a:solidFill>
            </a:endParaRPr>
          </a:p>
        </p:txBody>
      </p:sp>
      <p:pic>
        <p:nvPicPr>
          <p:cNvPr id="1026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2" y="1496292"/>
            <a:ext cx="7321799" cy="4306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455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1" y="1832747"/>
            <a:ext cx="6726318" cy="501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20" y="2766084"/>
            <a:ext cx="1816471" cy="1816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Рисунок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934" y="2606709"/>
            <a:ext cx="4873754" cy="1975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/>
          </p:cNvSpPr>
          <p:nvPr/>
        </p:nvSpPr>
        <p:spPr bwMode="auto">
          <a:xfrm>
            <a:off x="1" y="88956"/>
            <a:ext cx="12032672" cy="1168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2400" b="1" dirty="0" smtClean="0">
                <a:solidFill>
                  <a:schemeClr val="bg1"/>
                </a:solidFill>
              </a:rPr>
              <a:t>4. </a:t>
            </a:r>
            <a:r>
              <a:rPr lang="uk-UA" sz="2400" dirty="0" smtClean="0">
                <a:solidFill>
                  <a:schemeClr val="bg1"/>
                </a:solidFill>
              </a:rPr>
              <a:t>На рисунку зображено одне завдання теоретичної частини ПДР. Яку частину становить (становлять) правильна відповідь (правильні відповіді) від всіх запропонованих варіантів?</a:t>
            </a:r>
            <a:endParaRPr lang="uk-U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74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/>
          </p:cNvSpPr>
          <p:nvPr/>
        </p:nvSpPr>
        <p:spPr bwMode="auto">
          <a:xfrm>
            <a:off x="2332182" y="40300"/>
            <a:ext cx="7716982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defTabSz="914400">
              <a:lnSpc>
                <a:spcPct val="90000"/>
              </a:lnSpc>
            </a:pPr>
            <a:r>
              <a:rPr lang="uk-UA" sz="3200" b="1" dirty="0" smtClean="0">
                <a:solidFill>
                  <a:schemeClr val="bg1"/>
                </a:solidFill>
              </a:rPr>
              <a:t>Ймовірнісна постановка  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" y="4271942"/>
            <a:ext cx="12192000" cy="707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2400" dirty="0">
                <a:solidFill>
                  <a:schemeClr val="bg1"/>
                </a:solidFill>
              </a:rPr>
              <a:t>2</a:t>
            </a:r>
            <a:r>
              <a:rPr lang="uk-UA" sz="2400" dirty="0" smtClean="0">
                <a:solidFill>
                  <a:schemeClr val="bg1"/>
                </a:solidFill>
              </a:rPr>
              <a:t>. У </a:t>
            </a:r>
            <a:r>
              <a:rPr lang="uk-UA" sz="2400" dirty="0">
                <a:solidFill>
                  <a:schemeClr val="bg1"/>
                </a:solidFill>
              </a:rPr>
              <a:t>слові «</a:t>
            </a:r>
            <a:r>
              <a:rPr lang="en-US" sz="2400" dirty="0">
                <a:solidFill>
                  <a:schemeClr val="bg1"/>
                </a:solidFill>
              </a:rPr>
              <a:t>probability</a:t>
            </a:r>
            <a:r>
              <a:rPr lang="uk-UA" sz="2400" dirty="0" smtClean="0">
                <a:solidFill>
                  <a:schemeClr val="bg1"/>
                </a:solidFill>
              </a:rPr>
              <a:t>» навмання вибирають одну букву. Яка ймовірність того, що виберуть букву «</a:t>
            </a:r>
            <a:r>
              <a:rPr lang="en-US" sz="2400" dirty="0" smtClean="0">
                <a:solidFill>
                  <a:schemeClr val="bg1"/>
                </a:solidFill>
              </a:rPr>
              <a:t>b</a:t>
            </a:r>
            <a:r>
              <a:rPr lang="uk-UA" sz="2400" dirty="0" smtClean="0">
                <a:solidFill>
                  <a:schemeClr val="bg1"/>
                </a:solidFill>
              </a:rPr>
              <a:t>»? </a:t>
            </a:r>
            <a:endParaRPr lang="uk-UA" sz="2400" dirty="0">
              <a:solidFill>
                <a:schemeClr val="bg1"/>
              </a:solidFill>
            </a:endParaRPr>
          </a:p>
        </p:txBody>
      </p:sp>
      <p:pic>
        <p:nvPicPr>
          <p:cNvPr id="17410" name="Picture 2" descr="Діаграма поділу кола, дрібний пиріг 24 скибочка векторний значок, інфографіка, піца 24 частина. Графічна кругла ілюстраці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911600"/>
            <a:ext cx="6532908" cy="305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1"/>
              <p:cNvSpPr>
                <a:spLocks/>
              </p:cNvSpPr>
              <p:nvPr/>
            </p:nvSpPr>
            <p:spPr bwMode="auto">
              <a:xfrm>
                <a:off x="282160" y="1183984"/>
                <a:ext cx="4913295" cy="2179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marL="342900" indent="-342900" defTabSz="914400">
                  <a:lnSpc>
                    <a:spcPct val="90000"/>
                  </a:lnSpc>
                </a:pPr>
                <a:r>
                  <a:rPr lang="uk-UA" sz="2400" dirty="0" smtClean="0">
                    <a:solidFill>
                      <a:schemeClr val="bg1"/>
                    </a:solidFill>
                  </a:rPr>
                  <a:t>1. Круг розділений на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uk-UA" sz="2400" dirty="0" smtClean="0">
                    <a:solidFill>
                      <a:schemeClr val="bg1"/>
                    </a:solidFill>
                  </a:rPr>
                  <a:t>секторів, один з яких зафарбований у чорний колір. Навмання вибирають один сектор. Яка ймовірність того, що виберуть зафарбований сектор? </a:t>
                </a:r>
                <a:endParaRPr lang="uk-UA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it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2160" y="1183984"/>
                <a:ext cx="4913295" cy="2179231"/>
              </a:xfrm>
              <a:prstGeom prst="rect">
                <a:avLst/>
              </a:prstGeom>
              <a:blipFill>
                <a:blip r:embed="rId3"/>
                <a:stretch>
                  <a:fillRect l="-1861" r="-2109" b="-64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048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/>
          </p:cNvSpPr>
          <p:nvPr/>
        </p:nvSpPr>
        <p:spPr bwMode="auto">
          <a:xfrm>
            <a:off x="1" y="88957"/>
            <a:ext cx="7699664" cy="981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2400" b="1" dirty="0">
                <a:solidFill>
                  <a:schemeClr val="bg1"/>
                </a:solidFill>
              </a:rPr>
              <a:t>3</a:t>
            </a:r>
            <a:r>
              <a:rPr lang="uk-UA" sz="2400" b="1" dirty="0" smtClean="0">
                <a:solidFill>
                  <a:schemeClr val="bg1"/>
                </a:solidFill>
              </a:rPr>
              <a:t>. </a:t>
            </a:r>
            <a:r>
              <a:rPr lang="uk-UA" sz="2400" dirty="0" smtClean="0">
                <a:solidFill>
                  <a:schemeClr val="bg1"/>
                </a:solidFill>
              </a:rPr>
              <a:t>Вадим здає  теоретичну частину ПДР. </a:t>
            </a:r>
          </a:p>
          <a:p>
            <a:pPr marL="342900" indent="-342900" defTabSz="914400">
              <a:lnSpc>
                <a:spcPct val="90000"/>
              </a:lnSpc>
            </a:pPr>
            <a:r>
              <a:rPr lang="uk-UA" sz="2400" dirty="0">
                <a:solidFill>
                  <a:schemeClr val="bg1"/>
                </a:solidFill>
              </a:rPr>
              <a:t> </a:t>
            </a:r>
            <a:r>
              <a:rPr lang="uk-UA" sz="2400" dirty="0" smtClean="0">
                <a:solidFill>
                  <a:schemeClr val="bg1"/>
                </a:solidFill>
              </a:rPr>
              <a:t>  На екрані комп'ютера з'являється питання:</a:t>
            </a:r>
            <a:endParaRPr lang="uk-UA" sz="2400" dirty="0">
              <a:solidFill>
                <a:schemeClr val="bg1"/>
              </a:solidFill>
            </a:endParaRPr>
          </a:p>
        </p:txBody>
      </p:sp>
      <p:pic>
        <p:nvPicPr>
          <p:cNvPr id="1026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03" y="984116"/>
            <a:ext cx="6977928" cy="410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1" y="5210949"/>
            <a:ext cx="12191999" cy="1015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2400" dirty="0" smtClean="0">
                <a:solidFill>
                  <a:schemeClr val="bg1"/>
                </a:solidFill>
              </a:rPr>
              <a:t>Чоловік не знає правильної відповіді, тому обирає її навмання. З якою ймовірністю Вадим вгадає правильну відповідь?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10629588" y="1397717"/>
            <a:ext cx="1351821" cy="324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2400" b="1" dirty="0" smtClean="0">
                <a:solidFill>
                  <a:schemeClr val="bg1"/>
                </a:solidFill>
              </a:rPr>
              <a:t>А   </a:t>
            </a:r>
            <a:r>
              <a:rPr lang="uk-UA" sz="2400" dirty="0" smtClean="0">
                <a:solidFill>
                  <a:schemeClr val="bg1"/>
                </a:solidFill>
              </a:rPr>
              <a:t>  0</a:t>
            </a:r>
            <a:endParaRPr lang="uk-UA" sz="2400" dirty="0">
              <a:solidFill>
                <a:schemeClr val="bg1"/>
              </a:solidFill>
            </a:endParaRPr>
          </a:p>
          <a:p>
            <a:pPr marL="342900" indent="-342900" defTabSz="914400">
              <a:lnSpc>
                <a:spcPct val="90000"/>
              </a:lnSpc>
            </a:pPr>
            <a:endParaRPr lang="uk-UA" sz="2400" dirty="0">
              <a:solidFill>
                <a:schemeClr val="bg1"/>
              </a:solidFill>
            </a:endParaRPr>
          </a:p>
          <a:p>
            <a:pPr marL="342900" indent="-342900" defTabSz="914400">
              <a:lnSpc>
                <a:spcPct val="90000"/>
              </a:lnSpc>
            </a:pPr>
            <a:r>
              <a:rPr lang="uk-UA" sz="2400" b="1" dirty="0" smtClean="0">
                <a:solidFill>
                  <a:schemeClr val="bg1"/>
                </a:solidFill>
              </a:rPr>
              <a:t>Б    </a:t>
            </a:r>
            <a:r>
              <a:rPr lang="uk-UA" sz="2400" dirty="0">
                <a:solidFill>
                  <a:schemeClr val="bg1"/>
                </a:solidFill>
              </a:rPr>
              <a:t> </a:t>
            </a:r>
            <a:r>
              <a:rPr lang="uk-UA" sz="2400" dirty="0" smtClean="0">
                <a:solidFill>
                  <a:schemeClr val="bg1"/>
                </a:solidFill>
              </a:rPr>
              <a:t>0,2</a:t>
            </a:r>
            <a:endParaRPr lang="uk-UA" sz="2400" dirty="0">
              <a:solidFill>
                <a:schemeClr val="bg1"/>
              </a:solidFill>
            </a:endParaRPr>
          </a:p>
          <a:p>
            <a:pPr marL="342900" indent="-342900" defTabSz="914400">
              <a:lnSpc>
                <a:spcPct val="90000"/>
              </a:lnSpc>
            </a:pPr>
            <a:r>
              <a:rPr lang="uk-UA" sz="2400" dirty="0">
                <a:solidFill>
                  <a:schemeClr val="bg1"/>
                </a:solidFill>
              </a:rPr>
              <a:t> </a:t>
            </a:r>
          </a:p>
          <a:p>
            <a:pPr marL="342900" indent="-342900" defTabSz="914400">
              <a:lnSpc>
                <a:spcPct val="90000"/>
              </a:lnSpc>
            </a:pPr>
            <a:r>
              <a:rPr lang="uk-UA" sz="2400" b="1" dirty="0" smtClean="0">
                <a:solidFill>
                  <a:schemeClr val="bg1"/>
                </a:solidFill>
              </a:rPr>
              <a:t>В   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  <a:r>
              <a:rPr lang="uk-UA" sz="2400" dirty="0">
                <a:solidFill>
                  <a:schemeClr val="bg1"/>
                </a:solidFill>
              </a:rPr>
              <a:t> </a:t>
            </a:r>
            <a:r>
              <a:rPr lang="uk-UA" sz="2400" dirty="0" smtClean="0">
                <a:solidFill>
                  <a:schemeClr val="bg1"/>
                </a:solidFill>
              </a:rPr>
              <a:t>0,5</a:t>
            </a:r>
            <a:endParaRPr lang="uk-UA" sz="2400" dirty="0">
              <a:solidFill>
                <a:schemeClr val="bg1"/>
              </a:solidFill>
            </a:endParaRPr>
          </a:p>
          <a:p>
            <a:pPr marL="342900" indent="-342900" defTabSz="914400">
              <a:lnSpc>
                <a:spcPct val="90000"/>
              </a:lnSpc>
            </a:pPr>
            <a:endParaRPr lang="uk-UA" sz="2400" dirty="0">
              <a:solidFill>
                <a:schemeClr val="bg1"/>
              </a:solidFill>
            </a:endParaRPr>
          </a:p>
          <a:p>
            <a:pPr marL="342900" indent="-342900" defTabSz="914400">
              <a:lnSpc>
                <a:spcPct val="90000"/>
              </a:lnSpc>
            </a:pPr>
            <a:r>
              <a:rPr lang="uk-UA" sz="2400" b="1" dirty="0">
                <a:solidFill>
                  <a:schemeClr val="bg1"/>
                </a:solidFill>
              </a:rPr>
              <a:t>Г</a:t>
            </a:r>
            <a:r>
              <a:rPr lang="uk-UA" sz="2400" dirty="0">
                <a:solidFill>
                  <a:schemeClr val="bg1"/>
                </a:solidFill>
              </a:rPr>
              <a:t> </a:t>
            </a:r>
            <a:r>
              <a:rPr lang="uk-UA" sz="2400" dirty="0" smtClean="0">
                <a:solidFill>
                  <a:schemeClr val="bg1"/>
                </a:solidFill>
              </a:rPr>
              <a:t>     0,8</a:t>
            </a:r>
          </a:p>
          <a:p>
            <a:pPr marL="342900" indent="-342900" defTabSz="914400"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  </a:t>
            </a:r>
            <a:r>
              <a:rPr lang="uk-UA" sz="2400" dirty="0" smtClean="0">
                <a:solidFill>
                  <a:schemeClr val="bg1"/>
                </a:solidFill>
              </a:rPr>
              <a:t>  </a:t>
            </a:r>
            <a:endParaRPr lang="uk-UA" sz="2400" dirty="0">
              <a:solidFill>
                <a:schemeClr val="bg1"/>
              </a:solidFill>
            </a:endParaRPr>
          </a:p>
          <a:p>
            <a:pPr marL="342900" indent="-342900" defTabSz="914400">
              <a:lnSpc>
                <a:spcPct val="90000"/>
              </a:lnSpc>
            </a:pPr>
            <a:r>
              <a:rPr lang="uk-UA" sz="2400" b="1" dirty="0" smtClean="0">
                <a:solidFill>
                  <a:schemeClr val="bg1"/>
                </a:solidFill>
              </a:rPr>
              <a:t>Д   </a:t>
            </a:r>
            <a:r>
              <a:rPr lang="uk-UA" sz="2400" dirty="0" smtClean="0">
                <a:solidFill>
                  <a:schemeClr val="bg1"/>
                </a:solidFill>
              </a:rPr>
              <a:t>   </a:t>
            </a:r>
            <a:r>
              <a:rPr lang="uk-UA" sz="2400" dirty="0">
                <a:solidFill>
                  <a:schemeClr val="bg1"/>
                </a:solidFill>
              </a:rPr>
              <a:t>1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12" name="Subtitle 2"/>
          <p:cNvSpPr>
            <a:spLocks/>
          </p:cNvSpPr>
          <p:nvPr/>
        </p:nvSpPr>
        <p:spPr bwMode="auto">
          <a:xfrm>
            <a:off x="7942767" y="782837"/>
            <a:ext cx="19589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>
                <a:solidFill>
                  <a:srgbClr val="0000FF"/>
                </a:solidFill>
              </a:rPr>
              <a:t>Розв'язання</a:t>
            </a:r>
          </a:p>
        </p:txBody>
      </p:sp>
      <p:sp>
        <p:nvSpPr>
          <p:cNvPr id="13" name="Subtitle 2"/>
          <p:cNvSpPr>
            <a:spLocks/>
          </p:cNvSpPr>
          <p:nvPr/>
        </p:nvSpPr>
        <p:spPr bwMode="auto">
          <a:xfrm>
            <a:off x="4719531" y="1538764"/>
            <a:ext cx="5825114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 smtClean="0">
                <a:solidFill>
                  <a:schemeClr val="bg1"/>
                </a:solidFill>
              </a:rPr>
              <a:t>А – </a:t>
            </a:r>
            <a:r>
              <a:rPr lang="uk-UA" sz="2400" dirty="0" smtClean="0">
                <a:solidFill>
                  <a:srgbClr val="0000FF"/>
                </a:solidFill>
              </a:rPr>
              <a:t>Вадим вгадає правильну відповідь</a:t>
            </a:r>
            <a:endParaRPr lang="uk-UA" sz="2400" dirty="0">
              <a:solidFill>
                <a:srgbClr val="0000FF"/>
              </a:solidFill>
            </a:endParaRPr>
          </a:p>
        </p:txBody>
      </p:sp>
      <p:sp>
        <p:nvSpPr>
          <p:cNvPr id="14" name="Subtitle 2"/>
          <p:cNvSpPr>
            <a:spLocks/>
          </p:cNvSpPr>
          <p:nvPr/>
        </p:nvSpPr>
        <p:spPr bwMode="auto">
          <a:xfrm>
            <a:off x="4684115" y="1979604"/>
            <a:ext cx="4901766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US" sz="2400" dirty="0">
                <a:solidFill>
                  <a:schemeClr val="bg1"/>
                </a:solidFill>
              </a:rPr>
              <a:t>n</a:t>
            </a:r>
            <a:r>
              <a:rPr lang="uk-UA" sz="2400" dirty="0">
                <a:solidFill>
                  <a:schemeClr val="bg1"/>
                </a:solidFill>
              </a:rPr>
              <a:t> – </a:t>
            </a:r>
            <a:r>
              <a:rPr lang="uk-UA" sz="2400" dirty="0">
                <a:solidFill>
                  <a:srgbClr val="0000FF"/>
                </a:solidFill>
              </a:rPr>
              <a:t>кількість </a:t>
            </a:r>
            <a:r>
              <a:rPr lang="uk-UA" sz="2400" dirty="0" smtClean="0">
                <a:solidFill>
                  <a:srgbClr val="0000FF"/>
                </a:solidFill>
              </a:rPr>
              <a:t>варіантів відповідей</a:t>
            </a:r>
            <a:endParaRPr lang="uk-UA" sz="2400" dirty="0">
              <a:solidFill>
                <a:srgbClr val="0000FF"/>
              </a:solidFill>
            </a:endParaRPr>
          </a:p>
        </p:txBody>
      </p:sp>
      <p:sp>
        <p:nvSpPr>
          <p:cNvPr id="15" name="Subtitle 2"/>
          <p:cNvSpPr>
            <a:spLocks/>
          </p:cNvSpPr>
          <p:nvPr/>
        </p:nvSpPr>
        <p:spPr bwMode="auto">
          <a:xfrm>
            <a:off x="4684115" y="2489346"/>
            <a:ext cx="5377538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>
                <a:solidFill>
                  <a:schemeClr val="bg1"/>
                </a:solidFill>
              </a:rPr>
              <a:t>к – </a:t>
            </a:r>
            <a:r>
              <a:rPr lang="uk-UA" sz="2400" dirty="0">
                <a:solidFill>
                  <a:srgbClr val="0000FF"/>
                </a:solidFill>
              </a:rPr>
              <a:t>кількість </a:t>
            </a:r>
            <a:r>
              <a:rPr lang="uk-UA" sz="2400" dirty="0" smtClean="0">
                <a:solidFill>
                  <a:srgbClr val="0000FF"/>
                </a:solidFill>
              </a:rPr>
              <a:t>правильних відповідей</a:t>
            </a:r>
            <a:endParaRPr lang="uk-UA" sz="2400" dirty="0">
              <a:solidFill>
                <a:srgbClr val="0000FF"/>
              </a:solidFill>
            </a:endParaRPr>
          </a:p>
        </p:txBody>
      </p:sp>
      <p:grpSp>
        <p:nvGrpSpPr>
          <p:cNvPr id="16" name="Group 13"/>
          <p:cNvGrpSpPr>
            <a:grpSpLocks/>
          </p:cNvGrpSpPr>
          <p:nvPr/>
        </p:nvGrpSpPr>
        <p:grpSpPr bwMode="auto">
          <a:xfrm>
            <a:off x="384556" y="1810785"/>
            <a:ext cx="2252663" cy="635000"/>
            <a:chOff x="623" y="1864"/>
            <a:chExt cx="1419" cy="400"/>
          </a:xfrm>
        </p:grpSpPr>
        <p:pic>
          <p:nvPicPr>
            <p:cNvPr id="17" name="Picture 1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23" y="1899"/>
              <a:ext cx="341" cy="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90" y="1864"/>
              <a:ext cx="952" cy="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9" name="Object 16"/>
          <p:cNvGraphicFramePr>
            <a:graphicFrameLocks noChangeAspect="1"/>
          </p:cNvGraphicFramePr>
          <p:nvPr>
            <p:extLst/>
          </p:nvPr>
        </p:nvGraphicFramePr>
        <p:xfrm>
          <a:off x="7456921" y="3300446"/>
          <a:ext cx="790575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46" name="Equation" r:id="rId6" imgW="342720" imgH="177480" progId="Equation.DSMT4">
                  <p:embed/>
                </p:oleObj>
              </mc:Choice>
              <mc:Fallback>
                <p:oleObj name="Equation" r:id="rId6" imgW="342720" imgH="177480" progId="Equation.DSMT4">
                  <p:embed/>
                  <p:pic>
                    <p:nvPicPr>
                      <p:cNvPr id="19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6921" y="3300446"/>
                        <a:ext cx="790575" cy="4079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6"/>
          <p:cNvGraphicFramePr>
            <a:graphicFrameLocks noChangeAspect="1"/>
          </p:cNvGraphicFramePr>
          <p:nvPr>
            <p:extLst/>
          </p:nvPr>
        </p:nvGraphicFramePr>
        <p:xfrm>
          <a:off x="8781749" y="3311831"/>
          <a:ext cx="760413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47" name="Equation" r:id="rId8" imgW="330120" imgH="177480" progId="Equation.DSMT4">
                  <p:embed/>
                </p:oleObj>
              </mc:Choice>
              <mc:Fallback>
                <p:oleObj name="Equation" r:id="rId8" imgW="330120" imgH="177480" progId="Equation.DSMT4">
                  <p:embed/>
                  <p:pic>
                    <p:nvPicPr>
                      <p:cNvPr id="2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81749" y="3311831"/>
                        <a:ext cx="760413" cy="40798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16"/>
          <p:cNvGraphicFramePr>
            <a:graphicFrameLocks noChangeAspect="1"/>
          </p:cNvGraphicFramePr>
          <p:nvPr>
            <p:extLst/>
          </p:nvPr>
        </p:nvGraphicFramePr>
        <p:xfrm>
          <a:off x="7433191" y="3989125"/>
          <a:ext cx="1169988" cy="58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48" name="Equation" r:id="rId10" imgW="507960" imgH="253800" progId="Equation.DSMT4">
                  <p:embed/>
                </p:oleObj>
              </mc:Choice>
              <mc:Fallback>
                <p:oleObj name="Equation" r:id="rId10" imgW="507960" imgH="253800" progId="Equation.DSMT4">
                  <p:embed/>
                  <p:pic>
                    <p:nvPicPr>
                      <p:cNvPr id="21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3191" y="3989125"/>
                        <a:ext cx="1169988" cy="58261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16"/>
          <p:cNvGraphicFramePr>
            <a:graphicFrameLocks noChangeAspect="1"/>
          </p:cNvGraphicFramePr>
          <p:nvPr>
            <p:extLst/>
          </p:nvPr>
        </p:nvGraphicFramePr>
        <p:xfrm>
          <a:off x="8563216" y="3794934"/>
          <a:ext cx="585787" cy="903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49" name="Equation" r:id="rId12" imgW="253800" imgH="393480" progId="Equation.DSMT4">
                  <p:embed/>
                </p:oleObj>
              </mc:Choice>
              <mc:Fallback>
                <p:oleObj name="Equation" r:id="rId12" imgW="253800" imgH="393480" progId="Equation.DSMT4">
                  <p:embed/>
                  <p:pic>
                    <p:nvPicPr>
                      <p:cNvPr id="22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63216" y="3794934"/>
                        <a:ext cx="585787" cy="90328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6"/>
          <p:cNvGraphicFramePr>
            <a:graphicFrameLocks noChangeAspect="1"/>
          </p:cNvGraphicFramePr>
          <p:nvPr>
            <p:extLst/>
          </p:nvPr>
        </p:nvGraphicFramePr>
        <p:xfrm>
          <a:off x="9118515" y="4047068"/>
          <a:ext cx="585788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50" name="Equation" r:id="rId14" imgW="253800" imgH="203040" progId="Equation.DSMT4">
                  <p:embed/>
                </p:oleObj>
              </mc:Choice>
              <mc:Fallback>
                <p:oleObj name="Equation" r:id="rId14" imgW="253800" imgH="203040" progId="Equation.DSMT4">
                  <p:embed/>
                  <p:pic>
                    <p:nvPicPr>
                      <p:cNvPr id="23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18515" y="4047068"/>
                        <a:ext cx="585788" cy="4667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Oval 62"/>
          <p:cNvSpPr>
            <a:spLocks noChangeArrowheads="1"/>
          </p:cNvSpPr>
          <p:nvPr/>
        </p:nvSpPr>
        <p:spPr bwMode="auto">
          <a:xfrm>
            <a:off x="10577221" y="2217185"/>
            <a:ext cx="525463" cy="457200"/>
          </a:xfrm>
          <a:prstGeom prst="ellipse">
            <a:avLst/>
          </a:prstGeom>
          <a:noFill/>
          <a:ln w="444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000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2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/>
          </p:cNvSpPr>
          <p:nvPr/>
        </p:nvSpPr>
        <p:spPr bwMode="auto">
          <a:xfrm>
            <a:off x="1" y="162682"/>
            <a:ext cx="10764981" cy="981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2400" b="1" dirty="0">
                <a:solidFill>
                  <a:schemeClr val="bg1"/>
                </a:solidFill>
              </a:rPr>
              <a:t>4</a:t>
            </a:r>
            <a:r>
              <a:rPr lang="uk-UA" sz="2400" b="1" dirty="0" smtClean="0">
                <a:solidFill>
                  <a:schemeClr val="bg1"/>
                </a:solidFill>
              </a:rPr>
              <a:t>. </a:t>
            </a:r>
            <a:r>
              <a:rPr lang="uk-UA" sz="2400" dirty="0" smtClean="0">
                <a:solidFill>
                  <a:schemeClr val="bg1"/>
                </a:solidFill>
              </a:rPr>
              <a:t>Олена здає  теоретичну частину ПДР. На екрані комп'ютера з'являється питання: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/>
          </p:cNvSpPr>
          <p:nvPr/>
        </p:nvSpPr>
        <p:spPr bwMode="auto">
          <a:xfrm>
            <a:off x="1" y="4811487"/>
            <a:ext cx="12191999" cy="1015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2400" dirty="0" smtClean="0">
                <a:solidFill>
                  <a:schemeClr val="bg1"/>
                </a:solidFill>
              </a:rPr>
              <a:t>Жінка не знає правильної відповіді, тому обирає її навмання. З якою ймовірністю Олена вгадає правильну відповідь?</a:t>
            </a:r>
            <a:endParaRPr lang="uk-UA" sz="2400" dirty="0">
              <a:solidFill>
                <a:schemeClr val="bg1"/>
              </a:solidFill>
            </a:endParaRPr>
          </a:p>
        </p:txBody>
      </p:sp>
      <p:pic>
        <p:nvPicPr>
          <p:cNvPr id="2050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1" y="1539648"/>
            <a:ext cx="6726318" cy="501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00" y="2395451"/>
            <a:ext cx="1816471" cy="1816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Рисунок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918" y="2315764"/>
            <a:ext cx="4873754" cy="1975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itle 1"/>
              <p:cNvSpPr>
                <a:spLocks/>
              </p:cNvSpPr>
              <p:nvPr/>
            </p:nvSpPr>
            <p:spPr bwMode="auto">
              <a:xfrm>
                <a:off x="10472790" y="1049467"/>
                <a:ext cx="1586867" cy="3813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marL="342900" indent="-342900" defTabSz="914400">
                  <a:lnSpc>
                    <a:spcPct val="90000"/>
                  </a:lnSpc>
                </a:pPr>
                <a:endParaRPr lang="uk-UA" sz="2400" i="1" dirty="0" smtClean="0">
                  <a:solidFill>
                    <a:schemeClr val="bg1"/>
                  </a:solidFill>
                </a:endParaRPr>
              </a:p>
              <a:p>
                <a:pPr marL="342900" indent="-342900" defTabSz="914400">
                  <a:lnSpc>
                    <a:spcPct val="90000"/>
                  </a:lnSpc>
                </a:pPr>
                <a:r>
                  <a:rPr lang="uk-UA" sz="2400" b="1" dirty="0" smtClean="0">
                    <a:solidFill>
                      <a:schemeClr val="bg1"/>
                    </a:solidFill>
                  </a:rPr>
                  <a:t>А    </a:t>
                </a:r>
                <a14:m>
                  <m:oMath xmlns:m="http://schemas.openxmlformats.org/officeDocument/2006/math">
                    <m:r>
                      <a:rPr lang="uk-UA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400" dirty="0">
                  <a:solidFill>
                    <a:schemeClr val="bg1"/>
                  </a:solidFill>
                </a:endParaRPr>
              </a:p>
              <a:p>
                <a:pPr marL="342900" indent="-342900" defTabSz="914400">
                  <a:lnSpc>
                    <a:spcPct val="90000"/>
                  </a:lnSpc>
                </a:pPr>
                <a:endParaRPr lang="uk-UA" sz="2400" b="1" dirty="0" smtClean="0">
                  <a:solidFill>
                    <a:schemeClr val="bg1"/>
                  </a:solidFill>
                </a:endParaRPr>
              </a:p>
              <a:p>
                <a:pPr marL="342900" indent="-342900" defTabSz="914400">
                  <a:lnSpc>
                    <a:spcPct val="90000"/>
                  </a:lnSpc>
                </a:pPr>
                <a:r>
                  <a:rPr lang="uk-UA" sz="2400" b="1" dirty="0" smtClean="0">
                    <a:solidFill>
                      <a:schemeClr val="bg1"/>
                    </a:solidFill>
                  </a:rPr>
                  <a:t>Б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uk-UA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uk-UA" sz="2400" dirty="0" smtClean="0">
                  <a:solidFill>
                    <a:schemeClr val="bg1"/>
                  </a:solidFill>
                </a:endParaRPr>
              </a:p>
              <a:p>
                <a:pPr marL="342900" indent="-342900" defTabSz="914400">
                  <a:lnSpc>
                    <a:spcPct val="90000"/>
                  </a:lnSpc>
                </a:pPr>
                <a:endParaRPr lang="uk-UA" sz="2400" dirty="0">
                  <a:solidFill>
                    <a:schemeClr val="bg1"/>
                  </a:solidFill>
                </a:endParaRPr>
              </a:p>
              <a:p>
                <a:pPr marL="342900" indent="-342900" defTabSz="914400">
                  <a:lnSpc>
                    <a:spcPct val="90000"/>
                  </a:lnSpc>
                </a:pPr>
                <a:r>
                  <a:rPr lang="uk-UA" sz="2400" b="1" dirty="0" smtClean="0">
                    <a:solidFill>
                      <a:schemeClr val="bg1"/>
                    </a:solidFill>
                  </a:rPr>
                  <a:t>В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uk-UA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uk-UA" sz="2400" b="1" dirty="0" smtClean="0">
                    <a:solidFill>
                      <a:schemeClr val="bg1"/>
                    </a:solidFill>
                  </a:rPr>
                  <a:t> </a:t>
                </a:r>
                <a:endParaRPr lang="uk-UA" sz="2400" dirty="0" smtClean="0">
                  <a:solidFill>
                    <a:schemeClr val="bg1"/>
                  </a:solidFill>
                </a:endParaRPr>
              </a:p>
              <a:p>
                <a:pPr marL="342900" indent="-342900" defTabSz="914400">
                  <a:lnSpc>
                    <a:spcPct val="90000"/>
                  </a:lnSpc>
                </a:pPr>
                <a:endParaRPr lang="uk-UA" sz="2400" dirty="0">
                  <a:solidFill>
                    <a:schemeClr val="bg1"/>
                  </a:solidFill>
                </a:endParaRPr>
              </a:p>
              <a:p>
                <a:pPr marL="342900" indent="-342900" defTabSz="914400">
                  <a:lnSpc>
                    <a:spcPct val="90000"/>
                  </a:lnSpc>
                </a:pPr>
                <a:r>
                  <a:rPr lang="uk-UA" sz="2400" b="1" dirty="0" smtClean="0">
                    <a:solidFill>
                      <a:schemeClr val="bg1"/>
                    </a:solidFill>
                  </a:rPr>
                  <a:t>Г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uk-UA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uk-UA" sz="2400" dirty="0" smtClean="0">
                  <a:solidFill>
                    <a:schemeClr val="bg1"/>
                  </a:solidFill>
                </a:endParaRPr>
              </a:p>
              <a:p>
                <a:pPr marL="342900" indent="-342900" defTabSz="914400">
                  <a:lnSpc>
                    <a:spcPct val="90000"/>
                  </a:lnSpc>
                </a:pPr>
                <a:endParaRPr lang="uk-UA" sz="2400" dirty="0">
                  <a:solidFill>
                    <a:schemeClr val="bg1"/>
                  </a:solidFill>
                </a:endParaRPr>
              </a:p>
              <a:p>
                <a:pPr marL="342900" indent="-342900" defTabSz="914400">
                  <a:lnSpc>
                    <a:spcPct val="90000"/>
                  </a:lnSpc>
                </a:pPr>
                <a:r>
                  <a:rPr lang="uk-UA" sz="2400" b="1" dirty="0" smtClean="0">
                    <a:solidFill>
                      <a:schemeClr val="bg1"/>
                    </a:solidFill>
                  </a:rPr>
                  <a:t>Д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uk-UA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uk-UA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it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72790" y="1049467"/>
                <a:ext cx="1586867" cy="3813628"/>
              </a:xfrm>
              <a:prstGeom prst="rect">
                <a:avLst/>
              </a:prstGeom>
              <a:blipFill>
                <a:blip r:embed="rId5"/>
                <a:stretch>
                  <a:fillRect l="-6154" b="-191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220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/>
          </p:cNvSpPr>
          <p:nvPr/>
        </p:nvSpPr>
        <p:spPr bwMode="auto">
          <a:xfrm>
            <a:off x="3440545" y="0"/>
            <a:ext cx="5102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defTabSz="914400">
              <a:lnSpc>
                <a:spcPct val="90000"/>
              </a:lnSpc>
            </a:pPr>
            <a:r>
              <a:rPr lang="uk-UA" sz="3200" b="1" dirty="0">
                <a:solidFill>
                  <a:schemeClr val="bg1"/>
                </a:solidFill>
              </a:rPr>
              <a:t>Теорія ймовірностей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926409"/>
            <a:ext cx="9998915" cy="535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0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/>
          </p:cNvSpPr>
          <p:nvPr/>
        </p:nvSpPr>
        <p:spPr bwMode="auto">
          <a:xfrm>
            <a:off x="749300" y="0"/>
            <a:ext cx="5102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defTabSz="914400">
              <a:lnSpc>
                <a:spcPct val="90000"/>
              </a:lnSpc>
            </a:pPr>
            <a:r>
              <a:rPr lang="uk-UA" sz="3200" b="1" dirty="0">
                <a:solidFill>
                  <a:schemeClr val="bg1"/>
                </a:solidFill>
              </a:rPr>
              <a:t>Теорія ймовірностей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31573" y="514350"/>
            <a:ext cx="5408612" cy="496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9300" y="2685256"/>
            <a:ext cx="908050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37398" y="2603690"/>
            <a:ext cx="2852737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347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/>
          </p:cNvSpPr>
          <p:nvPr/>
        </p:nvSpPr>
        <p:spPr bwMode="auto">
          <a:xfrm>
            <a:off x="137149" y="396246"/>
            <a:ext cx="11918372" cy="98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Task</a:t>
            </a:r>
            <a:r>
              <a:rPr lang="uk-UA" sz="2400" b="1" dirty="0" smtClean="0">
                <a:solidFill>
                  <a:schemeClr val="bg1"/>
                </a:solidFill>
              </a:rPr>
              <a:t>. </a:t>
            </a:r>
            <a:r>
              <a:rPr lang="en-US" sz="2400" dirty="0" smtClean="0">
                <a:solidFill>
                  <a:schemeClr val="bg1"/>
                </a:solidFill>
              </a:rPr>
              <a:t>If you pick an answer to this question at random</a:t>
            </a:r>
            <a:r>
              <a:rPr lang="uk-UA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smtClean="0">
                <a:solidFill>
                  <a:schemeClr val="bg1"/>
                </a:solidFill>
              </a:rPr>
              <a:t>what is the chance that you will be correct?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  <a:endParaRPr lang="uk-UA" sz="2400" dirty="0">
              <a:solidFill>
                <a:schemeClr val="bg1"/>
              </a:solidFill>
            </a:endParaRPr>
          </a:p>
        </p:txBody>
      </p:sp>
      <p:grpSp>
        <p:nvGrpSpPr>
          <p:cNvPr id="4" name="Групувати 3"/>
          <p:cNvGrpSpPr/>
          <p:nvPr/>
        </p:nvGrpSpPr>
        <p:grpSpPr>
          <a:xfrm>
            <a:off x="2095301" y="2094851"/>
            <a:ext cx="8150226" cy="1395413"/>
            <a:chOff x="1092655" y="2436957"/>
            <a:chExt cx="8150226" cy="1395413"/>
          </a:xfrm>
        </p:grpSpPr>
        <p:sp>
          <p:nvSpPr>
            <p:cNvPr id="42" name="Line 20"/>
            <p:cNvSpPr>
              <a:spLocks noChangeShapeType="1"/>
            </p:cNvSpPr>
            <p:nvPr/>
          </p:nvSpPr>
          <p:spPr bwMode="auto">
            <a:xfrm flipV="1">
              <a:off x="3175455" y="2436957"/>
              <a:ext cx="0" cy="137160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43" name="Line 21"/>
            <p:cNvSpPr>
              <a:spLocks noChangeShapeType="1"/>
            </p:cNvSpPr>
            <p:nvPr/>
          </p:nvSpPr>
          <p:spPr bwMode="auto">
            <a:xfrm flipV="1">
              <a:off x="5186818" y="2460770"/>
              <a:ext cx="0" cy="137160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44" name="Line 22"/>
            <p:cNvSpPr>
              <a:spLocks noChangeShapeType="1"/>
            </p:cNvSpPr>
            <p:nvPr/>
          </p:nvSpPr>
          <p:spPr bwMode="auto">
            <a:xfrm flipV="1">
              <a:off x="1092655" y="2448070"/>
              <a:ext cx="0" cy="137160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45" name="Line 23"/>
            <p:cNvSpPr>
              <a:spLocks noChangeShapeType="1"/>
            </p:cNvSpPr>
            <p:nvPr/>
          </p:nvSpPr>
          <p:spPr bwMode="auto">
            <a:xfrm flipV="1">
              <a:off x="7237868" y="2460770"/>
              <a:ext cx="0" cy="137160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46" name="Line 24"/>
            <p:cNvSpPr>
              <a:spLocks noChangeShapeType="1"/>
            </p:cNvSpPr>
            <p:nvPr/>
          </p:nvSpPr>
          <p:spPr bwMode="auto">
            <a:xfrm flipV="1">
              <a:off x="9242880" y="2460770"/>
              <a:ext cx="0" cy="137160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48" name="Line 26"/>
            <p:cNvSpPr>
              <a:spLocks noChangeShapeType="1"/>
            </p:cNvSpPr>
            <p:nvPr/>
          </p:nvSpPr>
          <p:spPr bwMode="auto">
            <a:xfrm flipV="1">
              <a:off x="1102180" y="2476645"/>
              <a:ext cx="8140700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49" name="Line 27"/>
            <p:cNvSpPr>
              <a:spLocks noChangeShapeType="1"/>
            </p:cNvSpPr>
            <p:nvPr/>
          </p:nvSpPr>
          <p:spPr bwMode="auto">
            <a:xfrm flipV="1">
              <a:off x="1102181" y="2990995"/>
              <a:ext cx="8140700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50" name="Line 28"/>
            <p:cNvSpPr>
              <a:spLocks noChangeShapeType="1"/>
            </p:cNvSpPr>
            <p:nvPr/>
          </p:nvSpPr>
          <p:spPr bwMode="auto">
            <a:xfrm>
              <a:off x="1102180" y="3810145"/>
              <a:ext cx="8140701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37" name="Subtitle 2"/>
            <p:cNvSpPr>
              <a:spLocks/>
            </p:cNvSpPr>
            <p:nvPr/>
          </p:nvSpPr>
          <p:spPr bwMode="auto">
            <a:xfrm>
              <a:off x="1962605" y="2514745"/>
              <a:ext cx="496888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r>
                <a:rPr lang="en-US" sz="2400" b="1" dirty="0">
                  <a:solidFill>
                    <a:schemeClr val="bg1"/>
                  </a:solidFill>
                </a:rPr>
                <a:t>A</a:t>
              </a:r>
              <a:endParaRPr lang="uk-UA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38" name="Subtitle 2"/>
            <p:cNvSpPr>
              <a:spLocks/>
            </p:cNvSpPr>
            <p:nvPr/>
          </p:nvSpPr>
          <p:spPr bwMode="auto">
            <a:xfrm>
              <a:off x="3956505" y="2514745"/>
              <a:ext cx="496888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r>
                <a:rPr lang="en-US" sz="2400" b="1" dirty="0">
                  <a:solidFill>
                    <a:schemeClr val="bg1"/>
                  </a:solidFill>
                </a:rPr>
                <a:t>B</a:t>
              </a:r>
              <a:endParaRPr lang="uk-UA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39" name="Subtitle 2"/>
            <p:cNvSpPr>
              <a:spLocks/>
            </p:cNvSpPr>
            <p:nvPr/>
          </p:nvSpPr>
          <p:spPr bwMode="auto">
            <a:xfrm>
              <a:off x="6061530" y="2527445"/>
              <a:ext cx="496888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r>
                <a:rPr lang="en-US" sz="2400" b="1" dirty="0">
                  <a:solidFill>
                    <a:schemeClr val="bg1"/>
                  </a:solidFill>
                </a:rPr>
                <a:t>C</a:t>
              </a:r>
              <a:endParaRPr lang="uk-UA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Subtitle 2"/>
            <p:cNvSpPr>
              <a:spLocks/>
            </p:cNvSpPr>
            <p:nvPr/>
          </p:nvSpPr>
          <p:spPr bwMode="auto">
            <a:xfrm>
              <a:off x="8077655" y="2552845"/>
              <a:ext cx="496888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r>
                <a:rPr lang="en-US" sz="2400" b="1" dirty="0">
                  <a:solidFill>
                    <a:schemeClr val="bg1"/>
                  </a:solidFill>
                </a:rPr>
                <a:t>D</a:t>
              </a:r>
              <a:endParaRPr lang="uk-UA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Subtitle 2"/>
            <p:cNvSpPr>
              <a:spLocks/>
            </p:cNvSpPr>
            <p:nvPr/>
          </p:nvSpPr>
          <p:spPr bwMode="auto">
            <a:xfrm>
              <a:off x="5872786" y="3165620"/>
              <a:ext cx="892175" cy="44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r>
                <a:rPr lang="ru-RU" sz="2400" dirty="0" smtClean="0">
                  <a:solidFill>
                    <a:schemeClr val="bg1"/>
                  </a:solidFill>
                </a:rPr>
                <a:t>50%</a:t>
              </a:r>
              <a:endParaRPr lang="uk-UA" sz="2400" dirty="0">
                <a:solidFill>
                  <a:schemeClr val="bg1"/>
                </a:solidFill>
              </a:endParaRPr>
            </a:p>
          </p:txBody>
        </p:sp>
        <p:sp>
          <p:nvSpPr>
            <p:cNvPr id="32" name="Subtitle 2"/>
            <p:cNvSpPr>
              <a:spLocks/>
            </p:cNvSpPr>
            <p:nvPr/>
          </p:nvSpPr>
          <p:spPr bwMode="auto">
            <a:xfrm>
              <a:off x="3773945" y="3159270"/>
              <a:ext cx="877092" cy="44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r>
                <a:rPr lang="ru-RU" sz="2400" dirty="0" smtClean="0">
                  <a:solidFill>
                    <a:schemeClr val="bg1"/>
                  </a:solidFill>
                </a:rPr>
                <a:t>60%</a:t>
              </a:r>
              <a:endParaRPr lang="uk-UA" sz="2400" dirty="0">
                <a:solidFill>
                  <a:schemeClr val="bg1"/>
                </a:solidFill>
              </a:endParaRPr>
            </a:p>
          </p:txBody>
        </p:sp>
        <p:sp>
          <p:nvSpPr>
            <p:cNvPr id="33" name="Subtitle 2"/>
            <p:cNvSpPr>
              <a:spLocks/>
            </p:cNvSpPr>
            <p:nvPr/>
          </p:nvSpPr>
          <p:spPr bwMode="auto">
            <a:xfrm>
              <a:off x="1688761" y="3134304"/>
              <a:ext cx="858838" cy="44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r>
                <a:rPr lang="ru-RU" sz="2400" dirty="0" smtClean="0">
                  <a:solidFill>
                    <a:schemeClr val="bg1"/>
                  </a:solidFill>
                </a:rPr>
                <a:t>25%</a:t>
              </a:r>
              <a:endParaRPr lang="uk-UA" sz="2400" dirty="0">
                <a:solidFill>
                  <a:schemeClr val="bg1"/>
                </a:solidFill>
              </a:endParaRPr>
            </a:p>
          </p:txBody>
        </p:sp>
        <p:sp>
          <p:nvSpPr>
            <p:cNvPr id="34" name="Subtitle 2"/>
            <p:cNvSpPr>
              <a:spLocks/>
            </p:cNvSpPr>
            <p:nvPr/>
          </p:nvSpPr>
          <p:spPr bwMode="auto">
            <a:xfrm>
              <a:off x="7906206" y="3122757"/>
              <a:ext cx="852488" cy="44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r>
                <a:rPr lang="ru-RU" sz="2400" dirty="0" smtClean="0">
                  <a:solidFill>
                    <a:schemeClr val="bg1"/>
                  </a:solidFill>
                </a:rPr>
                <a:t>25%</a:t>
              </a:r>
              <a:endParaRPr lang="uk-UA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749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/>
          </p:cNvSpPr>
          <p:nvPr/>
        </p:nvSpPr>
        <p:spPr bwMode="auto">
          <a:xfrm>
            <a:off x="1" y="195283"/>
            <a:ext cx="11918372" cy="1207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342900" indent="-342900" defTabSz="914400">
              <a:lnSpc>
                <a:spcPct val="90000"/>
              </a:lnSpc>
            </a:pPr>
            <a:r>
              <a:rPr lang="uk-UA" sz="2400" b="1" dirty="0" smtClean="0">
                <a:solidFill>
                  <a:schemeClr val="bg1"/>
                </a:solidFill>
              </a:rPr>
              <a:t>Завдання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uk-UA" sz="2400" b="1" dirty="0" smtClean="0">
                <a:solidFill>
                  <a:schemeClr val="bg1"/>
                </a:solidFill>
              </a:rPr>
              <a:t>2. </a:t>
            </a:r>
            <a:r>
              <a:rPr lang="uk-UA" sz="2400" dirty="0" smtClean="0">
                <a:solidFill>
                  <a:schemeClr val="bg1"/>
                </a:solidFill>
              </a:rPr>
              <a:t>Серед 240 генераторів, які є у наявності в інтернет</a:t>
            </a:r>
            <a:r>
              <a:rPr lang="en-US" sz="2400" dirty="0" smtClean="0">
                <a:solidFill>
                  <a:schemeClr val="bg1"/>
                </a:solidFill>
              </a:rPr>
              <a:t>-</a:t>
            </a:r>
            <a:r>
              <a:rPr lang="uk-UA" sz="2400" dirty="0" smtClean="0">
                <a:solidFill>
                  <a:schemeClr val="bg1"/>
                </a:solidFill>
              </a:rPr>
              <a:t>магазині</a:t>
            </a:r>
            <a:r>
              <a:rPr lang="en-US" sz="2400" dirty="0">
                <a:solidFill>
                  <a:schemeClr val="bg1"/>
                </a:solidFill>
              </a:rPr>
              <a:t>,</a:t>
            </a:r>
            <a:r>
              <a:rPr lang="uk-UA" sz="2400" dirty="0" smtClean="0">
                <a:solidFill>
                  <a:schemeClr val="bg1"/>
                </a:solidFill>
              </a:rPr>
              <a:t> 60 бракованих. Обчисліть ймовірність купівлі </a:t>
            </a:r>
            <a:r>
              <a:rPr lang="uk-UA" sz="2400" b="1" i="1" dirty="0" smtClean="0">
                <a:solidFill>
                  <a:schemeClr val="bg1"/>
                </a:solidFill>
              </a:rPr>
              <a:t>не</a:t>
            </a:r>
            <a:r>
              <a:rPr lang="uk-UA" sz="2400" dirty="0" smtClean="0">
                <a:solidFill>
                  <a:schemeClr val="bg1"/>
                </a:solidFill>
              </a:rPr>
              <a:t> бракованого генератора, вибираючи його навмання в цьому інтернет</a:t>
            </a:r>
            <a:r>
              <a:rPr lang="en-US" sz="2400" dirty="0" smtClean="0">
                <a:solidFill>
                  <a:schemeClr val="bg1"/>
                </a:solidFill>
              </a:rPr>
              <a:t>-</a:t>
            </a:r>
            <a:r>
              <a:rPr lang="uk-UA" sz="2400" dirty="0" smtClean="0">
                <a:solidFill>
                  <a:schemeClr val="bg1"/>
                </a:solidFill>
              </a:rPr>
              <a:t>магазині. 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7" name="Subtitle 2"/>
          <p:cNvSpPr>
            <a:spLocks/>
          </p:cNvSpPr>
          <p:nvPr/>
        </p:nvSpPr>
        <p:spPr bwMode="auto">
          <a:xfrm>
            <a:off x="349250" y="1759454"/>
            <a:ext cx="19589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>
                <a:solidFill>
                  <a:schemeClr val="bg1"/>
                </a:solidFill>
              </a:rPr>
              <a:t>Розв'язання</a:t>
            </a:r>
          </a:p>
        </p:txBody>
      </p:sp>
      <p:grpSp>
        <p:nvGrpSpPr>
          <p:cNvPr id="8" name="Group 13"/>
          <p:cNvGrpSpPr>
            <a:grpSpLocks/>
          </p:cNvGrpSpPr>
          <p:nvPr/>
        </p:nvGrpSpPr>
        <p:grpSpPr bwMode="auto">
          <a:xfrm>
            <a:off x="2998407" y="1679992"/>
            <a:ext cx="2252663" cy="635000"/>
            <a:chOff x="623" y="1864"/>
            <a:chExt cx="1419" cy="400"/>
          </a:xfrm>
        </p:grpSpPr>
        <p:pic>
          <p:nvPicPr>
            <p:cNvPr id="9" name="Picture 1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23" y="1899"/>
              <a:ext cx="341" cy="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90" y="1864"/>
              <a:ext cx="952" cy="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Subtitle 2"/>
          <p:cNvSpPr>
            <a:spLocks/>
          </p:cNvSpPr>
          <p:nvPr/>
        </p:nvSpPr>
        <p:spPr bwMode="auto">
          <a:xfrm>
            <a:off x="385954" y="2707697"/>
            <a:ext cx="5625528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>
                <a:solidFill>
                  <a:schemeClr val="bg1"/>
                </a:solidFill>
              </a:rPr>
              <a:t>А – </a:t>
            </a:r>
            <a:r>
              <a:rPr lang="uk-UA" sz="2400" dirty="0" smtClean="0">
                <a:solidFill>
                  <a:schemeClr val="bg1"/>
                </a:solidFill>
              </a:rPr>
              <a:t>куплять </a:t>
            </a:r>
            <a:r>
              <a:rPr lang="uk-UA" sz="2400" b="1" i="1" dirty="0" smtClean="0">
                <a:solidFill>
                  <a:schemeClr val="bg1"/>
                </a:solidFill>
              </a:rPr>
              <a:t>не</a:t>
            </a:r>
            <a:r>
              <a:rPr lang="uk-UA" sz="2400" dirty="0" smtClean="0">
                <a:solidFill>
                  <a:schemeClr val="bg1"/>
                </a:solidFill>
              </a:rPr>
              <a:t> бракований генератор  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12" name="Subtitle 2"/>
          <p:cNvSpPr>
            <a:spLocks/>
          </p:cNvSpPr>
          <p:nvPr/>
        </p:nvSpPr>
        <p:spPr bwMode="auto">
          <a:xfrm>
            <a:off x="365538" y="3284411"/>
            <a:ext cx="5265738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US" sz="2400" dirty="0">
                <a:solidFill>
                  <a:schemeClr val="bg1"/>
                </a:solidFill>
              </a:rPr>
              <a:t>n</a:t>
            </a:r>
            <a:r>
              <a:rPr lang="uk-UA" sz="2400" dirty="0">
                <a:solidFill>
                  <a:schemeClr val="bg1"/>
                </a:solidFill>
              </a:rPr>
              <a:t> – </a:t>
            </a:r>
            <a:r>
              <a:rPr lang="uk-UA" sz="2400" dirty="0" smtClean="0">
                <a:solidFill>
                  <a:schemeClr val="bg1"/>
                </a:solidFill>
              </a:rPr>
              <a:t>загальна кількість генераторів</a:t>
            </a:r>
            <a:endParaRPr lang="uk-UA" sz="2400" dirty="0">
              <a:solidFill>
                <a:schemeClr val="bg1"/>
              </a:solidFill>
            </a:endParaRPr>
          </a:p>
        </p:txBody>
      </p:sp>
      <p:graphicFrame>
        <p:nvGraphicFramePr>
          <p:cNvPr id="13" name="Object 11"/>
          <p:cNvGraphicFramePr>
            <a:graphicFrameLocks noChangeAspect="1"/>
          </p:cNvGraphicFramePr>
          <p:nvPr>
            <p:extLst/>
          </p:nvPr>
        </p:nvGraphicFramePr>
        <p:xfrm>
          <a:off x="5788152" y="3265136"/>
          <a:ext cx="1255712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98" name="Equation" r:id="rId5" imgW="507960" imgH="177480" progId="Equation.DSMT4">
                  <p:embed/>
                </p:oleObj>
              </mc:Choice>
              <mc:Fallback>
                <p:oleObj name="Equation" r:id="rId5" imgW="507960" imgH="177480" progId="Equation.DSMT4">
                  <p:embed/>
                  <p:pic>
                    <p:nvPicPr>
                      <p:cNvPr id="1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8152" y="3265136"/>
                        <a:ext cx="1255712" cy="439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Subtitle 2"/>
          <p:cNvSpPr>
            <a:spLocks/>
          </p:cNvSpPr>
          <p:nvPr/>
        </p:nvSpPr>
        <p:spPr bwMode="auto">
          <a:xfrm>
            <a:off x="327025" y="3963422"/>
            <a:ext cx="5836031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dirty="0">
                <a:solidFill>
                  <a:schemeClr val="bg1"/>
                </a:solidFill>
              </a:rPr>
              <a:t>к – кількість </a:t>
            </a:r>
            <a:r>
              <a:rPr lang="uk-UA" sz="2400" b="1" i="1" dirty="0">
                <a:solidFill>
                  <a:schemeClr val="bg1"/>
                </a:solidFill>
              </a:rPr>
              <a:t>не</a:t>
            </a:r>
            <a:r>
              <a:rPr lang="uk-UA" sz="2400" dirty="0">
                <a:solidFill>
                  <a:schemeClr val="bg1"/>
                </a:solidFill>
              </a:rPr>
              <a:t> </a:t>
            </a:r>
            <a:r>
              <a:rPr lang="uk-UA" sz="2400" dirty="0" smtClean="0">
                <a:solidFill>
                  <a:schemeClr val="bg1"/>
                </a:solidFill>
              </a:rPr>
              <a:t>бракованих генераторів </a:t>
            </a:r>
            <a:endParaRPr lang="uk-UA" sz="2400" dirty="0">
              <a:solidFill>
                <a:schemeClr val="bg1"/>
              </a:solidFill>
            </a:endParaRPr>
          </a:p>
        </p:txBody>
      </p:sp>
      <p:graphicFrame>
        <p:nvGraphicFramePr>
          <p:cNvPr id="15" name="Object 13"/>
          <p:cNvGraphicFramePr>
            <a:graphicFrameLocks noChangeAspect="1"/>
          </p:cNvGraphicFramePr>
          <p:nvPr>
            <p:extLst/>
          </p:nvPr>
        </p:nvGraphicFramePr>
        <p:xfrm>
          <a:off x="6326188" y="3963988"/>
          <a:ext cx="2244725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99" name="Equation" r:id="rId7" imgW="914400" imgH="177480" progId="Equation.DSMT4">
                  <p:embed/>
                </p:oleObj>
              </mc:Choice>
              <mc:Fallback>
                <p:oleObj name="Equation" r:id="rId7" imgW="914400" imgH="177480" progId="Equation.DSMT4">
                  <p:embed/>
                  <p:pic>
                    <p:nvPicPr>
                      <p:cNvPr id="15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6188" y="3963988"/>
                        <a:ext cx="2244725" cy="436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4"/>
          <p:cNvGraphicFramePr>
            <a:graphicFrameLocks noChangeAspect="1"/>
          </p:cNvGraphicFramePr>
          <p:nvPr>
            <p:extLst/>
          </p:nvPr>
        </p:nvGraphicFramePr>
        <p:xfrm>
          <a:off x="8508430" y="3948113"/>
          <a:ext cx="666750" cy="46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00" name="Equation" r:id="rId9" imgW="253800" imgH="177480" progId="Equation.DSMT4">
                  <p:embed/>
                </p:oleObj>
              </mc:Choice>
              <mc:Fallback>
                <p:oleObj name="Equation" r:id="rId9" imgW="253800" imgH="177480" progId="Equation.DSMT4">
                  <p:embed/>
                  <p:pic>
                    <p:nvPicPr>
                      <p:cNvPr id="16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8430" y="3948113"/>
                        <a:ext cx="666750" cy="468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5"/>
          <p:cNvGraphicFramePr>
            <a:graphicFrameLocks noChangeAspect="1"/>
          </p:cNvGraphicFramePr>
          <p:nvPr>
            <p:extLst/>
          </p:nvPr>
        </p:nvGraphicFramePr>
        <p:xfrm>
          <a:off x="3410712" y="4722813"/>
          <a:ext cx="1217613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01" name="Equation" r:id="rId11" imgW="507960" imgH="253800" progId="Equation.DSMT4">
                  <p:embed/>
                </p:oleObj>
              </mc:Choice>
              <mc:Fallback>
                <p:oleObj name="Equation" r:id="rId11" imgW="507960" imgH="253800" progId="Equation.DSMT4">
                  <p:embed/>
                  <p:pic>
                    <p:nvPicPr>
                      <p:cNvPr id="17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0712" y="4722813"/>
                        <a:ext cx="1217613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5"/>
          <p:cNvGraphicFramePr>
            <a:graphicFrameLocks noChangeAspect="1"/>
          </p:cNvGraphicFramePr>
          <p:nvPr>
            <p:extLst/>
          </p:nvPr>
        </p:nvGraphicFramePr>
        <p:xfrm>
          <a:off x="4628325" y="4542229"/>
          <a:ext cx="1004887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02" name="Equation" r:id="rId13" imgW="419040" imgH="393480" progId="Equation.DSMT4">
                  <p:embed/>
                </p:oleObj>
              </mc:Choice>
              <mc:Fallback>
                <p:oleObj name="Equation" r:id="rId13" imgW="419040" imgH="393480" progId="Equation.DSMT4">
                  <p:embed/>
                  <p:pic>
                    <p:nvPicPr>
                      <p:cNvPr id="18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8325" y="4542229"/>
                        <a:ext cx="1004887" cy="946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5"/>
          <p:cNvGraphicFramePr>
            <a:graphicFrameLocks noChangeAspect="1"/>
          </p:cNvGraphicFramePr>
          <p:nvPr>
            <p:extLst/>
          </p:nvPr>
        </p:nvGraphicFramePr>
        <p:xfrm>
          <a:off x="5631276" y="4538663"/>
          <a:ext cx="365125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03" name="Equation" r:id="rId15" imgW="152280" imgH="393480" progId="Equation.DSMT4">
                  <p:embed/>
                </p:oleObj>
              </mc:Choice>
              <mc:Fallback>
                <p:oleObj name="Equation" r:id="rId15" imgW="152280" imgH="393480" progId="Equation.DSMT4">
                  <p:embed/>
                  <p:pic>
                    <p:nvPicPr>
                      <p:cNvPr id="19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1276" y="4538663"/>
                        <a:ext cx="365125" cy="946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itle 1"/>
              <p:cNvSpPr>
                <a:spLocks/>
              </p:cNvSpPr>
              <p:nvPr/>
            </p:nvSpPr>
            <p:spPr bwMode="auto">
              <a:xfrm>
                <a:off x="10331506" y="1671185"/>
                <a:ext cx="1586867" cy="3813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b"/>
              <a:lstStyle/>
              <a:p>
                <a:pPr marL="342900" indent="-342900" defTabSz="914400">
                  <a:lnSpc>
                    <a:spcPct val="90000"/>
                  </a:lnSpc>
                </a:pPr>
                <a:endParaRPr lang="uk-UA" sz="2400" i="1" dirty="0" smtClean="0">
                  <a:solidFill>
                    <a:schemeClr val="bg1"/>
                  </a:solidFill>
                </a:endParaRPr>
              </a:p>
              <a:p>
                <a:pPr marL="342900" indent="-342900" defTabSz="914400">
                  <a:lnSpc>
                    <a:spcPct val="90000"/>
                  </a:lnSpc>
                </a:pPr>
                <a:r>
                  <a:rPr lang="uk-UA" sz="2400" b="1" dirty="0" smtClean="0">
                    <a:solidFill>
                      <a:schemeClr val="bg1"/>
                    </a:solidFill>
                  </a:rPr>
                  <a:t>А</a:t>
                </a:r>
                <a:r>
                  <a:rPr lang="en-US" sz="2400" b="1" dirty="0" smtClean="0">
                    <a:solidFill>
                      <a:schemeClr val="bg1"/>
                    </a:solidFill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>
                  <a:solidFill>
                    <a:schemeClr val="bg1"/>
                  </a:solidFill>
                </a:endParaRPr>
              </a:p>
              <a:p>
                <a:pPr marL="342900" indent="-342900" defTabSz="914400">
                  <a:lnSpc>
                    <a:spcPct val="90000"/>
                  </a:lnSpc>
                </a:pPr>
                <a:endParaRPr lang="uk-UA" sz="2400" b="1" dirty="0" smtClean="0">
                  <a:solidFill>
                    <a:schemeClr val="bg1"/>
                  </a:solidFill>
                </a:endParaRPr>
              </a:p>
              <a:p>
                <a:pPr marL="342900" indent="-342900" defTabSz="914400">
                  <a:lnSpc>
                    <a:spcPct val="90000"/>
                  </a:lnSpc>
                </a:pPr>
                <a:r>
                  <a:rPr lang="uk-UA" sz="2400" b="1" dirty="0" smtClean="0">
                    <a:solidFill>
                      <a:schemeClr val="bg1"/>
                    </a:solidFill>
                  </a:rPr>
                  <a:t>Б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uk-UA" sz="2400" dirty="0" smtClean="0">
                  <a:solidFill>
                    <a:schemeClr val="bg1"/>
                  </a:solidFill>
                </a:endParaRPr>
              </a:p>
              <a:p>
                <a:pPr marL="342900" indent="-342900" defTabSz="914400">
                  <a:lnSpc>
                    <a:spcPct val="90000"/>
                  </a:lnSpc>
                </a:pPr>
                <a:endParaRPr lang="uk-UA" sz="2400" dirty="0">
                  <a:solidFill>
                    <a:schemeClr val="bg1"/>
                  </a:solidFill>
                </a:endParaRPr>
              </a:p>
              <a:p>
                <a:pPr marL="342900" indent="-342900" defTabSz="914400">
                  <a:lnSpc>
                    <a:spcPct val="90000"/>
                  </a:lnSpc>
                </a:pPr>
                <a:r>
                  <a:rPr lang="uk-UA" sz="2400" b="1" dirty="0" smtClean="0">
                    <a:solidFill>
                      <a:schemeClr val="bg1"/>
                    </a:solidFill>
                  </a:rPr>
                  <a:t>В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uk-UA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uk-UA" sz="2400" b="1" dirty="0" smtClean="0">
                    <a:solidFill>
                      <a:schemeClr val="bg1"/>
                    </a:solidFill>
                  </a:rPr>
                  <a:t> </a:t>
                </a:r>
                <a:endParaRPr lang="uk-UA" sz="2400" dirty="0" smtClean="0">
                  <a:solidFill>
                    <a:schemeClr val="bg1"/>
                  </a:solidFill>
                </a:endParaRPr>
              </a:p>
              <a:p>
                <a:pPr marL="342900" indent="-342900" defTabSz="914400">
                  <a:lnSpc>
                    <a:spcPct val="90000"/>
                  </a:lnSpc>
                </a:pPr>
                <a:endParaRPr lang="uk-UA" sz="2400" dirty="0">
                  <a:solidFill>
                    <a:schemeClr val="bg1"/>
                  </a:solidFill>
                </a:endParaRPr>
              </a:p>
              <a:p>
                <a:pPr marL="342900" indent="-342900" defTabSz="914400">
                  <a:lnSpc>
                    <a:spcPct val="90000"/>
                  </a:lnSpc>
                </a:pPr>
                <a:r>
                  <a:rPr lang="uk-UA" sz="2400" b="1" dirty="0" smtClean="0">
                    <a:solidFill>
                      <a:schemeClr val="bg1"/>
                    </a:solidFill>
                  </a:rPr>
                  <a:t>Г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uk-UA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uk-UA" sz="2400" dirty="0" smtClean="0">
                  <a:solidFill>
                    <a:schemeClr val="bg1"/>
                  </a:solidFill>
                </a:endParaRPr>
              </a:p>
              <a:p>
                <a:pPr marL="342900" indent="-342900" defTabSz="914400">
                  <a:lnSpc>
                    <a:spcPct val="90000"/>
                  </a:lnSpc>
                </a:pPr>
                <a:endParaRPr lang="uk-UA" sz="2400" dirty="0">
                  <a:solidFill>
                    <a:schemeClr val="bg1"/>
                  </a:solidFill>
                </a:endParaRPr>
              </a:p>
              <a:p>
                <a:pPr marL="342900" indent="-342900" defTabSz="914400">
                  <a:lnSpc>
                    <a:spcPct val="90000"/>
                  </a:lnSpc>
                </a:pPr>
                <a:r>
                  <a:rPr lang="uk-UA" sz="2400" b="1" dirty="0" smtClean="0">
                    <a:solidFill>
                      <a:schemeClr val="bg1"/>
                    </a:solidFill>
                  </a:rPr>
                  <a:t>Д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uk-UA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Tit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31506" y="1671185"/>
                <a:ext cx="1586867" cy="3813628"/>
              </a:xfrm>
              <a:prstGeom prst="rect">
                <a:avLst/>
              </a:prstGeom>
              <a:blipFill>
                <a:blip r:embed="rId17"/>
                <a:stretch>
                  <a:fillRect l="-6154" b="-191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62"/>
          <p:cNvSpPr>
            <a:spLocks noChangeArrowheads="1"/>
          </p:cNvSpPr>
          <p:nvPr/>
        </p:nvSpPr>
        <p:spPr bwMode="auto">
          <a:xfrm>
            <a:off x="10296201" y="4984306"/>
            <a:ext cx="525463" cy="457200"/>
          </a:xfrm>
          <a:prstGeom prst="ellipse">
            <a:avLst/>
          </a:prstGeom>
          <a:noFill/>
          <a:ln w="444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436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4" grpId="0"/>
      <p:bldP spid="21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6044" y="164234"/>
            <a:ext cx="9849402" cy="2204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4733" y="3023756"/>
            <a:ext cx="9688258" cy="2876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743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Пов’язане зображенн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69159" y="2282386"/>
            <a:ext cx="4386767" cy="344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8815" y="1105445"/>
            <a:ext cx="2378315" cy="64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125" y="1216169"/>
            <a:ext cx="5173230" cy="4182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985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0946" y="270668"/>
            <a:ext cx="6203812" cy="309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0145" y="3648364"/>
            <a:ext cx="6483928" cy="300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982690" y="179965"/>
            <a:ext cx="49564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defTabSz="914400"/>
            <a:r>
              <a:rPr lang="uk-UA" altLang="uk-UA" sz="4000" dirty="0" smtClean="0">
                <a:solidFill>
                  <a:schemeClr val="bg1"/>
                </a:solidFill>
              </a:rPr>
              <a:t>Задача про поганця</a:t>
            </a:r>
            <a:endParaRPr lang="uk-UA" altLang="uk-UA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88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5;p17"/>
          <p:cNvSpPr txBox="1">
            <a:spLocks/>
          </p:cNvSpPr>
          <p:nvPr/>
        </p:nvSpPr>
        <p:spPr bwMode="auto">
          <a:xfrm>
            <a:off x="392979" y="421336"/>
            <a:ext cx="11161712" cy="2456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 marL="85725" indent="-9525">
              <a:lnSpc>
                <a:spcPct val="120000"/>
              </a:lnSpc>
              <a:spcBef>
                <a:spcPts val="600"/>
              </a:spcBef>
              <a:buClr>
                <a:srgbClr val="FC9602"/>
              </a:buClr>
              <a:buSzPts val="2400"/>
              <a:buFont typeface="Arial" charset="0"/>
              <a:buNone/>
            </a:pPr>
            <a:r>
              <a:rPr lang="uk-UA" sz="2400" b="1" dirty="0" smtClean="0">
                <a:solidFill>
                  <a:schemeClr val="bg1"/>
                </a:solidFill>
                <a:latin typeface="Lora"/>
              </a:rPr>
              <a:t>Задача.</a:t>
            </a:r>
            <a:r>
              <a:rPr lang="uk-UA" sz="2400" dirty="0" smtClean="0">
                <a:solidFill>
                  <a:schemeClr val="bg1"/>
                </a:solidFill>
                <a:latin typeface="Lora"/>
              </a:rPr>
              <a:t>  </a:t>
            </a:r>
            <a:r>
              <a:rPr lang="uk-UA" sz="2400" dirty="0" smtClean="0">
                <a:solidFill>
                  <a:srgbClr val="000000"/>
                </a:solidFill>
                <a:latin typeface="Lora"/>
              </a:rPr>
              <a:t>За </a:t>
            </a:r>
            <a:r>
              <a:rPr lang="uk-UA" sz="2400" dirty="0">
                <a:solidFill>
                  <a:srgbClr val="000000"/>
                </a:solidFill>
                <a:latin typeface="Lora"/>
              </a:rPr>
              <a:t>свою багаторічну педагогічну діяльність учителька перевірила 2000 контрольних робіт, і лише 20 з них вона оцінила на 12 балів. Учителька навмання вибирає з пачки контрольних робіт роботу одного учня.  Яка ймовірність того, що ця робота буде оцінена на 12 балів?</a:t>
            </a:r>
            <a:endParaRPr lang="ru-RU" sz="2400" dirty="0"/>
          </a:p>
        </p:txBody>
      </p:sp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08319" y="2878282"/>
            <a:ext cx="4270663" cy="2995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302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197" y="758536"/>
            <a:ext cx="11921328" cy="4935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226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114" y="259773"/>
            <a:ext cx="11928761" cy="426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 descr="Один ночной ''Шахед'' все же попал в админздание в Днепре | Украинская  правд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766" y="4694853"/>
            <a:ext cx="3221470" cy="180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38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869859" y="25284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defTabSz="914400" eaLnBrk="1" hangingPunct="1"/>
            <a:r>
              <a:rPr lang="uk-UA" altLang="uk-UA" sz="4000" dirty="0" smtClean="0">
                <a:solidFill>
                  <a:schemeClr val="bg1"/>
                </a:solidFill>
              </a:rPr>
              <a:t>Задачі із застосуванням комбінаторики</a:t>
            </a:r>
            <a:endParaRPr lang="uk-UA" altLang="uk-UA" sz="40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379572"/>
              </p:ext>
            </p:extLst>
          </p:nvPr>
        </p:nvGraphicFramePr>
        <p:xfrm>
          <a:off x="3931228" y="4495800"/>
          <a:ext cx="3878263" cy="188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5" name="Equation" r:id="rId3" imgW="1257300" imgH="609600" progId="Equation.DSMT4">
                  <p:embed/>
                </p:oleObj>
              </mc:Choice>
              <mc:Fallback>
                <p:oleObj name="Equation" r:id="rId3" imgW="1257300" imgH="609600" progId="Equation.DSMT4">
                  <p:embed/>
                  <p:pic>
                    <p:nvPicPr>
                      <p:cNvPr id="43930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1228" y="4495800"/>
                        <a:ext cx="3878263" cy="188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1336" y="1721427"/>
            <a:ext cx="11765973" cy="212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 dirty="0" smtClean="0">
                <a:solidFill>
                  <a:schemeClr val="bg1"/>
                </a:solidFill>
              </a:rPr>
              <a:t>	</a:t>
            </a:r>
            <a:r>
              <a:rPr lang="uk-UA" altLang="uk-UA" dirty="0" err="1" smtClean="0">
                <a:solidFill>
                  <a:schemeClr val="bg1"/>
                </a:solidFill>
              </a:rPr>
              <a:t>Комп</a:t>
            </a:r>
            <a:r>
              <a:rPr lang="en-US" altLang="uk-UA" dirty="0">
                <a:solidFill>
                  <a:schemeClr val="bg1"/>
                </a:solidFill>
              </a:rPr>
              <a:t>’</a:t>
            </a:r>
            <a:r>
              <a:rPr lang="uk-UA" altLang="uk-UA" dirty="0" err="1">
                <a:solidFill>
                  <a:schemeClr val="bg1"/>
                </a:solidFill>
              </a:rPr>
              <a:t>ютерна</a:t>
            </a:r>
            <a:r>
              <a:rPr lang="uk-UA" altLang="uk-UA" dirty="0">
                <a:solidFill>
                  <a:schemeClr val="bg1"/>
                </a:solidFill>
              </a:rPr>
              <a:t> навчальна програма вибирає навмання для учасника </a:t>
            </a:r>
            <a:r>
              <a:rPr lang="uk-UA" altLang="uk-UA" b="1" i="1" dirty="0">
                <a:solidFill>
                  <a:schemeClr val="bg1"/>
                </a:solidFill>
              </a:rPr>
              <a:t>одне</a:t>
            </a:r>
            <a:r>
              <a:rPr lang="uk-UA" altLang="uk-UA" dirty="0">
                <a:solidFill>
                  <a:schemeClr val="bg1"/>
                </a:solidFill>
              </a:rPr>
              <a:t> завдання із 20 (5 завдань з геометрії, а решта з алгебри). Яка ймовірність</a:t>
            </a:r>
            <a:r>
              <a:rPr lang="en-US" altLang="uk-UA" dirty="0">
                <a:solidFill>
                  <a:schemeClr val="bg1"/>
                </a:solidFill>
              </a:rPr>
              <a:t> </a:t>
            </a:r>
            <a:r>
              <a:rPr lang="uk-UA" altLang="uk-UA" dirty="0">
                <a:solidFill>
                  <a:schemeClr val="bg1"/>
                </a:solidFill>
              </a:rPr>
              <a:t>того, що учасник отримає для розв'язування завдання з алгебри?</a:t>
            </a:r>
          </a:p>
        </p:txBody>
      </p:sp>
    </p:spTree>
    <p:extLst>
      <p:ext uri="{BB962C8B-B14F-4D97-AF65-F5344CB8AC3E}">
        <p14:creationId xmlns:p14="http://schemas.microsoft.com/office/powerpoint/2010/main" val="429074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869859" y="25284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defTabSz="914400" eaLnBrk="1" hangingPunct="1"/>
            <a:r>
              <a:rPr lang="uk-UA" altLang="uk-UA" sz="4000" dirty="0" smtClean="0">
                <a:solidFill>
                  <a:schemeClr val="bg1"/>
                </a:solidFill>
              </a:rPr>
              <a:t>Задачі із застосуванням комбінаторики</a:t>
            </a:r>
            <a:endParaRPr lang="uk-UA" altLang="uk-UA" sz="40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7929680"/>
              </p:ext>
            </p:extLst>
          </p:nvPr>
        </p:nvGraphicFramePr>
        <p:xfrm>
          <a:off x="4461163" y="4378038"/>
          <a:ext cx="3019659" cy="1304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1" name="Equation" r:id="rId3" imgW="1117115" imgH="482391" progId="Equation.DSMT4">
                  <p:embed/>
                </p:oleObj>
              </mc:Choice>
              <mc:Fallback>
                <p:oleObj name="Equation" r:id="rId3" imgW="1117115" imgH="482391" progId="Equation.DSMT4">
                  <p:embed/>
                  <p:pic>
                    <p:nvPicPr>
                      <p:cNvPr id="44032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1163" y="4378038"/>
                        <a:ext cx="3019659" cy="13049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1752600"/>
            <a:ext cx="12192000" cy="2268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 dirty="0">
                <a:solidFill>
                  <a:schemeClr val="tx2"/>
                </a:solidFill>
              </a:rPr>
              <a:t>	</a:t>
            </a:r>
            <a:r>
              <a:rPr lang="uk-UA" altLang="uk-UA" dirty="0" err="1">
                <a:solidFill>
                  <a:schemeClr val="bg1"/>
                </a:solidFill>
              </a:rPr>
              <a:t>Комп</a:t>
            </a:r>
            <a:r>
              <a:rPr lang="en-US" altLang="uk-UA" dirty="0">
                <a:solidFill>
                  <a:schemeClr val="bg1"/>
                </a:solidFill>
              </a:rPr>
              <a:t>’</a:t>
            </a:r>
            <a:r>
              <a:rPr lang="uk-UA" altLang="uk-UA" dirty="0" err="1">
                <a:solidFill>
                  <a:schemeClr val="bg1"/>
                </a:solidFill>
              </a:rPr>
              <a:t>ютерна</a:t>
            </a:r>
            <a:r>
              <a:rPr lang="uk-UA" altLang="uk-UA" dirty="0">
                <a:solidFill>
                  <a:schemeClr val="bg1"/>
                </a:solidFill>
              </a:rPr>
              <a:t> навчальна програма вибирає навмання для учасника </a:t>
            </a:r>
            <a:r>
              <a:rPr lang="uk-UA" altLang="uk-UA" b="1" i="1" dirty="0">
                <a:solidFill>
                  <a:schemeClr val="bg1"/>
                </a:solidFill>
              </a:rPr>
              <a:t>два</a:t>
            </a:r>
            <a:r>
              <a:rPr lang="uk-UA" altLang="uk-UA" dirty="0">
                <a:solidFill>
                  <a:schemeClr val="bg1"/>
                </a:solidFill>
              </a:rPr>
              <a:t> завдання із 20 (5 завдань з геометрії, а решта з алгебри). Яка ймовірність</a:t>
            </a:r>
            <a:r>
              <a:rPr lang="en-US" altLang="uk-UA" dirty="0">
                <a:solidFill>
                  <a:schemeClr val="bg1"/>
                </a:solidFill>
              </a:rPr>
              <a:t> </a:t>
            </a:r>
            <a:r>
              <a:rPr lang="uk-UA" altLang="uk-UA" dirty="0">
                <a:solidFill>
                  <a:schemeClr val="bg1"/>
                </a:solidFill>
              </a:rPr>
              <a:t>того, що учасник отримає для розв'язування завдання лише з алгебри?</a:t>
            </a:r>
          </a:p>
        </p:txBody>
      </p:sp>
    </p:spTree>
    <p:extLst>
      <p:ext uri="{BB962C8B-B14F-4D97-AF65-F5344CB8AC3E}">
        <p14:creationId xmlns:p14="http://schemas.microsoft.com/office/powerpoint/2010/main" val="346634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869859" y="25284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defTabSz="914400" eaLnBrk="1" hangingPunct="1"/>
            <a:r>
              <a:rPr lang="uk-UA" altLang="uk-UA" sz="4000" dirty="0" smtClean="0">
                <a:solidFill>
                  <a:schemeClr val="bg1"/>
                </a:solidFill>
              </a:rPr>
              <a:t>Задачі із застосуванням комбінаторики</a:t>
            </a:r>
            <a:endParaRPr lang="uk-UA" altLang="uk-UA" sz="40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5579283"/>
              </p:ext>
            </p:extLst>
          </p:nvPr>
        </p:nvGraphicFramePr>
        <p:xfrm>
          <a:off x="4242955" y="4481945"/>
          <a:ext cx="3589740" cy="127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5" name="Equation" r:id="rId3" imgW="1358310" imgH="482391" progId="Equation.DSMT4">
                  <p:embed/>
                </p:oleObj>
              </mc:Choice>
              <mc:Fallback>
                <p:oleObj name="Equation" r:id="rId3" imgW="1358310" imgH="482391" progId="Equation.DSMT4">
                  <p:embed/>
                  <p:pic>
                    <p:nvPicPr>
                      <p:cNvPr id="44339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2955" y="4481945"/>
                        <a:ext cx="3589740" cy="1274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6293" y="1548245"/>
            <a:ext cx="12043064" cy="2358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 dirty="0">
                <a:solidFill>
                  <a:schemeClr val="tx2"/>
                </a:solidFill>
              </a:rPr>
              <a:t>	</a:t>
            </a:r>
            <a:r>
              <a:rPr lang="uk-UA" altLang="uk-UA" dirty="0" err="1">
                <a:solidFill>
                  <a:schemeClr val="bg1"/>
                </a:solidFill>
              </a:rPr>
              <a:t>Комп</a:t>
            </a:r>
            <a:r>
              <a:rPr lang="en-US" altLang="uk-UA" dirty="0">
                <a:solidFill>
                  <a:schemeClr val="bg1"/>
                </a:solidFill>
              </a:rPr>
              <a:t>’</a:t>
            </a:r>
            <a:r>
              <a:rPr lang="uk-UA" altLang="uk-UA" dirty="0" err="1">
                <a:solidFill>
                  <a:schemeClr val="bg1"/>
                </a:solidFill>
              </a:rPr>
              <a:t>ютерна</a:t>
            </a:r>
            <a:r>
              <a:rPr lang="uk-UA" altLang="uk-UA" dirty="0">
                <a:solidFill>
                  <a:schemeClr val="bg1"/>
                </a:solidFill>
              </a:rPr>
              <a:t> навчальна програма вибирає навмання для учасника </a:t>
            </a:r>
            <a:r>
              <a:rPr lang="uk-UA" altLang="uk-UA" b="1" i="1" dirty="0">
                <a:solidFill>
                  <a:schemeClr val="bg1"/>
                </a:solidFill>
              </a:rPr>
              <a:t>три</a:t>
            </a:r>
            <a:r>
              <a:rPr lang="uk-UA" altLang="uk-UA" dirty="0">
                <a:solidFill>
                  <a:schemeClr val="bg1"/>
                </a:solidFill>
              </a:rPr>
              <a:t> завдання із 20 (5 завдань з геометрії, а решта з алгебри). Яка імовірність</a:t>
            </a:r>
            <a:r>
              <a:rPr lang="en-US" altLang="uk-UA" dirty="0">
                <a:solidFill>
                  <a:schemeClr val="bg1"/>
                </a:solidFill>
              </a:rPr>
              <a:t> </a:t>
            </a:r>
            <a:r>
              <a:rPr lang="uk-UA" altLang="uk-UA" dirty="0">
                <a:solidFill>
                  <a:schemeClr val="bg1"/>
                </a:solidFill>
              </a:rPr>
              <a:t>того, що учасник отримає для розв'язування лише одне завдання з алгебри?</a:t>
            </a:r>
          </a:p>
        </p:txBody>
      </p:sp>
    </p:spTree>
    <p:extLst>
      <p:ext uri="{BB962C8B-B14F-4D97-AF65-F5344CB8AC3E}">
        <p14:creationId xmlns:p14="http://schemas.microsoft.com/office/powerpoint/2010/main" val="236853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869859" y="25284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defTabSz="914400" eaLnBrk="1" hangingPunct="1"/>
            <a:r>
              <a:rPr lang="uk-UA" altLang="uk-UA" sz="4000" dirty="0" smtClean="0">
                <a:solidFill>
                  <a:schemeClr val="bg1"/>
                </a:solidFill>
              </a:rPr>
              <a:t>Задачі із застосуванням комбінаторики</a:t>
            </a:r>
            <a:endParaRPr lang="uk-UA" altLang="uk-UA" sz="40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359927"/>
              </p:ext>
            </p:extLst>
          </p:nvPr>
        </p:nvGraphicFramePr>
        <p:xfrm>
          <a:off x="3774859" y="4426529"/>
          <a:ext cx="4784188" cy="1318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9" name="Equation" r:id="rId3" imgW="1752600" imgH="482600" progId="Equation.DSMT4">
                  <p:embed/>
                </p:oleObj>
              </mc:Choice>
              <mc:Fallback>
                <p:oleObj name="Equation" r:id="rId3" imgW="1752600" imgH="482600" progId="Equation.DSMT4">
                  <p:embed/>
                  <p:pic>
                    <p:nvPicPr>
                      <p:cNvPr id="44441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4859" y="4426529"/>
                        <a:ext cx="4784188" cy="13180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1638300"/>
            <a:ext cx="12032673" cy="2351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uk-UA" dirty="0">
                <a:solidFill>
                  <a:schemeClr val="tx2"/>
                </a:solidFill>
              </a:rPr>
              <a:t>	</a:t>
            </a:r>
            <a:r>
              <a:rPr lang="uk-UA" altLang="uk-UA" dirty="0" err="1" smtClean="0">
                <a:solidFill>
                  <a:schemeClr val="bg1"/>
                </a:solidFill>
              </a:rPr>
              <a:t>Комп</a:t>
            </a:r>
            <a:r>
              <a:rPr lang="en-US" altLang="uk-UA" dirty="0">
                <a:solidFill>
                  <a:schemeClr val="bg1"/>
                </a:solidFill>
              </a:rPr>
              <a:t>’</a:t>
            </a:r>
            <a:r>
              <a:rPr lang="uk-UA" altLang="uk-UA" dirty="0" err="1">
                <a:solidFill>
                  <a:schemeClr val="bg1"/>
                </a:solidFill>
              </a:rPr>
              <a:t>ютерна</a:t>
            </a:r>
            <a:r>
              <a:rPr lang="uk-UA" altLang="uk-UA" dirty="0">
                <a:solidFill>
                  <a:schemeClr val="bg1"/>
                </a:solidFill>
              </a:rPr>
              <a:t> навчальна програма вибирає навмання для учасника </a:t>
            </a:r>
            <a:r>
              <a:rPr lang="uk-UA" altLang="uk-UA" b="1" i="1" dirty="0">
                <a:solidFill>
                  <a:schemeClr val="bg1"/>
                </a:solidFill>
              </a:rPr>
              <a:t>п'ять</a:t>
            </a:r>
            <a:r>
              <a:rPr lang="uk-UA" altLang="uk-UA" dirty="0">
                <a:solidFill>
                  <a:schemeClr val="bg1"/>
                </a:solidFill>
              </a:rPr>
              <a:t> завдань із 20 (5 завдань з геометрії, а решта з алгебри). Яка ймовірність</a:t>
            </a:r>
            <a:r>
              <a:rPr lang="en-US" altLang="uk-UA" dirty="0">
                <a:solidFill>
                  <a:schemeClr val="bg1"/>
                </a:solidFill>
              </a:rPr>
              <a:t> </a:t>
            </a:r>
            <a:r>
              <a:rPr lang="uk-UA" altLang="uk-UA" dirty="0">
                <a:solidFill>
                  <a:schemeClr val="bg1"/>
                </a:solidFill>
              </a:rPr>
              <a:t>того, що учасник отримає для розв'язування хоча б одне завдання з алгебри?</a:t>
            </a:r>
          </a:p>
        </p:txBody>
      </p:sp>
    </p:spTree>
    <p:extLst>
      <p:ext uri="{BB962C8B-B14F-4D97-AF65-F5344CB8AC3E}">
        <p14:creationId xmlns:p14="http://schemas.microsoft.com/office/powerpoint/2010/main" val="80248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869859" y="25284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defTabSz="914400" eaLnBrk="1" hangingPunct="1"/>
            <a:r>
              <a:rPr lang="uk-UA" altLang="uk-UA" sz="4000" dirty="0" smtClean="0">
                <a:solidFill>
                  <a:schemeClr val="bg1"/>
                </a:solidFill>
              </a:rPr>
              <a:t>Задачі із застосуванням комбінаторики</a:t>
            </a:r>
            <a:endParaRPr lang="uk-UA" altLang="uk-UA" sz="40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4394849"/>
              </p:ext>
            </p:extLst>
          </p:nvPr>
        </p:nvGraphicFramePr>
        <p:xfrm>
          <a:off x="4844762" y="4371108"/>
          <a:ext cx="2800350" cy="1217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3" name="Equation" r:id="rId3" imgW="583947" imgH="253890" progId="Equation.DSMT4">
                  <p:embed/>
                </p:oleObj>
              </mc:Choice>
              <mc:Fallback>
                <p:oleObj name="Equation" r:id="rId3" imgW="583947" imgH="253890" progId="Equation.DSMT4">
                  <p:embed/>
                  <p:pic>
                    <p:nvPicPr>
                      <p:cNvPr id="44544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4762" y="4371108"/>
                        <a:ext cx="2800350" cy="1217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1752600"/>
            <a:ext cx="12115800" cy="2185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 dirty="0">
                <a:solidFill>
                  <a:schemeClr val="bg1"/>
                </a:solidFill>
              </a:rPr>
              <a:t>	</a:t>
            </a:r>
            <a:r>
              <a:rPr lang="uk-UA" altLang="uk-UA" dirty="0" err="1">
                <a:solidFill>
                  <a:schemeClr val="bg1"/>
                </a:solidFill>
              </a:rPr>
              <a:t>Комп</a:t>
            </a:r>
            <a:r>
              <a:rPr lang="en-US" altLang="uk-UA" dirty="0">
                <a:solidFill>
                  <a:schemeClr val="bg1"/>
                </a:solidFill>
              </a:rPr>
              <a:t>’</a:t>
            </a:r>
            <a:r>
              <a:rPr lang="uk-UA" altLang="uk-UA" dirty="0" err="1">
                <a:solidFill>
                  <a:schemeClr val="bg1"/>
                </a:solidFill>
              </a:rPr>
              <a:t>ютерна</a:t>
            </a:r>
            <a:r>
              <a:rPr lang="uk-UA" altLang="uk-UA" dirty="0">
                <a:solidFill>
                  <a:schemeClr val="bg1"/>
                </a:solidFill>
              </a:rPr>
              <a:t> навчальна програма вибирає навмання для учасника </a:t>
            </a:r>
            <a:r>
              <a:rPr lang="uk-UA" altLang="uk-UA" b="1" i="1" dirty="0">
                <a:solidFill>
                  <a:schemeClr val="bg1"/>
                </a:solidFill>
              </a:rPr>
              <a:t>шість</a:t>
            </a:r>
            <a:r>
              <a:rPr lang="uk-UA" altLang="uk-UA" dirty="0">
                <a:solidFill>
                  <a:schemeClr val="bg1"/>
                </a:solidFill>
              </a:rPr>
              <a:t> завдань із 20 (5 завдань з геометрії, а решта з алгебри). Яка ймовірність</a:t>
            </a:r>
            <a:r>
              <a:rPr lang="en-US" altLang="uk-UA" dirty="0">
                <a:solidFill>
                  <a:schemeClr val="bg1"/>
                </a:solidFill>
              </a:rPr>
              <a:t> </a:t>
            </a:r>
            <a:r>
              <a:rPr lang="uk-UA" altLang="uk-UA" dirty="0">
                <a:solidFill>
                  <a:schemeClr val="bg1"/>
                </a:solidFill>
              </a:rPr>
              <a:t>того, що учасник отримає для розв'язування хоча б одне завдання з алгебри?</a:t>
            </a:r>
          </a:p>
        </p:txBody>
      </p:sp>
    </p:spTree>
    <p:extLst>
      <p:ext uri="{BB962C8B-B14F-4D97-AF65-F5344CB8AC3E}">
        <p14:creationId xmlns:p14="http://schemas.microsoft.com/office/powerpoint/2010/main" val="397672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/>
          </p:cNvSpPr>
          <p:nvPr/>
        </p:nvSpPr>
        <p:spPr bwMode="auto">
          <a:xfrm>
            <a:off x="0" y="2781300"/>
            <a:ext cx="935181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>
              <a:buFontTx/>
              <a:buNone/>
            </a:pPr>
            <a:r>
              <a:rPr lang="ru-RU" altLang="uk-UA" dirty="0" smtClean="0">
                <a:solidFill>
                  <a:schemeClr val="bg1"/>
                </a:solidFill>
              </a:rPr>
              <a:t>   </a:t>
            </a:r>
            <a:r>
              <a:rPr lang="ru-RU" altLang="uk-UA" dirty="0" err="1" smtClean="0">
                <a:solidFill>
                  <a:schemeClr val="bg1"/>
                </a:solidFill>
              </a:rPr>
              <a:t>Призова</a:t>
            </a:r>
            <a:r>
              <a:rPr lang="ru-RU" altLang="uk-UA" dirty="0" smtClean="0">
                <a:solidFill>
                  <a:schemeClr val="bg1"/>
                </a:solidFill>
              </a:rPr>
              <a:t> </a:t>
            </a:r>
            <a:r>
              <a:rPr lang="ru-RU" altLang="uk-UA" dirty="0" err="1" smtClean="0">
                <a:solidFill>
                  <a:schemeClr val="bg1"/>
                </a:solidFill>
              </a:rPr>
              <a:t>картка</a:t>
            </a:r>
            <a:r>
              <a:rPr lang="ru-RU" altLang="uk-UA" dirty="0" smtClean="0">
                <a:solidFill>
                  <a:schemeClr val="bg1"/>
                </a:solidFill>
              </a:rPr>
              <a:t> </a:t>
            </a:r>
            <a:r>
              <a:rPr lang="ru-RU" altLang="uk-UA" dirty="0" err="1" smtClean="0">
                <a:solidFill>
                  <a:schemeClr val="bg1"/>
                </a:solidFill>
              </a:rPr>
              <a:t>зі</a:t>
            </a:r>
            <a:r>
              <a:rPr lang="ru-RU" altLang="uk-UA" dirty="0" smtClean="0">
                <a:solidFill>
                  <a:schemeClr val="bg1"/>
                </a:solidFill>
              </a:rPr>
              <a:t> </a:t>
            </a:r>
            <a:r>
              <a:rPr lang="ru-RU" altLang="uk-UA" dirty="0" err="1" smtClean="0">
                <a:solidFill>
                  <a:schemeClr val="bg1"/>
                </a:solidFill>
              </a:rPr>
              <a:t>стертими</a:t>
            </a:r>
            <a:r>
              <a:rPr lang="ru-RU" altLang="uk-UA" dirty="0" smtClean="0">
                <a:solidFill>
                  <a:schemeClr val="bg1"/>
                </a:solidFill>
              </a:rPr>
              <a:t> 7</a:t>
            </a:r>
            <a:r>
              <a:rPr lang="uk-UA" altLang="uk-UA" dirty="0" smtClean="0">
                <a:solidFill>
                  <a:schemeClr val="bg1"/>
                </a:solidFill>
              </a:rPr>
              <a:t>– </a:t>
            </a:r>
            <a:r>
              <a:rPr lang="ru-RU" altLang="uk-UA" dirty="0" smtClean="0">
                <a:solidFill>
                  <a:schemeClr val="bg1"/>
                </a:solidFill>
              </a:rPr>
              <a:t>ми полями, на </a:t>
            </a:r>
            <a:r>
              <a:rPr lang="ru-RU" altLang="uk-UA" dirty="0" err="1" smtClean="0">
                <a:solidFill>
                  <a:schemeClr val="bg1"/>
                </a:solidFill>
              </a:rPr>
              <a:t>яких</a:t>
            </a:r>
            <a:r>
              <a:rPr lang="ru-RU" altLang="uk-UA" dirty="0" smtClean="0">
                <a:solidFill>
                  <a:schemeClr val="bg1"/>
                </a:solidFill>
              </a:rPr>
              <a:t> </a:t>
            </a:r>
            <a:r>
              <a:rPr lang="ru-RU" altLang="uk-UA" dirty="0" err="1" smtClean="0">
                <a:solidFill>
                  <a:schemeClr val="bg1"/>
                </a:solidFill>
              </a:rPr>
              <a:t>зображено</a:t>
            </a:r>
            <a:r>
              <a:rPr lang="ru-RU" altLang="uk-UA" dirty="0" smtClean="0">
                <a:solidFill>
                  <a:schemeClr val="bg1"/>
                </a:solidFill>
              </a:rPr>
              <a:t> символ </a:t>
            </a:r>
            <a:r>
              <a:rPr lang="ru-RU" altLang="uk-UA" dirty="0" err="1" smtClean="0">
                <a:solidFill>
                  <a:schemeClr val="bg1"/>
                </a:solidFill>
              </a:rPr>
              <a:t>автомобіля</a:t>
            </a:r>
            <a:r>
              <a:rPr lang="ru-RU" altLang="uk-UA" dirty="0" smtClean="0">
                <a:solidFill>
                  <a:schemeClr val="bg1"/>
                </a:solidFill>
              </a:rPr>
              <a:t>, </a:t>
            </a:r>
            <a:r>
              <a:rPr lang="ru-RU" altLang="uk-UA" dirty="0" err="1" smtClean="0">
                <a:solidFill>
                  <a:schemeClr val="bg1"/>
                </a:solidFill>
              </a:rPr>
              <a:t>дає</a:t>
            </a:r>
            <a:r>
              <a:rPr lang="ru-RU" altLang="uk-UA" dirty="0" smtClean="0">
                <a:solidFill>
                  <a:schemeClr val="bg1"/>
                </a:solidFill>
              </a:rPr>
              <a:t> право на </a:t>
            </a:r>
            <a:r>
              <a:rPr lang="ru-RU" altLang="uk-UA" dirty="0" err="1" smtClean="0">
                <a:solidFill>
                  <a:schemeClr val="bg1"/>
                </a:solidFill>
              </a:rPr>
              <a:t>отримання</a:t>
            </a:r>
            <a:r>
              <a:rPr lang="ru-RU" altLang="uk-UA" dirty="0" smtClean="0">
                <a:solidFill>
                  <a:schemeClr val="bg1"/>
                </a:solidFill>
              </a:rPr>
              <a:t> </a:t>
            </a:r>
            <a:r>
              <a:rPr lang="ru-RU" altLang="uk-UA" dirty="0" err="1" smtClean="0">
                <a:solidFill>
                  <a:schemeClr val="bg1"/>
                </a:solidFill>
              </a:rPr>
              <a:t>винагороди</a:t>
            </a:r>
            <a:r>
              <a:rPr lang="ru-RU" altLang="uk-UA" dirty="0" smtClean="0">
                <a:solidFill>
                  <a:schemeClr val="bg1"/>
                </a:solidFill>
              </a:rPr>
              <a:t> </a:t>
            </a:r>
            <a:r>
              <a:rPr lang="ru-RU" altLang="uk-UA" dirty="0" err="1" smtClean="0">
                <a:solidFill>
                  <a:schemeClr val="bg1"/>
                </a:solidFill>
              </a:rPr>
              <a:t>акції</a:t>
            </a:r>
            <a:r>
              <a:rPr lang="ru-RU" altLang="uk-UA" dirty="0" smtClean="0">
                <a:solidFill>
                  <a:schemeClr val="bg1"/>
                </a:solidFill>
              </a:rPr>
              <a:t>. </a:t>
            </a:r>
            <a:r>
              <a:rPr lang="ru-RU" altLang="uk-UA" dirty="0" err="1" smtClean="0">
                <a:solidFill>
                  <a:schemeClr val="bg1"/>
                </a:solidFill>
              </a:rPr>
              <a:t>Якщо</a:t>
            </a:r>
            <a:r>
              <a:rPr lang="ru-RU" altLang="uk-UA" dirty="0" smtClean="0">
                <a:solidFill>
                  <a:schemeClr val="bg1"/>
                </a:solidFill>
              </a:rPr>
              <a:t> </a:t>
            </a:r>
            <a:r>
              <a:rPr lang="ru-RU" altLang="uk-UA" dirty="0" err="1" smtClean="0">
                <a:solidFill>
                  <a:schemeClr val="bg1"/>
                </a:solidFill>
              </a:rPr>
              <a:t>хоча</a:t>
            </a:r>
            <a:r>
              <a:rPr lang="ru-RU" altLang="uk-UA" dirty="0" smtClean="0">
                <a:solidFill>
                  <a:schemeClr val="bg1"/>
                </a:solidFill>
              </a:rPr>
              <a:t> б </a:t>
            </a:r>
            <a:r>
              <a:rPr lang="ru-RU" altLang="uk-UA" dirty="0" err="1" smtClean="0">
                <a:solidFill>
                  <a:schemeClr val="bg1"/>
                </a:solidFill>
              </a:rPr>
              <a:t>одне</a:t>
            </a:r>
            <a:r>
              <a:rPr lang="ru-RU" altLang="uk-UA" dirty="0" smtClean="0">
                <a:solidFill>
                  <a:schemeClr val="bg1"/>
                </a:solidFill>
              </a:rPr>
              <a:t> </a:t>
            </a:r>
            <a:r>
              <a:rPr lang="ru-RU" altLang="uk-UA" dirty="0" err="1" smtClean="0">
                <a:solidFill>
                  <a:schemeClr val="bg1"/>
                </a:solidFill>
              </a:rPr>
              <a:t>зі</a:t>
            </a:r>
            <a:r>
              <a:rPr lang="ru-RU" altLang="uk-UA" dirty="0" smtClean="0">
                <a:solidFill>
                  <a:schemeClr val="bg1"/>
                </a:solidFill>
              </a:rPr>
              <a:t> </a:t>
            </a:r>
            <a:r>
              <a:rPr lang="ru-RU" altLang="uk-UA" dirty="0" err="1" smtClean="0">
                <a:solidFill>
                  <a:schemeClr val="bg1"/>
                </a:solidFill>
              </a:rPr>
              <a:t>стертих</a:t>
            </a:r>
            <a:r>
              <a:rPr lang="ru-RU" altLang="uk-UA" dirty="0" smtClean="0">
                <a:solidFill>
                  <a:schemeClr val="bg1"/>
                </a:solidFill>
              </a:rPr>
              <a:t> </a:t>
            </a:r>
            <a:r>
              <a:rPr lang="ru-RU" altLang="uk-UA" dirty="0" err="1" smtClean="0">
                <a:solidFill>
                  <a:schemeClr val="bg1"/>
                </a:solidFill>
              </a:rPr>
              <a:t>полів</a:t>
            </a:r>
            <a:r>
              <a:rPr lang="ru-RU" altLang="uk-UA" dirty="0" smtClean="0">
                <a:solidFill>
                  <a:schemeClr val="bg1"/>
                </a:solidFill>
              </a:rPr>
              <a:t> </a:t>
            </a:r>
            <a:r>
              <a:rPr lang="ru-RU" altLang="uk-UA" dirty="0" err="1" smtClean="0">
                <a:solidFill>
                  <a:schemeClr val="bg1"/>
                </a:solidFill>
              </a:rPr>
              <a:t>міститиме</a:t>
            </a:r>
            <a:r>
              <a:rPr lang="ru-RU" altLang="uk-UA" dirty="0" smtClean="0">
                <a:solidFill>
                  <a:schemeClr val="bg1"/>
                </a:solidFill>
              </a:rPr>
              <a:t> символ, </a:t>
            </a:r>
            <a:r>
              <a:rPr lang="ru-RU" altLang="uk-UA" dirty="0" err="1" smtClean="0">
                <a:solidFill>
                  <a:schemeClr val="bg1"/>
                </a:solidFill>
              </a:rPr>
              <a:t>відмінний</a:t>
            </a:r>
            <a:r>
              <a:rPr lang="ru-RU" altLang="uk-UA" dirty="0" smtClean="0">
                <a:solidFill>
                  <a:schemeClr val="bg1"/>
                </a:solidFill>
              </a:rPr>
              <a:t> </a:t>
            </a:r>
            <a:r>
              <a:rPr lang="ru-RU" altLang="uk-UA" dirty="0" err="1" smtClean="0">
                <a:solidFill>
                  <a:schemeClr val="bg1"/>
                </a:solidFill>
              </a:rPr>
              <a:t>від</a:t>
            </a:r>
            <a:r>
              <a:rPr lang="ru-RU" altLang="uk-UA" dirty="0" smtClean="0">
                <a:solidFill>
                  <a:schemeClr val="bg1"/>
                </a:solidFill>
              </a:rPr>
              <a:t> символу </a:t>
            </a:r>
            <a:r>
              <a:rPr lang="ru-RU" altLang="uk-UA" dirty="0" err="1" smtClean="0">
                <a:solidFill>
                  <a:schemeClr val="bg1"/>
                </a:solidFill>
              </a:rPr>
              <a:t>автомобіля</a:t>
            </a:r>
            <a:r>
              <a:rPr lang="ru-RU" altLang="uk-UA" dirty="0" smtClean="0">
                <a:solidFill>
                  <a:schemeClr val="bg1"/>
                </a:solidFill>
              </a:rPr>
              <a:t>, </a:t>
            </a:r>
            <a:r>
              <a:rPr lang="ru-RU" altLang="uk-UA" dirty="0" err="1" smtClean="0">
                <a:solidFill>
                  <a:schemeClr val="bg1"/>
                </a:solidFill>
              </a:rPr>
              <a:t>або</a:t>
            </a:r>
            <a:r>
              <a:rPr lang="ru-RU" altLang="uk-UA" dirty="0" smtClean="0">
                <a:solidFill>
                  <a:schemeClr val="bg1"/>
                </a:solidFill>
              </a:rPr>
              <a:t> буде стерто </a:t>
            </a:r>
            <a:r>
              <a:rPr lang="ru-RU" altLang="uk-UA" dirty="0" err="1" smtClean="0">
                <a:solidFill>
                  <a:schemeClr val="bg1"/>
                </a:solidFill>
              </a:rPr>
              <a:t>більше</a:t>
            </a:r>
            <a:r>
              <a:rPr lang="ru-RU" altLang="uk-UA" dirty="0" smtClean="0">
                <a:solidFill>
                  <a:schemeClr val="bg1"/>
                </a:solidFill>
              </a:rPr>
              <a:t> </a:t>
            </a:r>
            <a:r>
              <a:rPr lang="ru-RU" altLang="uk-UA" dirty="0" err="1" smtClean="0">
                <a:solidFill>
                  <a:schemeClr val="bg1"/>
                </a:solidFill>
              </a:rPr>
              <a:t>ніж</a:t>
            </a:r>
            <a:r>
              <a:rPr lang="ru-RU" altLang="uk-UA" dirty="0" smtClean="0">
                <a:solidFill>
                  <a:schemeClr val="bg1"/>
                </a:solidFill>
              </a:rPr>
              <a:t> 7  </a:t>
            </a:r>
            <a:r>
              <a:rPr lang="ru-RU" altLang="uk-UA" dirty="0" err="1" smtClean="0">
                <a:solidFill>
                  <a:schemeClr val="bg1"/>
                </a:solidFill>
              </a:rPr>
              <a:t>полів</a:t>
            </a:r>
            <a:r>
              <a:rPr lang="ru-RU" altLang="uk-UA" dirty="0" smtClean="0">
                <a:solidFill>
                  <a:schemeClr val="bg1"/>
                </a:solidFill>
              </a:rPr>
              <a:t>,</a:t>
            </a:r>
            <a:br>
              <a:rPr lang="ru-RU" altLang="uk-UA" dirty="0" smtClean="0">
                <a:solidFill>
                  <a:schemeClr val="bg1"/>
                </a:solidFill>
              </a:rPr>
            </a:br>
            <a:r>
              <a:rPr lang="ru-RU" altLang="uk-UA" dirty="0" err="1" smtClean="0">
                <a:solidFill>
                  <a:schemeClr val="bg1"/>
                </a:solidFill>
              </a:rPr>
              <a:t>призова</a:t>
            </a:r>
            <a:r>
              <a:rPr lang="ru-RU" altLang="uk-UA" dirty="0" smtClean="0">
                <a:solidFill>
                  <a:schemeClr val="bg1"/>
                </a:solidFill>
              </a:rPr>
              <a:t> </a:t>
            </a:r>
            <a:r>
              <a:rPr lang="ru-RU" altLang="uk-UA" dirty="0" err="1" smtClean="0">
                <a:solidFill>
                  <a:schemeClr val="bg1"/>
                </a:solidFill>
              </a:rPr>
              <a:t>картка</a:t>
            </a:r>
            <a:r>
              <a:rPr lang="ru-RU" altLang="uk-UA" dirty="0" smtClean="0">
                <a:solidFill>
                  <a:schemeClr val="bg1"/>
                </a:solidFill>
              </a:rPr>
              <a:t> </a:t>
            </a:r>
            <a:r>
              <a:rPr lang="ru-RU" altLang="uk-UA" dirty="0" err="1" smtClean="0">
                <a:solidFill>
                  <a:schemeClr val="bg1"/>
                </a:solidFill>
              </a:rPr>
              <a:t>вважається</a:t>
            </a:r>
            <a:r>
              <a:rPr lang="ru-RU" altLang="uk-UA" dirty="0" smtClean="0">
                <a:solidFill>
                  <a:schemeClr val="bg1"/>
                </a:solidFill>
              </a:rPr>
              <a:t> такою, яка не </a:t>
            </a:r>
            <a:r>
              <a:rPr lang="ru-RU" altLang="uk-UA" dirty="0" err="1" smtClean="0">
                <a:solidFill>
                  <a:schemeClr val="bg1"/>
                </a:solidFill>
              </a:rPr>
              <a:t>дає</a:t>
            </a:r>
            <a:r>
              <a:rPr lang="ru-RU" altLang="uk-UA" dirty="0" smtClean="0">
                <a:solidFill>
                  <a:schemeClr val="bg1"/>
                </a:solidFill>
              </a:rPr>
              <a:t> права на </a:t>
            </a:r>
            <a:r>
              <a:rPr lang="ru-RU" altLang="uk-UA" dirty="0" err="1" smtClean="0">
                <a:solidFill>
                  <a:schemeClr val="bg1"/>
                </a:solidFill>
              </a:rPr>
              <a:t>отримання</a:t>
            </a:r>
            <a:r>
              <a:rPr lang="ru-RU" altLang="uk-UA" dirty="0" smtClean="0">
                <a:solidFill>
                  <a:schemeClr val="bg1"/>
                </a:solidFill>
              </a:rPr>
              <a:t> </a:t>
            </a:r>
            <a:r>
              <a:rPr lang="ru-RU" altLang="uk-UA" dirty="0" err="1" smtClean="0">
                <a:solidFill>
                  <a:schemeClr val="bg1"/>
                </a:solidFill>
              </a:rPr>
              <a:t>винагороди</a:t>
            </a:r>
            <a:r>
              <a:rPr lang="ru-RU" altLang="uk-UA" dirty="0" smtClean="0">
                <a:solidFill>
                  <a:schemeClr val="bg1"/>
                </a:solidFill>
              </a:rPr>
              <a:t>.</a:t>
            </a:r>
            <a:endParaRPr lang="uk-UA" altLang="uk-UA" dirty="0" smtClean="0">
              <a:solidFill>
                <a:schemeClr val="bg1"/>
              </a:solidFill>
            </a:endParaRPr>
          </a:p>
        </p:txBody>
      </p:sp>
      <p:pic>
        <p:nvPicPr>
          <p:cNvPr id="9" name="Picture 3" descr="c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905" y="3124200"/>
            <a:ext cx="2301875" cy="305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>
            <a:spLocks/>
          </p:cNvSpPr>
          <p:nvPr/>
        </p:nvSpPr>
        <p:spPr bwMode="auto">
          <a:xfrm>
            <a:off x="1697182" y="5711826"/>
            <a:ext cx="6659563" cy="792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uk-UA" altLang="uk-UA" sz="2400" dirty="0">
                <a:solidFill>
                  <a:schemeClr val="bg1"/>
                </a:solidFill>
                <a:latin typeface="Calibri" panose="020F0502020204030204" pitchFamily="34" charset="0"/>
              </a:rPr>
              <a:t>Сформулюємо запитання: З якою й</a:t>
            </a:r>
            <a:r>
              <a:rPr lang="uk-UA" altLang="uk-UA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мовірністю </a:t>
            </a:r>
            <a:r>
              <a:rPr lang="uk-UA" altLang="uk-UA" sz="2400" dirty="0">
                <a:solidFill>
                  <a:schemeClr val="bg1"/>
                </a:solidFill>
                <a:latin typeface="Calibri" panose="020F0502020204030204" pitchFamily="34" charset="0"/>
              </a:rPr>
              <a:t>власник призової картки отримає </a:t>
            </a:r>
            <a:r>
              <a:rPr lang="uk-UA" altLang="uk-UA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винагороду?</a:t>
            </a:r>
            <a:endParaRPr lang="uk-UA" altLang="uk-UA" sz="2400" dirty="0">
              <a:latin typeface="Calibri" panose="020F0502020204030204" pitchFamily="34" charset="0"/>
            </a:endParaRPr>
          </a:p>
        </p:txBody>
      </p:sp>
      <p:sp>
        <p:nvSpPr>
          <p:cNvPr id="11" name="Rectangle 3"/>
          <p:cNvSpPr>
            <a:spLocks/>
          </p:cNvSpPr>
          <p:nvPr/>
        </p:nvSpPr>
        <p:spPr bwMode="auto">
          <a:xfrm>
            <a:off x="0" y="914400"/>
            <a:ext cx="9164782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uk-UA" altLang="uk-UA" sz="2400" dirty="0">
                <a:solidFill>
                  <a:schemeClr val="bg1"/>
                </a:solidFill>
              </a:rPr>
              <a:t>    </a:t>
            </a:r>
            <a:r>
              <a:rPr lang="uk-UA" altLang="uk-UA" sz="2400" dirty="0">
                <a:solidFill>
                  <a:schemeClr val="bg1"/>
                </a:solidFill>
                <a:latin typeface="Calibri" panose="020F0502020204030204" pitchFamily="34" charset="0"/>
              </a:rPr>
              <a:t>Компанія  </a:t>
            </a:r>
            <a:r>
              <a:rPr lang="uk-UA" altLang="uk-UA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Окко</a:t>
            </a:r>
            <a:r>
              <a:rPr lang="uk-UA" altLang="uk-UA" sz="2400" dirty="0">
                <a:solidFill>
                  <a:schemeClr val="bg1"/>
                </a:solidFill>
                <a:latin typeface="Calibri" panose="020F0502020204030204" pitchFamily="34" charset="0"/>
              </a:rPr>
              <a:t> проводить акцію для своїх клієнтів. Кожен, хто отримав призову картку компанії, має право на винагороду: автомобіль VOLVO XC60. Картка містить 25 квадратів (полів). Власнику картки пропонується стерти будь – яких 7 полів. 	</a:t>
            </a:r>
          </a:p>
        </p:txBody>
      </p:sp>
      <p:sp>
        <p:nvSpPr>
          <p:cNvPr id="12" name="Заголовок 1"/>
          <p:cNvSpPr>
            <a:spLocks/>
          </p:cNvSpPr>
          <p:nvPr/>
        </p:nvSpPr>
        <p:spPr bwMode="auto">
          <a:xfrm>
            <a:off x="4038600" y="0"/>
            <a:ext cx="3681845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 b="1" dirty="0">
                <a:solidFill>
                  <a:schemeClr val="bg1"/>
                </a:solidFill>
                <a:cs typeface="Times New Roman" panose="02020603050405020304" pitchFamily="18" charset="0"/>
              </a:rPr>
              <a:t>ЗАДАЧІ З ЖИТТЯ</a:t>
            </a:r>
            <a:endParaRPr lang="ru-RU" altLang="uk-UA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13" name="Picture 7" descr="Картинки по запросу jrr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418" y="533400"/>
            <a:ext cx="19748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185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24748</TotalTime>
  <Words>2670</Words>
  <Application>Microsoft Office PowerPoint</Application>
  <PresentationFormat>Широкий екран</PresentationFormat>
  <Paragraphs>371</Paragraphs>
  <Slides>104</Slides>
  <Notes>0</Notes>
  <HiddenSlides>0</HiddenSlides>
  <MMClips>0</MMClips>
  <ScaleCrop>false</ScaleCrop>
  <HeadingPairs>
    <vt:vector size="8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2</vt:i4>
      </vt:variant>
      <vt:variant>
        <vt:lpstr>Заголовки слайдів</vt:lpstr>
      </vt:variant>
      <vt:variant>
        <vt:i4>104</vt:i4>
      </vt:variant>
    </vt:vector>
  </HeadingPairs>
  <TitlesOfParts>
    <vt:vector size="113" baseType="lpstr">
      <vt:lpstr>Arial</vt:lpstr>
      <vt:lpstr>Calibri</vt:lpstr>
      <vt:lpstr>Cambria Math</vt:lpstr>
      <vt:lpstr>Lora</vt:lpstr>
      <vt:lpstr>Times New Roman</vt:lpstr>
      <vt:lpstr>Trebuchet MS</vt:lpstr>
      <vt:lpstr>Berlin</vt:lpstr>
      <vt:lpstr>Equation</vt:lpstr>
      <vt:lpstr>MathType 6.0 Equation</vt:lpstr>
      <vt:lpstr>Складання та розв'язування тестових завдань з комбінаторики, теорії ймовірностей та статистики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user</cp:lastModifiedBy>
  <cp:revision>2294</cp:revision>
  <dcterms:created xsi:type="dcterms:W3CDTF">2019-10-04T07:15:27Z</dcterms:created>
  <dcterms:modified xsi:type="dcterms:W3CDTF">2023-06-24T19:18:03Z</dcterms:modified>
</cp:coreProperties>
</file>