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5" r:id="rId4"/>
    <p:sldId id="297" r:id="rId5"/>
    <p:sldId id="298" r:id="rId6"/>
    <p:sldId id="302" r:id="rId7"/>
    <p:sldId id="299" r:id="rId8"/>
    <p:sldId id="300" r:id="rId9"/>
    <p:sldId id="303" r:id="rId10"/>
    <p:sldId id="304" r:id="rId11"/>
    <p:sldId id="305" r:id="rId12"/>
    <p:sldId id="306" r:id="rId13"/>
    <p:sldId id="307" r:id="rId14"/>
    <p:sldId id="289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ina" initials="Y" lastIdx="1" clrIdx="0">
    <p:extLst>
      <p:ext uri="{19B8F6BF-5375-455C-9EA6-DF929625EA0E}">
        <p15:presenceInfo xmlns:p15="http://schemas.microsoft.com/office/powerpoint/2012/main" userId="Y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11203"/>
    <a:srgbClr val="660033"/>
    <a:srgbClr val="1F3A6B"/>
    <a:srgbClr val="405B2B"/>
    <a:srgbClr val="A51B49"/>
    <a:srgbClr val="243D13"/>
    <a:srgbClr val="ED7D31"/>
    <a:srgbClr val="F8D7CD"/>
    <a:srgbClr val="6AA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47" autoAdjust="0"/>
  </p:normalViewPr>
  <p:slideViewPr>
    <p:cSldViewPr snapToGrid="0">
      <p:cViewPr>
        <p:scale>
          <a:sx n="70" d="100"/>
          <a:sy n="70" d="100"/>
        </p:scale>
        <p:origin x="109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0985-8C9B-4232-A149-E8EEF654E01D}" type="datetimeFigureOut">
              <a:rPr lang="uk-UA" smtClean="0"/>
              <a:t>05.05.2020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CF96-AEE2-4061-8ACF-50C8E18016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25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0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82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57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94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7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1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8D4B-000B-4956-820E-24071B5CB0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54810" y="5981180"/>
            <a:ext cx="3481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Алгебра 7 клас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52247" y="1734532"/>
            <a:ext cx="8939754" cy="2780907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177800"/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Графік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лінійного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рівняння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58775" indent="177800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двома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змінними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9218" y="5293375"/>
            <a:ext cx="1596560" cy="1395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19555" y="1734532"/>
            <a:ext cx="672446" cy="278090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839120"/>
            <a:ext cx="9381212" cy="20688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951.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/>
              <a:t>Побудуйте</a:t>
            </a:r>
            <a:r>
              <a:rPr lang="ru-RU" sz="2800" i="1" dirty="0"/>
              <a:t> </a:t>
            </a:r>
            <a:r>
              <a:rPr lang="ru-RU" sz="2800" i="1" dirty="0" err="1"/>
              <a:t>графік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:</a:t>
            </a:r>
          </a:p>
          <a:p>
            <a:pPr marL="715963" algn="just"/>
            <a:r>
              <a:rPr lang="ru-RU" sz="2800" i="1" dirty="0"/>
              <a:t>1) 0х + 2,5у = 12,5; </a:t>
            </a:r>
            <a:r>
              <a:rPr lang="ru-RU" sz="2800" i="1" dirty="0" smtClean="0"/>
              <a:t>                 2</a:t>
            </a:r>
            <a:r>
              <a:rPr lang="ru-RU" sz="2800" i="1" dirty="0"/>
              <a:t>) 7х + 0у = </a:t>
            </a:r>
            <a:r>
              <a:rPr lang="ru-RU" sz="2800" i="1" dirty="0" smtClean="0"/>
              <a:t>–14</a:t>
            </a:r>
            <a:r>
              <a:rPr lang="ru-RU" sz="2800" i="1" dirty="0"/>
              <a:t>;</a:t>
            </a:r>
          </a:p>
          <a:p>
            <a:pPr marL="715963" algn="just"/>
            <a:r>
              <a:rPr lang="ru-RU" sz="2800" i="1" dirty="0"/>
              <a:t>3) 1,9x = 5,7;          </a:t>
            </a:r>
            <a:r>
              <a:rPr lang="ru-RU" sz="2800" i="1" dirty="0" smtClean="0"/>
              <a:t>                  4</a:t>
            </a:r>
            <a:r>
              <a:rPr lang="ru-RU" sz="2800" i="1" dirty="0"/>
              <a:t>) 3у = –</a:t>
            </a:r>
            <a:r>
              <a:rPr lang="ru-RU" sz="2800" i="1" dirty="0" smtClean="0"/>
              <a:t>7,5</a:t>
            </a:r>
            <a:r>
              <a:rPr lang="ru-RU" sz="2800" i="1" dirty="0"/>
              <a:t>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2408" y="3178581"/>
            <a:ext cx="4886274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ru-RU" sz="2800" i="1" dirty="0"/>
              <a:t>0х + 2,5у = 12,5</a:t>
            </a:r>
            <a:r>
              <a:rPr lang="ru-RU" sz="2800" i="1" dirty="0" smtClean="0"/>
              <a:t>;</a:t>
            </a:r>
          </a:p>
          <a:p>
            <a:pPr indent="533400"/>
            <a:r>
              <a:rPr lang="ru-RU" sz="2800" i="1" dirty="0" err="1" smtClean="0"/>
              <a:t>Виразимо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змінні</a:t>
            </a:r>
            <a:r>
              <a:rPr lang="ru-RU" sz="2800" i="1" dirty="0" smtClean="0"/>
              <a:t> у через х:</a:t>
            </a:r>
          </a:p>
          <a:p>
            <a:pPr indent="533400"/>
            <a:r>
              <a:rPr lang="ru-RU" sz="2800" i="1" dirty="0"/>
              <a:t>2,5у = 12,5</a:t>
            </a:r>
            <a:r>
              <a:rPr lang="ru-RU" sz="2800" i="1" dirty="0" smtClean="0"/>
              <a:t>; /:2,5</a:t>
            </a:r>
          </a:p>
          <a:p>
            <a:pPr indent="533400"/>
            <a:r>
              <a:rPr lang="ru-RU" sz="2800" i="1" dirty="0" smtClean="0"/>
              <a:t>у = 5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х</a:t>
            </a:r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903030" y="3573595"/>
            <a:ext cx="3608815" cy="15794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84"/>
              <p:cNvSpPr txBox="1">
                <a:spLocks noChangeArrowheads="1"/>
              </p:cNvSpPr>
              <p:nvPr/>
            </p:nvSpPr>
            <p:spPr bwMode="auto">
              <a:xfrm>
                <a:off x="10511378" y="3114484"/>
                <a:ext cx="100046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16" name="Text 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1378" y="3114484"/>
                <a:ext cx="1000467" cy="461665"/>
              </a:xfrm>
              <a:prstGeom prst="rect">
                <a:avLst/>
              </a:prstGeom>
              <a:blipFill>
                <a:blip r:embed="rId3"/>
                <a:stretch>
                  <a:fillRect l="-1829" b="-92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916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83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839765"/>
            <a:ext cx="9381212" cy="20688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951.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/>
              <a:t>Побудуйте</a:t>
            </a:r>
            <a:r>
              <a:rPr lang="ru-RU" sz="2800" i="1" dirty="0"/>
              <a:t> </a:t>
            </a:r>
            <a:r>
              <a:rPr lang="ru-RU" sz="2800" i="1" dirty="0" err="1"/>
              <a:t>графік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:</a:t>
            </a:r>
          </a:p>
          <a:p>
            <a:pPr marL="715963" algn="just"/>
            <a:r>
              <a:rPr lang="ru-RU" sz="2800" i="1" dirty="0"/>
              <a:t>1) 0х + 2,5у = 12,5; </a:t>
            </a:r>
            <a:r>
              <a:rPr lang="ru-RU" sz="2800" i="1" dirty="0" smtClean="0"/>
              <a:t>                 2</a:t>
            </a:r>
            <a:r>
              <a:rPr lang="ru-RU" sz="2800" i="1" dirty="0"/>
              <a:t>) 7х + 0у = </a:t>
            </a:r>
            <a:r>
              <a:rPr lang="ru-RU" sz="2800" i="1" dirty="0" smtClean="0"/>
              <a:t>–14</a:t>
            </a:r>
            <a:r>
              <a:rPr lang="ru-RU" sz="2800" i="1" dirty="0"/>
              <a:t>;</a:t>
            </a:r>
          </a:p>
          <a:p>
            <a:pPr marL="715963" algn="just"/>
            <a:r>
              <a:rPr lang="ru-RU" sz="2800" i="1" dirty="0"/>
              <a:t>3) 1,9x = 5,7;          </a:t>
            </a:r>
            <a:r>
              <a:rPr lang="ru-RU" sz="2800" i="1" dirty="0" smtClean="0"/>
              <a:t>                  4</a:t>
            </a:r>
            <a:r>
              <a:rPr lang="ru-RU" sz="2800" i="1" dirty="0"/>
              <a:t>) 3у = –</a:t>
            </a:r>
            <a:r>
              <a:rPr lang="ru-RU" sz="2800" i="1" dirty="0" smtClean="0"/>
              <a:t>7,5</a:t>
            </a:r>
            <a:r>
              <a:rPr lang="ru-RU" sz="2800" i="1" dirty="0"/>
              <a:t>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2408" y="3168303"/>
            <a:ext cx="4886274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2)    7х </a:t>
            </a:r>
            <a:r>
              <a:rPr lang="ru-RU" sz="2800" i="1" dirty="0"/>
              <a:t>+ 0у = –14;</a:t>
            </a:r>
            <a:endParaRPr lang="ru-RU" sz="2800" i="1" dirty="0" smtClean="0"/>
          </a:p>
          <a:p>
            <a:pPr indent="533400"/>
            <a:r>
              <a:rPr lang="ru-RU" sz="2800" i="1" dirty="0" err="1" smtClean="0"/>
              <a:t>Виразимо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змінні</a:t>
            </a:r>
            <a:r>
              <a:rPr lang="ru-RU" sz="2800" i="1" dirty="0" smtClean="0"/>
              <a:t> х через у:</a:t>
            </a:r>
          </a:p>
          <a:p>
            <a:pPr indent="533400"/>
            <a:r>
              <a:rPr lang="ru-RU" sz="2800" i="1" dirty="0"/>
              <a:t>7х </a:t>
            </a:r>
            <a:r>
              <a:rPr lang="ru-RU" sz="2800" i="1" dirty="0" smtClean="0"/>
              <a:t>= </a:t>
            </a:r>
            <a:r>
              <a:rPr lang="ru-RU" sz="2800" i="1" dirty="0"/>
              <a:t>–14</a:t>
            </a:r>
            <a:r>
              <a:rPr lang="ru-RU" sz="2800" i="1" dirty="0" smtClean="0"/>
              <a:t>; /: 7</a:t>
            </a:r>
            <a:endParaRPr lang="ru-RU" sz="2800" i="1" dirty="0"/>
          </a:p>
          <a:p>
            <a:pPr indent="533400"/>
            <a:r>
              <a:rPr lang="ru-RU" sz="2800" i="1" dirty="0" smtClean="0"/>
              <a:t>х = –2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у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8958944" y="3576149"/>
            <a:ext cx="0" cy="2733377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7368041" y="3610806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х = –2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927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18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44286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862503"/>
            <a:ext cx="9381212" cy="20688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951.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/>
              <a:t>Побудуйте</a:t>
            </a:r>
            <a:r>
              <a:rPr lang="ru-RU" sz="2800" i="1" dirty="0"/>
              <a:t> </a:t>
            </a:r>
            <a:r>
              <a:rPr lang="ru-RU" sz="2800" i="1" dirty="0" err="1"/>
              <a:t>графік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:</a:t>
            </a:r>
          </a:p>
          <a:p>
            <a:pPr marL="715963" algn="just"/>
            <a:r>
              <a:rPr lang="ru-RU" sz="2800" i="1" dirty="0"/>
              <a:t>1) 0х + 2,5у = 12,5; </a:t>
            </a:r>
            <a:r>
              <a:rPr lang="ru-RU" sz="2800" i="1" dirty="0" smtClean="0"/>
              <a:t>                 2</a:t>
            </a:r>
            <a:r>
              <a:rPr lang="ru-RU" sz="2800" i="1" dirty="0"/>
              <a:t>) 7х + 0у = </a:t>
            </a:r>
            <a:r>
              <a:rPr lang="ru-RU" sz="2800" i="1" dirty="0" smtClean="0"/>
              <a:t>–14</a:t>
            </a:r>
            <a:r>
              <a:rPr lang="ru-RU" sz="2800" i="1" dirty="0"/>
              <a:t>;</a:t>
            </a:r>
          </a:p>
          <a:p>
            <a:pPr marL="715963" algn="just"/>
            <a:r>
              <a:rPr lang="ru-RU" sz="2800" i="1" dirty="0"/>
              <a:t>3) 1,9x = 5,7;          </a:t>
            </a:r>
            <a:r>
              <a:rPr lang="ru-RU" sz="2800" i="1" dirty="0" smtClean="0"/>
              <a:t>                  4</a:t>
            </a:r>
            <a:r>
              <a:rPr lang="ru-RU" sz="2800" i="1" dirty="0"/>
              <a:t>) 3у = –</a:t>
            </a:r>
            <a:r>
              <a:rPr lang="ru-RU" sz="2800" i="1" dirty="0" smtClean="0"/>
              <a:t>7,5</a:t>
            </a:r>
            <a:r>
              <a:rPr lang="ru-RU" sz="2800" i="1" dirty="0"/>
              <a:t>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7097" y="3178581"/>
            <a:ext cx="4799712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3)   </a:t>
            </a:r>
            <a:r>
              <a:rPr lang="en-US" sz="2800" i="1" dirty="0" smtClean="0"/>
              <a:t>1,9x </a:t>
            </a:r>
            <a:r>
              <a:rPr lang="en-US" sz="2800" i="1" dirty="0"/>
              <a:t>= 5,7; </a:t>
            </a:r>
            <a:r>
              <a:rPr lang="uk-UA" sz="2800" i="1" dirty="0" smtClean="0"/>
              <a:t>/: </a:t>
            </a:r>
            <a:r>
              <a:rPr lang="en-US" sz="2800" i="1" dirty="0"/>
              <a:t>1,9</a:t>
            </a:r>
            <a:endParaRPr lang="uk-UA" sz="2800" i="1" dirty="0" smtClean="0"/>
          </a:p>
          <a:p>
            <a:pPr indent="533400"/>
            <a:r>
              <a:rPr lang="ru-RU" sz="2800" i="1" dirty="0" smtClean="0"/>
              <a:t>х = 3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у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733316" y="3610806"/>
            <a:ext cx="0" cy="2733377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9321922" y="3566710"/>
            <a:ext cx="130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х = </a:t>
            </a:r>
            <a:r>
              <a:rPr lang="ru-RU" sz="2400" i="1" dirty="0" smtClean="0"/>
              <a:t>3</a:t>
            </a:r>
            <a:endParaRPr lang="ru-RU" sz="2400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840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15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819491"/>
            <a:ext cx="9381212" cy="20688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986.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/>
              <a:t>Побудуйте</a:t>
            </a:r>
            <a:r>
              <a:rPr lang="ru-RU" sz="2800" i="1" dirty="0"/>
              <a:t> </a:t>
            </a:r>
            <a:r>
              <a:rPr lang="ru-RU" sz="2800" i="1" dirty="0" err="1"/>
              <a:t>графік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:</a:t>
            </a:r>
          </a:p>
          <a:p>
            <a:pPr marL="715963" algn="just"/>
            <a:r>
              <a:rPr lang="ru-RU" sz="2800" i="1" dirty="0"/>
              <a:t>1) 0х + 2,5у = 12,5; </a:t>
            </a:r>
            <a:r>
              <a:rPr lang="ru-RU" sz="2800" i="1" dirty="0" smtClean="0"/>
              <a:t>                 2</a:t>
            </a:r>
            <a:r>
              <a:rPr lang="ru-RU" sz="2800" i="1" dirty="0"/>
              <a:t>) 7х + 0у = </a:t>
            </a:r>
            <a:r>
              <a:rPr lang="ru-RU" sz="2800" i="1" dirty="0" smtClean="0"/>
              <a:t>–14</a:t>
            </a:r>
            <a:r>
              <a:rPr lang="ru-RU" sz="2800" i="1" dirty="0"/>
              <a:t>;</a:t>
            </a:r>
          </a:p>
          <a:p>
            <a:pPr marL="715963" algn="just"/>
            <a:r>
              <a:rPr lang="ru-RU" sz="2800" i="1" dirty="0"/>
              <a:t>3) 1,9x = 5,7;          </a:t>
            </a:r>
            <a:r>
              <a:rPr lang="ru-RU" sz="2800" i="1" dirty="0" smtClean="0"/>
              <a:t>                  4</a:t>
            </a:r>
            <a:r>
              <a:rPr lang="ru-RU" sz="2800" i="1" dirty="0"/>
              <a:t>) 3у = –</a:t>
            </a:r>
            <a:r>
              <a:rPr lang="ru-RU" sz="2800" i="1" dirty="0" smtClean="0"/>
              <a:t>7,5</a:t>
            </a:r>
            <a:r>
              <a:rPr lang="ru-RU" sz="2800" i="1" dirty="0"/>
              <a:t>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20886" y="3173745"/>
            <a:ext cx="4799712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4</a:t>
            </a:r>
            <a:r>
              <a:rPr lang="ru-RU" sz="2800" i="1" dirty="0" smtClean="0"/>
              <a:t>) </a:t>
            </a:r>
            <a:r>
              <a:rPr lang="ru-RU" sz="2800" i="1" dirty="0"/>
              <a:t>3у = –</a:t>
            </a:r>
            <a:r>
              <a:rPr lang="ru-RU" sz="2800" i="1" dirty="0" smtClean="0"/>
              <a:t>7,5; </a:t>
            </a:r>
            <a:r>
              <a:rPr lang="uk-UA" sz="2800" i="1" dirty="0" smtClean="0"/>
              <a:t>/: 3</a:t>
            </a:r>
          </a:p>
          <a:p>
            <a:pPr indent="533400"/>
            <a:r>
              <a:rPr lang="ru-RU" sz="2800" i="1" dirty="0" smtClean="0"/>
              <a:t>у = –2,5.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х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903030" y="5879340"/>
            <a:ext cx="3657600" cy="0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9862121" y="5417675"/>
            <a:ext cx="1694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у = –2,5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19223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56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44286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 smtClean="0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0319" y="818572"/>
            <a:ext cx="9260891" cy="1837542"/>
          </a:xfrm>
          <a:prstGeom prst="rect">
            <a:avLst/>
          </a:prstGeom>
          <a:gradFill flip="none" rotWithShape="1">
            <a:gsLst>
              <a:gs pos="0">
                <a:srgbClr val="873962">
                  <a:shade val="30000"/>
                  <a:satMod val="115000"/>
                </a:srgbClr>
              </a:gs>
              <a:gs pos="50000">
                <a:srgbClr val="873962">
                  <a:shade val="67500"/>
                  <a:satMod val="115000"/>
                </a:srgbClr>
              </a:gs>
              <a:gs pos="100000">
                <a:srgbClr val="87396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 indent="-720725"/>
            <a:r>
              <a:rPr lang="uk-UA" sz="2800" b="1" i="1" dirty="0" smtClean="0">
                <a:solidFill>
                  <a:srgbClr val="FFFF00"/>
                </a:solidFill>
              </a:rPr>
              <a:t>990.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Не </a:t>
            </a:r>
            <a:r>
              <a:rPr lang="ru-RU" sz="2800" i="1" dirty="0" err="1"/>
              <a:t>виконуючи</a:t>
            </a:r>
            <a:r>
              <a:rPr lang="ru-RU" sz="2800" i="1" dirty="0"/>
              <a:t> </a:t>
            </a:r>
            <a:r>
              <a:rPr lang="ru-RU" sz="2800" i="1" dirty="0" err="1"/>
              <a:t>побудови</a:t>
            </a:r>
            <a:r>
              <a:rPr lang="ru-RU" sz="2800" i="1" dirty="0"/>
              <a:t>, </a:t>
            </a:r>
            <a:r>
              <a:rPr lang="ru-RU" sz="2800" i="1" dirty="0" err="1"/>
              <a:t>знайдіть</a:t>
            </a:r>
            <a:r>
              <a:rPr lang="ru-RU" sz="2800" i="1" dirty="0"/>
              <a:t> </a:t>
            </a:r>
            <a:r>
              <a:rPr lang="ru-RU" sz="2800" i="1" dirty="0" err="1"/>
              <a:t>координати</a:t>
            </a:r>
            <a:r>
              <a:rPr lang="ru-RU" sz="2800" i="1" dirty="0"/>
              <a:t> </a:t>
            </a:r>
            <a:r>
              <a:rPr lang="ru-RU" sz="2800" i="1" dirty="0" err="1"/>
              <a:t>точок</a:t>
            </a:r>
            <a:r>
              <a:rPr lang="ru-RU" sz="2800" i="1" dirty="0"/>
              <a:t> </a:t>
            </a:r>
            <a:r>
              <a:rPr lang="ru-RU" sz="2800" i="1" dirty="0" err="1"/>
              <a:t>перетину</a:t>
            </a:r>
            <a:r>
              <a:rPr lang="ru-RU" sz="2800" i="1" dirty="0"/>
              <a:t> </a:t>
            </a:r>
            <a:r>
              <a:rPr lang="ru-RU" sz="2800" i="1" dirty="0" err="1"/>
              <a:t>графіків</a:t>
            </a:r>
            <a:r>
              <a:rPr lang="ru-RU" sz="2800" i="1" dirty="0"/>
              <a:t> </a:t>
            </a:r>
            <a:r>
              <a:rPr lang="ru-RU" sz="2800" i="1" dirty="0" err="1"/>
              <a:t>рівнянь</a:t>
            </a:r>
            <a:r>
              <a:rPr lang="ru-RU" sz="2800" i="1" dirty="0"/>
              <a:t> з осями координат</a:t>
            </a:r>
            <a:r>
              <a:rPr lang="ru-RU" sz="2800" i="1" dirty="0" smtClean="0"/>
              <a:t>:</a:t>
            </a:r>
          </a:p>
          <a:p>
            <a:endParaRPr lang="ru-RU" i="1" dirty="0"/>
          </a:p>
          <a:p>
            <a:r>
              <a:rPr lang="ru-RU" sz="2800" i="1" dirty="0"/>
              <a:t>1) х + 7у = </a:t>
            </a:r>
            <a:r>
              <a:rPr lang="ru-RU" sz="2800" i="1" dirty="0" smtClean="0"/>
              <a:t>–21</a:t>
            </a:r>
            <a:r>
              <a:rPr lang="ru-RU" sz="2800" i="1" dirty="0"/>
              <a:t>; </a:t>
            </a:r>
            <a:r>
              <a:rPr lang="ru-RU" sz="2800" i="1" dirty="0" smtClean="0"/>
              <a:t>                      2</a:t>
            </a:r>
            <a:r>
              <a:rPr lang="ru-RU" sz="2800" i="1" dirty="0"/>
              <a:t>) 5х –</a:t>
            </a:r>
            <a:r>
              <a:rPr lang="ru-RU" sz="2800" i="1" dirty="0" smtClean="0"/>
              <a:t> </a:t>
            </a:r>
            <a:r>
              <a:rPr lang="ru-RU" sz="2800" i="1" dirty="0"/>
              <a:t>3у = 15</a:t>
            </a:r>
            <a:r>
              <a:rPr lang="ru-RU" sz="2800" i="1" dirty="0" smtClean="0"/>
              <a:t>.</a:t>
            </a:r>
            <a:endParaRPr lang="ru-RU" sz="2000" i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60319" y="3260545"/>
            <a:ext cx="4274821" cy="3033575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>
                <a:solidFill>
                  <a:srgbClr val="FFFF00"/>
                </a:solidFill>
              </a:rPr>
              <a:t>1) </a:t>
            </a:r>
            <a:r>
              <a:rPr lang="ru-RU" sz="2400" b="1" i="1" dirty="0">
                <a:solidFill>
                  <a:srgbClr val="FFFF00"/>
                </a:solidFill>
              </a:rPr>
              <a:t>х + 7у = –21</a:t>
            </a:r>
            <a:endParaRPr lang="uk-UA" sz="2400" b="1" i="1" dirty="0" smtClean="0">
              <a:solidFill>
                <a:srgbClr val="FFFF00"/>
              </a:solidFill>
            </a:endParaRPr>
          </a:p>
          <a:p>
            <a:pPr marL="446088" indent="-87313"/>
            <a:r>
              <a:rPr lang="es-E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0x</a:t>
            </a:r>
            <a:r>
              <a:rPr lang="es-E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400" b="1" i="1" dirty="0" smtClean="0">
                <a:solidFill>
                  <a:schemeClr val="bg1"/>
                </a:solidFill>
              </a:rPr>
              <a:t>х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+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7·0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>
                <a:solidFill>
                  <a:schemeClr val="bg1"/>
                </a:solidFill>
              </a:rPr>
              <a:t>= –21</a:t>
            </a:r>
            <a:r>
              <a:rPr lang="es-ES" sz="2400" b="1" i="1" dirty="0">
                <a:solidFill>
                  <a:schemeClr val="bg1"/>
                </a:solidFill>
              </a:rPr>
              <a:t>;</a:t>
            </a: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bg1"/>
                </a:solidFill>
              </a:rPr>
              <a:t>x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=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>
                <a:solidFill>
                  <a:schemeClr val="bg1"/>
                </a:solidFill>
              </a:rPr>
              <a:t>–21;</a:t>
            </a:r>
            <a:endParaRPr lang="es-ES" sz="2400" b="1" i="1" dirty="0">
              <a:solidFill>
                <a:schemeClr val="bg1"/>
              </a:solidFill>
            </a:endParaRP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rgbClr val="FFFF00"/>
                </a:solidFill>
              </a:rPr>
              <a:t>(–</a:t>
            </a:r>
            <a:r>
              <a:rPr lang="es-ES" sz="2400" b="1" i="1" dirty="0">
                <a:solidFill>
                  <a:srgbClr val="FFFF00"/>
                </a:solidFill>
              </a:rPr>
              <a:t>21</a:t>
            </a:r>
            <a:r>
              <a:rPr lang="es-ES" sz="2400" b="1" i="1" dirty="0" smtClean="0">
                <a:solidFill>
                  <a:srgbClr val="FFFF00"/>
                </a:solidFill>
              </a:rPr>
              <a:t>;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es-ES" sz="2400" b="1" i="1" dirty="0" smtClean="0">
                <a:solidFill>
                  <a:srgbClr val="FFFF00"/>
                </a:solidFill>
              </a:rPr>
              <a:t>0</a:t>
            </a:r>
            <a:r>
              <a:rPr lang="es-ES" sz="2400" b="1" i="1" dirty="0" smtClean="0">
                <a:solidFill>
                  <a:srgbClr val="FFFF00"/>
                </a:solidFill>
              </a:rPr>
              <a:t>)</a:t>
            </a:r>
            <a:r>
              <a:rPr lang="uk-UA" sz="2400" b="1" i="1" dirty="0" smtClean="0">
                <a:solidFill>
                  <a:srgbClr val="FFFF00"/>
                </a:solidFill>
              </a:rPr>
              <a:t>.</a:t>
            </a:r>
          </a:p>
          <a:p>
            <a:pPr marL="446088" indent="-87313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0y</a:t>
            </a:r>
            <a:r>
              <a:rPr lang="es-E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400" b="1" i="1" dirty="0" smtClean="0">
                <a:solidFill>
                  <a:schemeClr val="bg1"/>
                </a:solidFill>
              </a:rPr>
              <a:t>0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+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7y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= </a:t>
            </a:r>
            <a:r>
              <a:rPr lang="es-ES" sz="2400" b="1" i="1" dirty="0">
                <a:solidFill>
                  <a:schemeClr val="bg1"/>
                </a:solidFill>
              </a:rPr>
              <a:t>–21 </a:t>
            </a:r>
            <a:endParaRPr lang="uk-UA" sz="2400" b="1" i="1" dirty="0" smtClean="0">
              <a:solidFill>
                <a:schemeClr val="bg1"/>
              </a:solidFill>
            </a:endParaRP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bg1"/>
                </a:solidFill>
              </a:rPr>
              <a:t>y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=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–3</a:t>
            </a:r>
            <a:r>
              <a:rPr lang="es-ES" sz="2400" b="1" i="1" dirty="0">
                <a:solidFill>
                  <a:schemeClr val="bg1"/>
                </a:solidFill>
              </a:rPr>
              <a:t>;</a:t>
            </a:r>
          </a:p>
          <a:p>
            <a:pPr marL="446088" indent="361950"/>
            <a:r>
              <a:rPr lang="es-ES" sz="2400" b="1" i="1" dirty="0">
                <a:solidFill>
                  <a:srgbClr val="FFFF00"/>
                </a:solidFill>
              </a:rPr>
              <a:t>(0</a:t>
            </a:r>
            <a:r>
              <a:rPr lang="es-ES" sz="2400" b="1" i="1" dirty="0" smtClean="0">
                <a:solidFill>
                  <a:srgbClr val="FFFF00"/>
                </a:solidFill>
              </a:rPr>
              <a:t>;</a:t>
            </a:r>
            <a:r>
              <a:rPr lang="uk-UA" sz="2400" b="1" i="1" dirty="0">
                <a:solidFill>
                  <a:srgbClr val="FFFF00"/>
                </a:solidFill>
              </a:rPr>
              <a:t> –3</a:t>
            </a:r>
            <a:r>
              <a:rPr lang="es-ES" sz="2400" b="1" i="1" dirty="0" smtClean="0">
                <a:solidFill>
                  <a:srgbClr val="FFFF00"/>
                </a:solidFill>
              </a:rPr>
              <a:t>)</a:t>
            </a:r>
            <a:r>
              <a:rPr lang="uk-UA" sz="2400" b="1" i="1" dirty="0" smtClean="0">
                <a:solidFill>
                  <a:srgbClr val="FFFF00"/>
                </a:solidFill>
              </a:rPr>
              <a:t>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546389" y="3260545"/>
            <a:ext cx="4274821" cy="3033575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2) 5х – 3у = 15</a:t>
            </a:r>
            <a:endParaRPr lang="uk-UA" sz="2400" b="1" i="1" dirty="0" smtClean="0">
              <a:solidFill>
                <a:srgbClr val="FFFF00"/>
              </a:solidFill>
            </a:endParaRPr>
          </a:p>
          <a:p>
            <a:pPr marL="446088" indent="-87313"/>
            <a:r>
              <a:rPr lang="es-E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0x</a:t>
            </a:r>
            <a:r>
              <a:rPr lang="es-E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b="1" i="1" dirty="0">
                <a:solidFill>
                  <a:schemeClr val="bg1"/>
                </a:solidFill>
              </a:rPr>
              <a:t>5х – </a:t>
            </a:r>
            <a:r>
              <a:rPr lang="ru-RU" sz="2400" b="1" i="1" dirty="0" smtClean="0">
                <a:solidFill>
                  <a:schemeClr val="bg1"/>
                </a:solidFill>
              </a:rPr>
              <a:t>3</a:t>
            </a:r>
            <a:r>
              <a:rPr lang="es-ES" sz="2400" b="1" i="1" dirty="0">
                <a:solidFill>
                  <a:schemeClr val="bg1"/>
                </a:solidFill>
              </a:rPr>
              <a:t>·0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= 15</a:t>
            </a:r>
            <a:r>
              <a:rPr lang="es-ES" sz="2400" b="1" i="1" dirty="0" smtClean="0">
                <a:solidFill>
                  <a:schemeClr val="bg1"/>
                </a:solidFill>
              </a:rPr>
              <a:t>;</a:t>
            </a:r>
            <a:endParaRPr lang="es-ES" sz="2400" b="1" i="1" dirty="0">
              <a:solidFill>
                <a:schemeClr val="bg1"/>
              </a:solidFill>
            </a:endParaRP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bg1"/>
                </a:solidFill>
              </a:rPr>
              <a:t>x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=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3</a:t>
            </a:r>
            <a:r>
              <a:rPr lang="es-ES" sz="2400" b="1" i="1" dirty="0" smtClean="0">
                <a:solidFill>
                  <a:schemeClr val="bg1"/>
                </a:solidFill>
              </a:rPr>
              <a:t>;</a:t>
            </a:r>
            <a:endParaRPr lang="es-ES" sz="2400" b="1" i="1" dirty="0">
              <a:solidFill>
                <a:schemeClr val="bg1"/>
              </a:solidFill>
            </a:endParaRP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rgbClr val="FFFF00"/>
                </a:solidFill>
              </a:rPr>
              <a:t>(</a:t>
            </a:r>
            <a:r>
              <a:rPr lang="uk-UA" sz="2400" b="1" i="1" dirty="0" smtClean="0">
                <a:solidFill>
                  <a:srgbClr val="FFFF00"/>
                </a:solidFill>
              </a:rPr>
              <a:t>3</a:t>
            </a:r>
            <a:r>
              <a:rPr lang="es-ES" sz="2400" b="1" i="1" dirty="0" smtClean="0">
                <a:solidFill>
                  <a:srgbClr val="FFFF00"/>
                </a:solidFill>
              </a:rPr>
              <a:t>;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es-ES" sz="2400" b="1" i="1" dirty="0" smtClean="0">
                <a:solidFill>
                  <a:srgbClr val="FFFF00"/>
                </a:solidFill>
              </a:rPr>
              <a:t>0</a:t>
            </a:r>
            <a:r>
              <a:rPr lang="es-ES" sz="2400" b="1" i="1" dirty="0" smtClean="0">
                <a:solidFill>
                  <a:srgbClr val="FFFF00"/>
                </a:solidFill>
              </a:rPr>
              <a:t>)</a:t>
            </a:r>
            <a:r>
              <a:rPr lang="uk-UA" sz="2400" b="1" i="1" dirty="0" smtClean="0">
                <a:solidFill>
                  <a:srgbClr val="FFFF00"/>
                </a:solidFill>
              </a:rPr>
              <a:t>.</a:t>
            </a:r>
          </a:p>
          <a:p>
            <a:pPr marL="446088" indent="-87313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0y</a:t>
            </a:r>
            <a:r>
              <a:rPr lang="es-E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b="1" i="1" dirty="0" smtClean="0">
                <a:solidFill>
                  <a:schemeClr val="bg1"/>
                </a:solidFill>
              </a:rPr>
              <a:t>5</a:t>
            </a:r>
            <a:r>
              <a:rPr lang="es-ES" sz="2400" b="1" i="1" dirty="0">
                <a:solidFill>
                  <a:schemeClr val="bg1"/>
                </a:solidFill>
              </a:rPr>
              <a:t>·0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– 3у = 15</a:t>
            </a:r>
          </a:p>
          <a:p>
            <a:pPr marL="446088" indent="361950">
              <a:tabLst>
                <a:tab pos="808038" algn="l"/>
              </a:tabLst>
            </a:pPr>
            <a:r>
              <a:rPr lang="es-ES" sz="2400" b="1" i="1" dirty="0" smtClean="0">
                <a:solidFill>
                  <a:schemeClr val="bg1"/>
                </a:solidFill>
              </a:rPr>
              <a:t>y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=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es-ES" sz="2400" b="1" i="1" dirty="0" smtClean="0">
                <a:solidFill>
                  <a:schemeClr val="bg1"/>
                </a:solidFill>
              </a:rPr>
              <a:t>–</a:t>
            </a:r>
            <a:r>
              <a:rPr lang="uk-UA" sz="2400" b="1" i="1" dirty="0" smtClean="0">
                <a:solidFill>
                  <a:schemeClr val="bg1"/>
                </a:solidFill>
              </a:rPr>
              <a:t>5</a:t>
            </a:r>
            <a:r>
              <a:rPr lang="es-ES" sz="2400" b="1" i="1" dirty="0" smtClean="0">
                <a:solidFill>
                  <a:schemeClr val="bg1"/>
                </a:solidFill>
              </a:rPr>
              <a:t>;</a:t>
            </a:r>
            <a:endParaRPr lang="es-ES" sz="2400" b="1" i="1" dirty="0">
              <a:solidFill>
                <a:schemeClr val="bg1"/>
              </a:solidFill>
            </a:endParaRPr>
          </a:p>
          <a:p>
            <a:pPr marL="446088" indent="361950"/>
            <a:r>
              <a:rPr lang="es-ES" sz="2400" b="1" i="1" dirty="0">
                <a:solidFill>
                  <a:srgbClr val="FFFF00"/>
                </a:solidFill>
              </a:rPr>
              <a:t>(0</a:t>
            </a:r>
            <a:r>
              <a:rPr lang="es-ES" sz="2400" b="1" i="1" dirty="0" smtClean="0">
                <a:solidFill>
                  <a:srgbClr val="FFFF00"/>
                </a:solidFill>
              </a:rPr>
              <a:t>;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</a:rPr>
              <a:t>–5</a:t>
            </a:r>
            <a:r>
              <a:rPr lang="es-ES" sz="2400" b="1" i="1" dirty="0" smtClean="0">
                <a:solidFill>
                  <a:srgbClr val="FFFF00"/>
                </a:solidFill>
              </a:rPr>
              <a:t>)</a:t>
            </a:r>
            <a:r>
              <a:rPr lang="uk-UA" sz="2400" b="1" i="1" dirty="0" smtClean="0">
                <a:solidFill>
                  <a:srgbClr val="FFFF00"/>
                </a:solidFill>
              </a:rPr>
              <a:t>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994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Домашн</a:t>
            </a:r>
            <a:r>
              <a:rPr lang="uk-UA" sz="4000" b="1" dirty="0" smtClean="0"/>
              <a:t>є завдання</a:t>
            </a:r>
            <a:endParaRPr lang="ru-RU" sz="4000" b="1" dirty="0"/>
          </a:p>
        </p:txBody>
      </p:sp>
      <p:sp>
        <p:nvSpPr>
          <p:cNvPr id="3" name="Button Color - Down"/>
          <p:cNvSpPr/>
          <p:nvPr/>
        </p:nvSpPr>
        <p:spPr>
          <a:xfrm>
            <a:off x="2662188" y="1599115"/>
            <a:ext cx="8446417" cy="3106236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26, ст.188-191,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982, 985, 987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4432144"/>
            <a:ext cx="2063778" cy="22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Вивчення</a:t>
            </a:r>
            <a:r>
              <a:rPr lang="ru-RU" sz="2800" b="1" dirty="0" smtClean="0"/>
              <a:t> нового </a:t>
            </a:r>
            <a:r>
              <a:rPr lang="ru-RU" sz="2800" b="1" dirty="0" err="1" smtClean="0"/>
              <a:t>матеріалу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2881" y="3621713"/>
            <a:ext cx="8936609" cy="2578433"/>
          </a:xfrm>
          <a:prstGeom prst="rect">
            <a:avLst/>
          </a:prstGeom>
          <a:gradFill flip="none" rotWithShape="1">
            <a:gsLst>
              <a:gs pos="0">
                <a:srgbClr val="A51B49">
                  <a:shade val="30000"/>
                  <a:satMod val="115000"/>
                </a:srgbClr>
              </a:gs>
              <a:gs pos="50000">
                <a:srgbClr val="A51B49">
                  <a:shade val="67500"/>
                  <a:satMod val="115000"/>
                </a:srgbClr>
              </a:gs>
              <a:gs pos="100000">
                <a:srgbClr val="A51B4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Графіком рівняння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 двома змінними х і у </a:t>
            </a:r>
            <a:endParaRPr lang="uk-UA" sz="2800" b="1" i="1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називають 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фігуру, </a:t>
            </a:r>
            <a:r>
              <a:rPr lang="uk-UA" sz="28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усіх точок координатної площини, </a:t>
            </a:r>
            <a:r>
              <a:rPr lang="uk-UA" sz="28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кооординати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яких є розв’язками цього рівняння.</a:t>
            </a:r>
            <a:endParaRPr lang="uk-UA" sz="24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2882" y="750324"/>
            <a:ext cx="89366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Кожну пару чисел, що є </a:t>
            </a:r>
            <a:r>
              <a:rPr lang="uk-UA" sz="28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розв’язком</a:t>
            </a:r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рівняння з двома змінними </a:t>
            </a:r>
            <a:r>
              <a:rPr lang="uk-UA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можна </a:t>
            </a:r>
            <a:r>
              <a:rPr lang="uk-UA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позначити точкою </a:t>
            </a:r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координатній площині, </a:t>
            </a:r>
            <a:r>
              <a:rPr lang="uk-UA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абсцисою якої є значення х, а ординатою - значення у</a:t>
            </a:r>
            <a:r>
              <a:rPr lang="uk-UA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uk-UA" sz="28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Усі такі точки утворюють </a:t>
            </a:r>
            <a:r>
              <a:rPr lang="uk-UA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графік рівняння з двома змінними</a:t>
            </a:r>
            <a:r>
              <a:rPr lang="uk-UA" sz="28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V="1">
            <a:off x="8908330" y="2969282"/>
            <a:ext cx="1593129" cy="24313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4655" y="2591738"/>
            <a:ext cx="5806911" cy="3903329"/>
          </a:xfrm>
          <a:prstGeom prst="rect">
            <a:avLst/>
          </a:prstGeom>
          <a:gradFill flip="none" rotWithShape="1">
            <a:gsLst>
              <a:gs pos="0">
                <a:srgbClr val="405B2B">
                  <a:shade val="30000"/>
                  <a:satMod val="115000"/>
                </a:srgbClr>
              </a:gs>
              <a:gs pos="50000">
                <a:srgbClr val="405B2B">
                  <a:shade val="67500"/>
                  <a:satMod val="115000"/>
                </a:srgbClr>
              </a:gs>
              <a:gs pos="100000">
                <a:srgbClr val="405B2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447675"/>
            <a:r>
              <a:rPr lang="ru-RU" sz="2400" b="1" i="1" dirty="0" err="1">
                <a:solidFill>
                  <a:srgbClr val="FFFF00"/>
                </a:solidFill>
              </a:rPr>
              <a:t>Наприклад</a:t>
            </a:r>
            <a:r>
              <a:rPr lang="ru-RU" sz="2400" b="1" i="1" dirty="0">
                <a:solidFill>
                  <a:srgbClr val="FFFF00"/>
                </a:solidFill>
              </a:rPr>
              <a:t>: </a:t>
            </a:r>
            <a:endParaRPr lang="en-US" sz="2400" b="1" i="1" dirty="0">
              <a:solidFill>
                <a:srgbClr val="FFFF00"/>
              </a:solidFill>
            </a:endParaRP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</a:rPr>
              <a:t>Побудуємо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графік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рівняння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2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–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4х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8.</a:t>
            </a:r>
            <a:endParaRPr lang="en-US" sz="2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uk-UA" sz="2400" i="1" dirty="0">
                <a:latin typeface="Book Antiqua" panose="02040602050305030304" pitchFamily="18" charset="0"/>
              </a:rPr>
              <a:t>Виразимо змінну у </a:t>
            </a:r>
            <a:r>
              <a:rPr lang="uk-UA" sz="2400" i="1" dirty="0" err="1">
                <a:latin typeface="Book Antiqua" panose="02040602050305030304" pitchFamily="18" charset="0"/>
              </a:rPr>
              <a:t>черех</a:t>
            </a:r>
            <a:r>
              <a:rPr lang="uk-UA" sz="2400" i="1" dirty="0">
                <a:latin typeface="Book Antiqua" panose="02040602050305030304" pitchFamily="18" charset="0"/>
              </a:rPr>
              <a:t> х:</a:t>
            </a:r>
          </a:p>
          <a:p>
            <a:pPr marL="628650" indent="-447675"/>
            <a:r>
              <a:rPr lang="ru-RU" sz="2400" b="1" i="1" dirty="0">
                <a:solidFill>
                  <a:srgbClr val="FFFF00"/>
                </a:solidFill>
              </a:rPr>
              <a:t>2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8 +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4х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/:2</a:t>
            </a:r>
            <a:endParaRPr lang="en-US" sz="2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 +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2х.</a:t>
            </a: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Графіком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є </a:t>
            </a:r>
            <a:r>
              <a:rPr lang="ru-RU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пряма 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→</a:t>
            </a:r>
            <a:r>
              <a:rPr lang="ru-RU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достатньо</a:t>
            </a:r>
            <a:endParaRPr lang="ru-RU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визначити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координати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двох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точок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655" y="808009"/>
            <a:ext cx="10727704" cy="1403327"/>
          </a:xfrm>
          <a:prstGeom prst="roundRect">
            <a:avLst/>
          </a:prstGeom>
          <a:gradFill flip="none" rotWithShape="1">
            <a:gsLst>
              <a:gs pos="0">
                <a:srgbClr val="A11203">
                  <a:shade val="30000"/>
                  <a:satMod val="115000"/>
                </a:srgbClr>
              </a:gs>
              <a:gs pos="50000">
                <a:srgbClr val="A11203">
                  <a:shade val="67500"/>
                  <a:satMod val="115000"/>
                </a:srgbClr>
              </a:gs>
              <a:gs pos="100000">
                <a:srgbClr val="A1120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рівняння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ах + </a:t>
            </a:r>
            <a:r>
              <a:rPr lang="ru-RU" sz="2800" b="1" i="1" dirty="0" err="1">
                <a:solidFill>
                  <a:srgbClr val="FFFF00"/>
                </a:solidFill>
              </a:rPr>
              <a:t>Ьу</a:t>
            </a:r>
            <a:r>
              <a:rPr lang="ru-RU" sz="2800" b="1" i="1" dirty="0">
                <a:solidFill>
                  <a:srgbClr val="FFFF00"/>
                </a:solidFill>
              </a:rPr>
              <a:t> = с</a:t>
            </a:r>
            <a:r>
              <a:rPr lang="ru-RU" sz="2800" b="1" dirty="0">
                <a:solidFill>
                  <a:schemeClr val="bg1"/>
                </a:solidFill>
              </a:rPr>
              <a:t>, у </a:t>
            </a:r>
            <a:r>
              <a:rPr lang="ru-RU" sz="2800" b="1" dirty="0" err="1">
                <a:solidFill>
                  <a:schemeClr val="bg1"/>
                </a:solidFill>
              </a:rPr>
              <a:t>якому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хоча</a:t>
            </a:r>
            <a:r>
              <a:rPr lang="ru-RU" sz="2800" b="1" dirty="0">
                <a:solidFill>
                  <a:schemeClr val="bg1"/>
                </a:solidFill>
              </a:rPr>
              <a:t> б один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 err="1">
                <a:solidFill>
                  <a:schemeClr val="bg1"/>
                </a:solidFill>
              </a:rPr>
              <a:t>коефіцієнтів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відмінний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нуля, є </a:t>
            </a:r>
            <a:r>
              <a:rPr lang="ru-RU" sz="2800" b="1" i="1" dirty="0">
                <a:solidFill>
                  <a:srgbClr val="FFFF00"/>
                </a:solidFill>
              </a:rPr>
              <a:t>пряма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33091"/>
              </p:ext>
            </p:extLst>
          </p:nvPr>
        </p:nvGraphicFramePr>
        <p:xfrm>
          <a:off x="2142615" y="5433828"/>
          <a:ext cx="3297897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5376">
                  <a:extLst>
                    <a:ext uri="{9D8B030D-6E8A-4147-A177-3AD203B41FA5}">
                      <a16:colId xmlns:a16="http://schemas.microsoft.com/office/drawing/2014/main" val="412853375"/>
                    </a:ext>
                  </a:extLst>
                </a:gridCol>
                <a:gridCol w="1203222">
                  <a:extLst>
                    <a:ext uri="{9D8B030D-6E8A-4147-A177-3AD203B41FA5}">
                      <a16:colId xmlns:a16="http://schemas.microsoft.com/office/drawing/2014/main" val="4138922750"/>
                    </a:ext>
                  </a:extLst>
                </a:gridCol>
                <a:gridCol w="1099299">
                  <a:extLst>
                    <a:ext uri="{9D8B030D-6E8A-4147-A177-3AD203B41FA5}">
                      <a16:colId xmlns:a16="http://schemas.microsoft.com/office/drawing/2014/main" val="322049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0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</a:t>
                      </a:r>
                      <a:endParaRPr lang="uk-UA" sz="2400" b="1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47814"/>
                  </a:ext>
                </a:extLst>
              </a:tr>
            </a:tbl>
          </a:graphicData>
        </a:graphic>
      </p:graphicFrame>
      <p:sp>
        <p:nvSpPr>
          <p:cNvPr id="15" name="Line 170"/>
          <p:cNvSpPr>
            <a:spLocks noChangeShapeType="1"/>
          </p:cNvSpPr>
          <p:nvPr/>
        </p:nvSpPr>
        <p:spPr bwMode="auto">
          <a:xfrm>
            <a:off x="7602288" y="5378811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72"/>
          <p:cNvSpPr>
            <a:spLocks noChangeShapeType="1"/>
          </p:cNvSpPr>
          <p:nvPr/>
        </p:nvSpPr>
        <p:spPr bwMode="auto">
          <a:xfrm flipV="1">
            <a:off x="9690493" y="2703488"/>
            <a:ext cx="670" cy="36784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75"/>
          <p:cNvSpPr txBox="1">
            <a:spLocks noChangeArrowheads="1"/>
          </p:cNvSpPr>
          <p:nvPr/>
        </p:nvSpPr>
        <p:spPr bwMode="auto">
          <a:xfrm>
            <a:off x="9427279" y="537295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9979630" y="5396470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21" name="Oval 178"/>
          <p:cNvSpPr>
            <a:spLocks noChangeArrowheads="1"/>
          </p:cNvSpPr>
          <p:nvPr/>
        </p:nvSpPr>
        <p:spPr bwMode="auto">
          <a:xfrm>
            <a:off x="9628694" y="41192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Oval 179"/>
          <p:cNvSpPr>
            <a:spLocks noChangeArrowheads="1"/>
          </p:cNvSpPr>
          <p:nvPr/>
        </p:nvSpPr>
        <p:spPr bwMode="auto">
          <a:xfrm>
            <a:off x="9979630" y="353250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 Box 184"/>
          <p:cNvSpPr txBox="1">
            <a:spLocks noChangeArrowheads="1"/>
          </p:cNvSpPr>
          <p:nvPr/>
        </p:nvSpPr>
        <p:spPr bwMode="auto">
          <a:xfrm>
            <a:off x="7853984" y="4375678"/>
            <a:ext cx="1335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</a:rPr>
              <a:t>y</a:t>
            </a:r>
            <a:r>
              <a:rPr lang="ru-RU" sz="2400" b="1" i="1" dirty="0" smtClean="0">
                <a:solidFill>
                  <a:srgbClr val="003300"/>
                </a:solidFill>
              </a:rPr>
              <a:t>= </a:t>
            </a:r>
            <a:r>
              <a:rPr lang="ru-RU" sz="2400" b="1" i="1" dirty="0">
                <a:solidFill>
                  <a:srgbClr val="003300"/>
                </a:solidFill>
              </a:rPr>
              <a:t>4 + 2х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0041636" y="5321614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4"/>
          <p:cNvSpPr txBox="1">
            <a:spLocks noChangeArrowheads="1"/>
          </p:cNvSpPr>
          <p:nvPr/>
        </p:nvSpPr>
        <p:spPr bwMode="auto">
          <a:xfrm>
            <a:off x="9343315" y="257426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45" name="Text Box 171"/>
          <p:cNvSpPr txBox="1">
            <a:spLocks noChangeArrowheads="1"/>
          </p:cNvSpPr>
          <p:nvPr/>
        </p:nvSpPr>
        <p:spPr bwMode="auto">
          <a:xfrm>
            <a:off x="11742967" y="5348686"/>
            <a:ext cx="271306" cy="37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5160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  <p:bldP spid="15" grpId="0" animBg="1"/>
      <p:bldP spid="17" grpId="0" animBg="1"/>
      <p:bldP spid="18" grpId="0"/>
      <p:bldP spid="19" grpId="0"/>
      <p:bldP spid="21" grpId="0" animBg="1"/>
      <p:bldP spid="22" grpId="0" animBg="1"/>
      <p:bldP spid="2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947" y="1955689"/>
            <a:ext cx="92678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uk-UA" sz="2800" dirty="0" smtClean="0"/>
              <a:t>Виразити </a:t>
            </a:r>
            <a:r>
              <a:rPr lang="uk-UA" sz="2800" dirty="0"/>
              <a:t>змінну </a:t>
            </a:r>
            <a:r>
              <a:rPr lang="uk-UA" sz="2800" b="1" i="1" dirty="0">
                <a:solidFill>
                  <a:srgbClr val="C00000"/>
                </a:solidFill>
              </a:rPr>
              <a:t>у</a:t>
            </a:r>
            <a:r>
              <a:rPr lang="uk-UA" sz="2800" b="1" dirty="0"/>
              <a:t> </a:t>
            </a:r>
            <a:r>
              <a:rPr lang="uk-UA" sz="2800" dirty="0"/>
              <a:t>через змінну</a:t>
            </a:r>
            <a:r>
              <a:rPr lang="uk-UA" sz="2800" b="1" dirty="0"/>
              <a:t> </a:t>
            </a:r>
            <a:r>
              <a:rPr lang="uk-UA" sz="2800" b="1" i="1" dirty="0">
                <a:solidFill>
                  <a:srgbClr val="C00000"/>
                </a:solidFill>
              </a:rPr>
              <a:t>х</a:t>
            </a:r>
            <a:r>
              <a:rPr lang="uk-UA" sz="2800" b="1" i="1" dirty="0" smtClean="0"/>
              <a:t>.</a:t>
            </a:r>
          </a:p>
          <a:p>
            <a:pPr marL="514350" indent="-514350">
              <a:buFontTx/>
              <a:buAutoNum type="arabicPeriod"/>
            </a:pPr>
            <a:endParaRPr lang="uk-UA" sz="2000" b="1" i="1" dirty="0"/>
          </a:p>
          <a:p>
            <a:pPr>
              <a:buFontTx/>
              <a:buNone/>
            </a:pPr>
            <a:r>
              <a:rPr lang="uk-UA" sz="2800" dirty="0"/>
              <a:t>2. Підібрати два значення змінної </a:t>
            </a:r>
            <a:r>
              <a:rPr lang="uk-UA" sz="2800" b="1" i="1" dirty="0">
                <a:solidFill>
                  <a:srgbClr val="C00000"/>
                </a:solidFill>
              </a:rPr>
              <a:t>х</a:t>
            </a:r>
            <a:r>
              <a:rPr lang="uk-UA" sz="2800" b="1" i="1" dirty="0" smtClean="0"/>
              <a:t>.</a:t>
            </a:r>
          </a:p>
          <a:p>
            <a:pPr>
              <a:buFontTx/>
              <a:buNone/>
            </a:pPr>
            <a:endParaRPr lang="uk-UA" sz="2000" b="1" i="1" dirty="0" smtClean="0"/>
          </a:p>
          <a:p>
            <a:pPr>
              <a:buFontTx/>
              <a:buNone/>
            </a:pPr>
            <a:r>
              <a:rPr lang="uk-UA" sz="2800" dirty="0" smtClean="0"/>
              <a:t>3</a:t>
            </a:r>
            <a:r>
              <a:rPr lang="uk-UA" sz="2800" dirty="0"/>
              <a:t>. Обчислити відповідні значення змінної </a:t>
            </a:r>
            <a:r>
              <a:rPr lang="uk-UA" sz="2800" b="1" i="1" dirty="0">
                <a:solidFill>
                  <a:srgbClr val="C00000"/>
                </a:solidFill>
              </a:rPr>
              <a:t>у</a:t>
            </a:r>
            <a:r>
              <a:rPr lang="uk-UA" sz="2800" dirty="0" smtClean="0"/>
              <a:t>.</a:t>
            </a:r>
          </a:p>
          <a:p>
            <a:pPr>
              <a:buFontTx/>
              <a:buNone/>
            </a:pPr>
            <a:endParaRPr lang="uk-UA" sz="2000" dirty="0"/>
          </a:p>
          <a:p>
            <a:pPr>
              <a:buFontTx/>
              <a:buNone/>
            </a:pPr>
            <a:r>
              <a:rPr lang="uk-UA" sz="2800" dirty="0"/>
              <a:t>4. Позначити на координатній площині відповідні їм точки</a:t>
            </a:r>
            <a:r>
              <a:rPr lang="uk-UA" sz="2800" dirty="0" smtClean="0"/>
              <a:t>.</a:t>
            </a:r>
          </a:p>
          <a:p>
            <a:pPr>
              <a:buFontTx/>
              <a:buNone/>
            </a:pPr>
            <a:endParaRPr lang="uk-UA" sz="2000" dirty="0"/>
          </a:p>
          <a:p>
            <a:pPr>
              <a:buFontTx/>
              <a:buNone/>
            </a:pPr>
            <a:r>
              <a:rPr lang="uk-UA" sz="2800" dirty="0"/>
              <a:t>5. Провести пряму через дві точки.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546652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3180" y="834390"/>
            <a:ext cx="9248775" cy="923336"/>
          </a:xfrm>
          <a:prstGeom prst="roundRect">
            <a:avLst/>
          </a:prstGeom>
          <a:gradFill flip="none" rotWithShape="1">
            <a:gsLst>
              <a:gs pos="0">
                <a:srgbClr val="1F3A6B">
                  <a:shade val="30000"/>
                  <a:satMod val="115000"/>
                </a:srgbClr>
              </a:gs>
              <a:gs pos="50000">
                <a:srgbClr val="1F3A6B">
                  <a:shade val="67500"/>
                  <a:satMod val="115000"/>
                </a:srgbClr>
              </a:gs>
              <a:gs pos="100000">
                <a:srgbClr val="1F3A6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b="1" dirty="0"/>
              <a:t>Алгоритм </a:t>
            </a:r>
            <a:r>
              <a:rPr lang="ru-RU" sz="2800" b="1" dirty="0" err="1"/>
              <a:t>побудови</a:t>
            </a:r>
            <a:r>
              <a:rPr lang="ru-RU" sz="2800" b="1" dirty="0"/>
              <a:t> </a:t>
            </a:r>
            <a:r>
              <a:rPr lang="ru-RU" sz="2800" b="1" dirty="0" err="1"/>
              <a:t>графіка</a:t>
            </a:r>
            <a:r>
              <a:rPr lang="ru-RU" sz="2800" b="1" dirty="0"/>
              <a:t> </a:t>
            </a:r>
            <a:r>
              <a:rPr lang="ru-RU" sz="2800" b="1" dirty="0" err="1"/>
              <a:t>лінійного</a:t>
            </a:r>
            <a:r>
              <a:rPr lang="ru-RU" sz="2800" b="1" dirty="0"/>
              <a:t> </a:t>
            </a:r>
            <a:r>
              <a:rPr lang="ru-RU" sz="2800" b="1" dirty="0" err="1"/>
              <a:t>рівняння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47675" indent="-447675" algn="ctr"/>
            <a:r>
              <a:rPr lang="ru-RU" sz="2800" b="1" dirty="0" smtClean="0"/>
              <a:t>з </a:t>
            </a:r>
            <a:r>
              <a:rPr lang="ru-RU" sz="2800" b="1" dirty="0" err="1"/>
              <a:t>двома</a:t>
            </a:r>
            <a:r>
              <a:rPr lang="ru-RU" sz="2800" b="1" dirty="0"/>
              <a:t> </a:t>
            </a:r>
            <a:r>
              <a:rPr lang="ru-RU" sz="2800" b="1" dirty="0" err="1"/>
              <a:t>змінними</a:t>
            </a:r>
            <a:r>
              <a:rPr lang="ru-RU" sz="2800" b="1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23" y="4523498"/>
            <a:ext cx="2772932" cy="28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70"/>
          <p:cNvSpPr>
            <a:spLocks noChangeShapeType="1"/>
          </p:cNvSpPr>
          <p:nvPr/>
        </p:nvSpPr>
        <p:spPr bwMode="auto">
          <a:xfrm>
            <a:off x="8256148" y="5106274"/>
            <a:ext cx="3205129" cy="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95600" y="2185310"/>
                <a:ext cx="8694891" cy="269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800" b="1" dirty="0" smtClean="0"/>
                  <a:t>1</a:t>
                </a:r>
                <a:r>
                  <a:rPr lang="ru-RU" sz="2800" b="1" dirty="0"/>
                  <a:t>.</a:t>
                </a:r>
                <a:r>
                  <a:rPr lang="ru-RU" sz="2800" dirty="0"/>
                  <a:t>  </a:t>
                </a:r>
                <a:r>
                  <a:rPr lang="ru-RU" sz="2800" dirty="0" smtClean="0"/>
                  <a:t> </a:t>
                </a:r>
                <a:r>
                  <a:rPr lang="ru-RU" sz="2800" dirty="0" err="1" smtClean="0"/>
                  <a:t>Якщо</a:t>
                </a:r>
                <a:r>
                  <a:rPr lang="ru-RU" sz="2800" dirty="0" smtClean="0"/>
                  <a:t> </a:t>
                </a:r>
                <a:r>
                  <a:rPr lang="ru-RU" sz="2800" b="1" i="1" dirty="0" smtClean="0"/>
                  <a:t>с</a:t>
                </a:r>
                <a:r>
                  <a:rPr lang="en-US" sz="2800" b="1" i="1" dirty="0"/>
                  <a:t> ≠ </a:t>
                </a:r>
                <a:r>
                  <a:rPr lang="ru-RU" sz="2800" b="1" i="1" dirty="0" smtClean="0"/>
                  <a:t>0</a:t>
                </a:r>
                <a:r>
                  <a:rPr lang="ru-RU" sz="2800" b="1" i="1" dirty="0"/>
                  <a:t>, </a:t>
                </a:r>
                <a:r>
                  <a:rPr lang="en-US" sz="2800" b="1" i="1" dirty="0" smtClean="0"/>
                  <a:t>a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b="1" i="1" dirty="0"/>
                  <a:t>, </a:t>
                </a:r>
                <a:r>
                  <a:rPr lang="en-US" sz="2800" b="1" i="1" dirty="0" smtClean="0"/>
                  <a:t>b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dirty="0" smtClean="0"/>
                  <a:t>,</a:t>
                </a:r>
                <a:endParaRPr lang="en-US" sz="2800" dirty="0"/>
              </a:p>
              <a:p>
                <a:pPr marL="358775" indent="87313">
                  <a:lnSpc>
                    <a:spcPct val="125000"/>
                  </a:lnSpc>
                </a:pPr>
                <a:r>
                  <a:rPr lang="en-US" sz="2800" dirty="0"/>
                  <a:t> </a:t>
                </a:r>
                <a:r>
                  <a:rPr lang="ru-RU" sz="2800" dirty="0"/>
                  <a:t>то </a:t>
                </a:r>
                <a:r>
                  <a:rPr lang="ru-RU" sz="2800" dirty="0" err="1"/>
                  <a:t>рівняння</a:t>
                </a:r>
                <a:r>
                  <a:rPr lang="ru-RU" sz="2800" dirty="0"/>
                  <a:t> </a:t>
                </a:r>
                <a:r>
                  <a:rPr lang="en-US" sz="2800" b="1" i="1" dirty="0" smtClean="0"/>
                  <a:t>ax</a:t>
                </a:r>
                <a:r>
                  <a:rPr lang="uk-UA" sz="2800" b="1" i="1" dirty="0"/>
                  <a:t> </a:t>
                </a:r>
                <a:r>
                  <a:rPr lang="en-US" sz="2800" b="1" i="1" dirty="0" smtClean="0"/>
                  <a:t>+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by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c</a:t>
                </a:r>
                <a:r>
                  <a:rPr lang="en-US" sz="2800" dirty="0" smtClean="0"/>
                  <a:t> </a:t>
                </a:r>
                <a:r>
                  <a:rPr lang="ru-RU" sz="2800" dirty="0" err="1"/>
                  <a:t>має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вигляд</a:t>
                </a:r>
                <a:r>
                  <a:rPr lang="ru-RU" sz="2800" dirty="0" smtClean="0"/>
                  <a:t>:</a:t>
                </a:r>
              </a:p>
              <a:p>
                <a:pPr indent="1611313">
                  <a:lnSpc>
                    <a:spcPct val="125000"/>
                  </a:lnSpc>
                </a:pP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800" i="1" dirty="0" smtClean="0"/>
                  <a:t> х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a:rPr lang="ru-RU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ru-RU" sz="2800" i="1" dirty="0" smtClean="0"/>
              </a:p>
              <a:p>
                <a:pPr indent="533400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uk-UA" sz="2800" i="1" dirty="0" smtClean="0"/>
                  <a:t>кутовий коефіцієнт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185310"/>
                <a:ext cx="8694891" cy="2697085"/>
              </a:xfrm>
              <a:prstGeom prst="rect">
                <a:avLst/>
              </a:prstGeom>
              <a:blipFill>
                <a:blip r:embed="rId3"/>
                <a:stretch>
                  <a:fillRect l="-1403" b="-22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1"/>
            <a:ext cx="12192000" cy="51435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3717" y="820638"/>
            <a:ext cx="9626808" cy="1121299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i="1" dirty="0" err="1"/>
              <a:t>Розміщення</a:t>
            </a:r>
            <a:r>
              <a:rPr lang="ru-RU" sz="2800" i="1" dirty="0"/>
              <a:t> </a:t>
            </a:r>
            <a:r>
              <a:rPr lang="ru-RU" sz="2800" i="1" dirty="0" err="1"/>
              <a:t>графіка</a:t>
            </a:r>
            <a:r>
              <a:rPr lang="ru-RU" sz="2800" i="1" dirty="0"/>
              <a:t>  </a:t>
            </a:r>
            <a:r>
              <a:rPr lang="ru-RU" sz="2800" i="1" dirty="0" err="1"/>
              <a:t>лінійного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 з </a:t>
            </a:r>
            <a:r>
              <a:rPr lang="ru-RU" sz="2800" i="1" dirty="0" err="1"/>
              <a:t>двома</a:t>
            </a:r>
            <a:r>
              <a:rPr lang="ru-RU" sz="2800" i="1" dirty="0"/>
              <a:t> </a:t>
            </a:r>
            <a:r>
              <a:rPr lang="ru-RU" sz="2800" i="1" dirty="0" err="1"/>
              <a:t>змінними</a:t>
            </a:r>
            <a:r>
              <a:rPr lang="ru-RU" sz="2800" i="1" dirty="0"/>
              <a:t> </a:t>
            </a:r>
            <a:r>
              <a:rPr lang="ru-RU" sz="2800" i="1" dirty="0" err="1"/>
              <a:t>відносно</a:t>
            </a:r>
            <a:r>
              <a:rPr lang="ru-RU" sz="2800" i="1" dirty="0"/>
              <a:t> </a:t>
            </a:r>
            <a:r>
              <a:rPr lang="ru-RU" sz="2800" i="1" dirty="0" err="1"/>
              <a:t>системи</a:t>
            </a:r>
            <a:r>
              <a:rPr lang="ru-RU" sz="2800" i="1" dirty="0"/>
              <a:t> </a:t>
            </a:r>
            <a:r>
              <a:rPr lang="ru-RU" sz="2800" i="1" dirty="0" smtClean="0"/>
              <a:t>координат: </a:t>
            </a:r>
            <a:endParaRPr lang="ru-RU" sz="2800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256148" y="3783044"/>
            <a:ext cx="3205129" cy="1839955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Line 172"/>
          <p:cNvSpPr>
            <a:spLocks noChangeShapeType="1"/>
          </p:cNvSpPr>
          <p:nvPr/>
        </p:nvSpPr>
        <p:spPr bwMode="auto">
          <a:xfrm flipH="1" flipV="1">
            <a:off x="9675471" y="3591612"/>
            <a:ext cx="0" cy="30825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7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20" name="Text Box 184"/>
          <p:cNvSpPr txBox="1">
            <a:spLocks noChangeArrowheads="1"/>
          </p:cNvSpPr>
          <p:nvPr/>
        </p:nvSpPr>
        <p:spPr bwMode="auto">
          <a:xfrm>
            <a:off x="9776004" y="3156973"/>
            <a:ext cx="2294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 dirty="0"/>
              <a:t>ах + </a:t>
            </a:r>
            <a:r>
              <a:rPr lang="ru-RU" sz="2400" i="1" dirty="0" err="1"/>
              <a:t>Ьу</a:t>
            </a:r>
            <a:r>
              <a:rPr lang="ru-RU" sz="2400" i="1" dirty="0"/>
              <a:t> = с, к &gt; 0 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74"/>
          <p:cNvSpPr txBox="1">
            <a:spLocks noChangeArrowheads="1"/>
          </p:cNvSpPr>
          <p:nvPr/>
        </p:nvSpPr>
        <p:spPr bwMode="auto">
          <a:xfrm>
            <a:off x="9300035" y="349265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82654" y="5069433"/>
            <a:ext cx="5695949" cy="8704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Якщо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к &gt; 0</a:t>
            </a:r>
            <a:r>
              <a:rPr lang="ru-RU" sz="2000" b="1" dirty="0">
                <a:solidFill>
                  <a:schemeClr val="bg1"/>
                </a:solidFill>
              </a:rPr>
              <a:t>, то пряма </a:t>
            </a:r>
            <a:r>
              <a:rPr lang="ru-RU" sz="2000" b="1" dirty="0" err="1">
                <a:solidFill>
                  <a:schemeClr val="bg1"/>
                </a:solidFill>
              </a:rPr>
              <a:t>утворює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гострий</a:t>
            </a:r>
            <a:r>
              <a:rPr lang="ru-RU" sz="2000" b="1" dirty="0">
                <a:solidFill>
                  <a:srgbClr val="FFFF00"/>
                </a:solidFill>
              </a:rPr>
              <a:t> кут з Ох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Якщо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к &lt; 0</a:t>
            </a:r>
            <a:r>
              <a:rPr lang="ru-RU" sz="2000" b="1" dirty="0">
                <a:solidFill>
                  <a:schemeClr val="bg1"/>
                </a:solidFill>
              </a:rPr>
              <a:t>, то пряма </a:t>
            </a:r>
            <a:r>
              <a:rPr lang="ru-RU" sz="2000" b="1" dirty="0" err="1">
                <a:solidFill>
                  <a:schemeClr val="bg1"/>
                </a:solidFill>
              </a:rPr>
              <a:t>утворює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тупий</a:t>
            </a:r>
            <a:r>
              <a:rPr lang="ru-RU" sz="2000" b="1" dirty="0">
                <a:solidFill>
                  <a:srgbClr val="FFFF00"/>
                </a:solidFill>
              </a:rPr>
              <a:t> кут з Ох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256149" y="3920264"/>
            <a:ext cx="3334342" cy="19655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 Box 184"/>
          <p:cNvSpPr txBox="1">
            <a:spLocks noChangeArrowheads="1"/>
          </p:cNvSpPr>
          <p:nvPr/>
        </p:nvSpPr>
        <p:spPr bwMode="auto">
          <a:xfrm>
            <a:off x="9776004" y="5944074"/>
            <a:ext cx="2294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 dirty="0"/>
              <a:t>ах + </a:t>
            </a:r>
            <a:r>
              <a:rPr lang="ru-RU" sz="2400" i="1" dirty="0" err="1"/>
              <a:t>Ьу</a:t>
            </a:r>
            <a:r>
              <a:rPr lang="ru-RU" sz="2400" i="1" dirty="0"/>
              <a:t> = с, к &lt; 0</a:t>
            </a:r>
            <a:endParaRPr lang="ru-RU" sz="2400" dirty="0"/>
          </a:p>
        </p:txBody>
      </p:sp>
      <p:sp>
        <p:nvSpPr>
          <p:cNvPr id="40" name="Text Box 174"/>
          <p:cNvSpPr txBox="1">
            <a:spLocks noChangeArrowheads="1"/>
          </p:cNvSpPr>
          <p:nvPr/>
        </p:nvSpPr>
        <p:spPr bwMode="auto">
          <a:xfrm>
            <a:off x="11251932" y="5070213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1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8" grpId="0" animBg="1"/>
      <p:bldP spid="15" grpId="0" animBg="1"/>
      <p:bldP spid="16" grpId="0"/>
      <p:bldP spid="17" grpId="0"/>
      <p:bldP spid="20" grpId="0"/>
      <p:bldP spid="22" grpId="0"/>
      <p:bldP spid="30" grpId="0" animBg="1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70"/>
          <p:cNvSpPr>
            <a:spLocks noChangeShapeType="1"/>
          </p:cNvSpPr>
          <p:nvPr/>
        </p:nvSpPr>
        <p:spPr bwMode="auto">
          <a:xfrm>
            <a:off x="8256148" y="5106274"/>
            <a:ext cx="3205129" cy="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19111" y="2225257"/>
                <a:ext cx="8646343" cy="28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800" b="1" dirty="0" smtClean="0"/>
                  <a:t>2.  </a:t>
                </a:r>
                <a:r>
                  <a:rPr lang="ru-RU" sz="2800" dirty="0" err="1" smtClean="0"/>
                  <a:t>Якщо</a:t>
                </a:r>
                <a:r>
                  <a:rPr lang="ru-RU" sz="2800" dirty="0" smtClean="0"/>
                  <a:t> </a:t>
                </a:r>
                <a:r>
                  <a:rPr lang="en-US" sz="2800" b="1" i="1" dirty="0" smtClean="0"/>
                  <a:t>a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b="1" i="1" dirty="0"/>
                  <a:t>, </a:t>
                </a:r>
                <a:r>
                  <a:rPr lang="en-US" sz="2800" b="1" i="1" dirty="0" smtClean="0"/>
                  <a:t>b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b="1" i="1" dirty="0"/>
                  <a:t>, </a:t>
                </a:r>
                <a:r>
                  <a:rPr lang="en-US" sz="2800" b="1" i="1" dirty="0" smtClean="0"/>
                  <a:t>c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dirty="0" smtClean="0"/>
                  <a:t>0, </a:t>
                </a:r>
                <a:endParaRPr lang="uk-UA" sz="2800" b="1" dirty="0" smtClean="0"/>
              </a:p>
              <a:p>
                <a:pPr indent="446088">
                  <a:lnSpc>
                    <a:spcPct val="125000"/>
                  </a:lnSpc>
                </a:pPr>
                <a:r>
                  <a:rPr lang="ru-RU" sz="2800" dirty="0" smtClean="0"/>
                  <a:t>то </a:t>
                </a:r>
                <a:r>
                  <a:rPr lang="ru-RU" sz="2800" dirty="0" err="1"/>
                  <a:t>рівняння</a:t>
                </a:r>
                <a:r>
                  <a:rPr lang="ru-RU" sz="2800" dirty="0"/>
                  <a:t> </a:t>
                </a:r>
                <a:r>
                  <a:rPr lang="en-US" sz="2800" b="1" i="1" dirty="0" smtClean="0"/>
                  <a:t>ax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+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by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c</a:t>
                </a:r>
                <a:r>
                  <a:rPr lang="en-US" sz="2800" dirty="0" smtClean="0"/>
                  <a:t> </a:t>
                </a:r>
                <a:r>
                  <a:rPr lang="ru-RU" sz="2800" dirty="0" err="1"/>
                  <a:t>має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вигляд</a:t>
                </a:r>
                <a:r>
                  <a:rPr lang="ru-RU" sz="2800" dirty="0"/>
                  <a:t>: </a:t>
                </a:r>
                <a:endParaRPr lang="ru-RU" sz="2800" dirty="0" smtClean="0"/>
              </a:p>
              <a:p>
                <a:pPr indent="446088">
                  <a:lnSpc>
                    <a:spcPct val="125000"/>
                  </a:lnSpc>
                </a:pPr>
                <a:r>
                  <a:rPr lang="ru-RU" sz="2800" dirty="0" smtClean="0"/>
                  <a:t> </a:t>
                </a:r>
                <a:r>
                  <a:rPr lang="en-US" sz="2800" b="1" i="1" dirty="0" smtClean="0"/>
                  <a:t>by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c</a:t>
                </a:r>
                <a:r>
                  <a:rPr lang="en-US" sz="2800" dirty="0"/>
                  <a:t>, </a:t>
                </a:r>
                <a:r>
                  <a:rPr lang="ru-RU" sz="2800" dirty="0" err="1" smtClean="0"/>
                  <a:t>звідки</a:t>
                </a:r>
                <a:endParaRPr lang="ru-RU" sz="2800" dirty="0" smtClean="0"/>
              </a:p>
              <a:p>
                <a:pPr indent="1436688">
                  <a:lnSpc>
                    <a:spcPct val="125000"/>
                  </a:lnSpc>
                </a:pP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28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</a:p>
              <a:p>
                <a:pPr marL="514350" indent="-514350">
                  <a:buFontTx/>
                  <a:buAutoNum type="arabicPeriod"/>
                </a:pPr>
                <a:endParaRPr lang="ru-RU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11" y="2225257"/>
                <a:ext cx="8646343" cy="2859694"/>
              </a:xfrm>
              <a:prstGeom prst="rect">
                <a:avLst/>
              </a:prstGeo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0"/>
            <a:ext cx="12192000" cy="519825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3717" y="837963"/>
            <a:ext cx="9610725" cy="1121299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i="1" dirty="0" err="1"/>
              <a:t>Розміщення</a:t>
            </a:r>
            <a:r>
              <a:rPr lang="ru-RU" sz="2800" i="1" dirty="0"/>
              <a:t> </a:t>
            </a:r>
            <a:r>
              <a:rPr lang="ru-RU" sz="2800" i="1" dirty="0" err="1"/>
              <a:t>графіка</a:t>
            </a:r>
            <a:r>
              <a:rPr lang="ru-RU" sz="2800" i="1" dirty="0"/>
              <a:t>  </a:t>
            </a:r>
            <a:r>
              <a:rPr lang="ru-RU" sz="2800" i="1" dirty="0" err="1"/>
              <a:t>лінійного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 з </a:t>
            </a:r>
            <a:r>
              <a:rPr lang="ru-RU" sz="2800" i="1" dirty="0" err="1"/>
              <a:t>двома</a:t>
            </a:r>
            <a:r>
              <a:rPr lang="ru-RU" sz="2800" i="1" dirty="0"/>
              <a:t> </a:t>
            </a:r>
            <a:r>
              <a:rPr lang="ru-RU" sz="2800" i="1" dirty="0" err="1"/>
              <a:t>змінними</a:t>
            </a:r>
            <a:r>
              <a:rPr lang="ru-RU" sz="2800" i="1" dirty="0"/>
              <a:t> </a:t>
            </a:r>
            <a:r>
              <a:rPr lang="ru-RU" sz="2800" i="1" dirty="0" err="1"/>
              <a:t>відносно</a:t>
            </a:r>
            <a:r>
              <a:rPr lang="ru-RU" sz="2800" i="1" dirty="0"/>
              <a:t> </a:t>
            </a:r>
            <a:r>
              <a:rPr lang="ru-RU" sz="2800" i="1" dirty="0" err="1"/>
              <a:t>системи</a:t>
            </a:r>
            <a:r>
              <a:rPr lang="ru-RU" sz="2800" i="1" dirty="0"/>
              <a:t> </a:t>
            </a:r>
            <a:r>
              <a:rPr lang="ru-RU" sz="2800" i="1" dirty="0" smtClean="0"/>
              <a:t>координат: </a:t>
            </a:r>
            <a:endParaRPr lang="ru-RU" sz="2800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8256148" y="4470400"/>
            <a:ext cx="3205129" cy="12700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Line 172"/>
          <p:cNvSpPr>
            <a:spLocks noChangeShapeType="1"/>
          </p:cNvSpPr>
          <p:nvPr/>
        </p:nvSpPr>
        <p:spPr bwMode="auto">
          <a:xfrm flipH="1" flipV="1">
            <a:off x="9675471" y="3591612"/>
            <a:ext cx="0" cy="30825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7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84"/>
              <p:cNvSpPr txBox="1">
                <a:spLocks noChangeArrowheads="1"/>
              </p:cNvSpPr>
              <p:nvPr/>
            </p:nvSpPr>
            <p:spPr bwMode="auto">
              <a:xfrm>
                <a:off x="10499337" y="3790453"/>
                <a:ext cx="971228" cy="586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20" name="Text 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9337" y="3790453"/>
                <a:ext cx="971228" cy="586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74"/>
          <p:cNvSpPr txBox="1">
            <a:spLocks noChangeArrowheads="1"/>
          </p:cNvSpPr>
          <p:nvPr/>
        </p:nvSpPr>
        <p:spPr bwMode="auto">
          <a:xfrm>
            <a:off x="9285580" y="344006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01705" y="5045503"/>
            <a:ext cx="5695949" cy="10898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Графіком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даного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рівняння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є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пряма </a:t>
            </a:r>
            <a:r>
              <a:rPr lang="ru-RU" sz="2400" b="1" dirty="0" err="1">
                <a:solidFill>
                  <a:srgbClr val="FFFF00"/>
                </a:solidFill>
              </a:rPr>
              <a:t>паралельна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осі</a:t>
            </a:r>
            <a:r>
              <a:rPr lang="ru-RU" sz="2400" b="1" dirty="0">
                <a:solidFill>
                  <a:srgbClr val="FFFF00"/>
                </a:solidFill>
              </a:rPr>
              <a:t> х</a:t>
            </a:r>
          </a:p>
        </p:txBody>
      </p: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11222595" y="510627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35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8" grpId="0" animBg="1"/>
      <p:bldP spid="15" grpId="0" animBg="1"/>
      <p:bldP spid="16" grpId="0"/>
      <p:bldP spid="17" grpId="0"/>
      <p:bldP spid="20" grpId="0"/>
      <p:bldP spid="22" grpId="0"/>
      <p:bldP spid="1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70"/>
          <p:cNvSpPr>
            <a:spLocks noChangeShapeType="1"/>
          </p:cNvSpPr>
          <p:nvPr/>
        </p:nvSpPr>
        <p:spPr bwMode="auto">
          <a:xfrm>
            <a:off x="8256148" y="5106274"/>
            <a:ext cx="3205129" cy="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38279" y="2194871"/>
                <a:ext cx="8646343" cy="242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800" b="1" dirty="0" smtClean="0"/>
                  <a:t>3</a:t>
                </a:r>
                <a:r>
                  <a:rPr lang="ru-RU" sz="2800" dirty="0" smtClean="0"/>
                  <a:t>.  </a:t>
                </a:r>
                <a:r>
                  <a:rPr lang="ru-RU" sz="2800" dirty="0" err="1" smtClean="0"/>
                  <a:t>Якщо</a:t>
                </a:r>
                <a:r>
                  <a:rPr lang="ru-RU" sz="2800" dirty="0" smtClean="0"/>
                  <a:t> </a:t>
                </a:r>
                <a:r>
                  <a:rPr lang="en-US" sz="2800" b="1" i="1" dirty="0" smtClean="0"/>
                  <a:t>b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b="1" i="1" dirty="0"/>
                  <a:t>, </a:t>
                </a:r>
                <a:r>
                  <a:rPr lang="en-US" sz="2800" b="1" i="1" dirty="0" smtClean="0"/>
                  <a:t>a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b="1" i="1" dirty="0"/>
                  <a:t>, </a:t>
                </a:r>
                <a:r>
                  <a:rPr lang="en-US" sz="2800" b="1" i="1" dirty="0" smtClean="0"/>
                  <a:t>c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≠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0</a:t>
                </a:r>
                <a:r>
                  <a:rPr lang="en-US" sz="2800" dirty="0" smtClean="0"/>
                  <a:t>, </a:t>
                </a:r>
                <a:endParaRPr lang="uk-UA" sz="2800" dirty="0" smtClean="0"/>
              </a:p>
              <a:p>
                <a:pPr indent="446088">
                  <a:lnSpc>
                    <a:spcPct val="125000"/>
                  </a:lnSpc>
                </a:pPr>
                <a:r>
                  <a:rPr lang="ru-RU" sz="2800" dirty="0" smtClean="0"/>
                  <a:t>то </a:t>
                </a:r>
                <a:r>
                  <a:rPr lang="ru-RU" sz="2800" dirty="0" err="1"/>
                  <a:t>рівняння</a:t>
                </a:r>
                <a:r>
                  <a:rPr lang="ru-RU" sz="2800" dirty="0"/>
                  <a:t> </a:t>
                </a:r>
                <a:r>
                  <a:rPr lang="en-US" sz="2800" b="1" i="1" dirty="0" smtClean="0"/>
                  <a:t>ax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+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by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c</a:t>
                </a:r>
                <a:r>
                  <a:rPr lang="en-US" sz="2800" dirty="0" smtClean="0"/>
                  <a:t> </a:t>
                </a:r>
                <a:r>
                  <a:rPr lang="ru-RU" sz="2800" dirty="0" err="1"/>
                  <a:t>має</a:t>
                </a:r>
                <a:r>
                  <a:rPr lang="ru-RU" sz="2800" dirty="0"/>
                  <a:t> </a:t>
                </a:r>
                <a:r>
                  <a:rPr lang="ru-RU" sz="2800" dirty="0" err="1"/>
                  <a:t>вигляд</a:t>
                </a:r>
                <a:r>
                  <a:rPr lang="ru-RU" sz="2800" dirty="0"/>
                  <a:t>: </a:t>
                </a:r>
                <a:endParaRPr lang="ru-RU" sz="2800" dirty="0" smtClean="0"/>
              </a:p>
              <a:p>
                <a:pPr indent="446088">
                  <a:lnSpc>
                    <a:spcPct val="125000"/>
                  </a:lnSpc>
                </a:pPr>
                <a:r>
                  <a:rPr lang="en-US" sz="2800" b="1" i="1" dirty="0" smtClean="0"/>
                  <a:t>ax</a:t>
                </a:r>
                <a:r>
                  <a:rPr lang="uk-UA" sz="2800" b="1" i="1" dirty="0" smtClean="0"/>
                  <a:t> </a:t>
                </a:r>
                <a:r>
                  <a:rPr lang="en-US" sz="2800" b="1" i="1" dirty="0" smtClean="0"/>
                  <a:t>=</a:t>
                </a:r>
                <a:r>
                  <a:rPr lang="uk-UA" sz="2800" b="1" i="1" dirty="0" smtClean="0"/>
                  <a:t> </a:t>
                </a:r>
                <a:r>
                  <a:rPr lang="en-US" sz="2800" dirty="0" smtClean="0"/>
                  <a:t>c</a:t>
                </a:r>
                <a:r>
                  <a:rPr lang="en-US" sz="2800" dirty="0"/>
                  <a:t>, </a:t>
                </a:r>
                <a:r>
                  <a:rPr lang="ru-RU" sz="2800" dirty="0" err="1" smtClean="0"/>
                  <a:t>звідки</a:t>
                </a:r>
                <a:endParaRPr lang="ru-RU" sz="2800" dirty="0" smtClean="0"/>
              </a:p>
              <a:p>
                <a:pPr indent="2243138">
                  <a:lnSpc>
                    <a:spcPct val="125000"/>
                  </a:lnSpc>
                </a:pP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ru-RU" sz="2800" b="1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79" y="2194871"/>
                <a:ext cx="8646343" cy="2426370"/>
              </a:xfrm>
              <a:prstGeom prst="rect">
                <a:avLst/>
              </a:prstGeo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1"/>
            <a:ext cx="12192000" cy="549898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3717" y="836751"/>
            <a:ext cx="9626808" cy="1121299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i="1" dirty="0" err="1"/>
              <a:t>Розміщення</a:t>
            </a:r>
            <a:r>
              <a:rPr lang="ru-RU" sz="2800" i="1" dirty="0"/>
              <a:t> </a:t>
            </a:r>
            <a:r>
              <a:rPr lang="ru-RU" sz="2800" i="1" dirty="0" err="1"/>
              <a:t>графіка</a:t>
            </a:r>
            <a:r>
              <a:rPr lang="ru-RU" sz="2800" i="1" dirty="0"/>
              <a:t>  </a:t>
            </a:r>
            <a:r>
              <a:rPr lang="ru-RU" sz="2800" i="1" dirty="0" err="1"/>
              <a:t>лінійного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 з </a:t>
            </a:r>
            <a:r>
              <a:rPr lang="ru-RU" sz="2800" i="1" dirty="0" err="1"/>
              <a:t>двома</a:t>
            </a:r>
            <a:r>
              <a:rPr lang="ru-RU" sz="2800" i="1" dirty="0"/>
              <a:t> </a:t>
            </a:r>
            <a:r>
              <a:rPr lang="ru-RU" sz="2800" i="1" dirty="0" err="1"/>
              <a:t>змінними</a:t>
            </a:r>
            <a:r>
              <a:rPr lang="ru-RU" sz="2800" i="1" dirty="0"/>
              <a:t> </a:t>
            </a:r>
            <a:r>
              <a:rPr lang="ru-RU" sz="2800" i="1" dirty="0" err="1"/>
              <a:t>відносно</a:t>
            </a:r>
            <a:r>
              <a:rPr lang="ru-RU" sz="2800" i="1" dirty="0"/>
              <a:t> </a:t>
            </a:r>
            <a:r>
              <a:rPr lang="ru-RU" sz="2800" i="1" dirty="0" err="1"/>
              <a:t>системи</a:t>
            </a:r>
            <a:r>
              <a:rPr lang="ru-RU" sz="2800" i="1" dirty="0"/>
              <a:t> </a:t>
            </a:r>
            <a:r>
              <a:rPr lang="ru-RU" sz="2800" i="1" dirty="0" smtClean="0"/>
              <a:t>координат: </a:t>
            </a:r>
            <a:endParaRPr lang="ru-RU" sz="2800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375900" y="3591612"/>
            <a:ext cx="12700" cy="3082565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Line 172"/>
          <p:cNvSpPr>
            <a:spLocks noChangeShapeType="1"/>
          </p:cNvSpPr>
          <p:nvPr/>
        </p:nvSpPr>
        <p:spPr bwMode="auto">
          <a:xfrm flipH="1" flipV="1">
            <a:off x="9675471" y="3591612"/>
            <a:ext cx="0" cy="30825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7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84"/>
              <p:cNvSpPr txBox="1">
                <a:spLocks noChangeArrowheads="1"/>
              </p:cNvSpPr>
              <p:nvPr/>
            </p:nvSpPr>
            <p:spPr bwMode="auto">
              <a:xfrm>
                <a:off x="10499337" y="3790453"/>
                <a:ext cx="971228" cy="586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20" name="Text 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9337" y="3790453"/>
                <a:ext cx="971228" cy="586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74"/>
          <p:cNvSpPr txBox="1">
            <a:spLocks noChangeArrowheads="1"/>
          </p:cNvSpPr>
          <p:nvPr/>
        </p:nvSpPr>
        <p:spPr bwMode="auto">
          <a:xfrm>
            <a:off x="9244779" y="3491412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14279" y="5098381"/>
            <a:ext cx="5695949" cy="10898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Графіком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даного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рівняння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є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пряма </a:t>
            </a:r>
            <a:r>
              <a:rPr lang="ru-RU" sz="2400" b="1" dirty="0" err="1">
                <a:solidFill>
                  <a:srgbClr val="FFFF00"/>
                </a:solidFill>
              </a:rPr>
              <a:t>паралельна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осі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Text Box 174"/>
          <p:cNvSpPr txBox="1">
            <a:spLocks noChangeArrowheads="1"/>
          </p:cNvSpPr>
          <p:nvPr/>
        </p:nvSpPr>
        <p:spPr bwMode="auto">
          <a:xfrm>
            <a:off x="11222595" y="510627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28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8" grpId="0" animBg="1"/>
      <p:bldP spid="15" grpId="0" animBg="1"/>
      <p:bldP spid="16" grpId="0"/>
      <p:bldP spid="17" grpId="0"/>
      <p:bldP spid="20" grpId="0"/>
      <p:bldP spid="22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914" y="2027013"/>
            <a:ext cx="8575036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 smtClean="0"/>
              <a:t>4. 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en-US" sz="2800" b="1" i="1" dirty="0" smtClean="0"/>
              <a:t>a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 b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 c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</a:t>
            </a:r>
          </a:p>
          <a:p>
            <a:pPr indent="446088">
              <a:lnSpc>
                <a:spcPct val="125000"/>
              </a:lnSpc>
            </a:pPr>
            <a:r>
              <a:rPr lang="ru-RU" sz="2800" dirty="0" smtClean="0"/>
              <a:t>то </a:t>
            </a:r>
            <a:r>
              <a:rPr lang="ru-RU" sz="2800" dirty="0" err="1"/>
              <a:t>рівняння</a:t>
            </a:r>
            <a:r>
              <a:rPr lang="ru-RU" sz="2800" dirty="0"/>
              <a:t> </a:t>
            </a:r>
            <a:r>
              <a:rPr lang="en-US" sz="2800" b="1" i="1" dirty="0" smtClean="0"/>
              <a:t>ax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+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by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c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вигляд</a:t>
            </a:r>
            <a:r>
              <a:rPr lang="ru-RU" sz="2800" dirty="0"/>
              <a:t>: </a:t>
            </a:r>
            <a:r>
              <a:rPr lang="ru-RU" sz="2800" b="1" i="1" dirty="0" smtClean="0"/>
              <a:t>0</a:t>
            </a:r>
            <a:r>
              <a:rPr lang="en-US" sz="2800" b="1" i="1" dirty="0" smtClean="0"/>
              <a:t>x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+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0y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</a:t>
            </a:r>
            <a:endParaRPr lang="en-US" sz="2800" b="1" i="1" dirty="0"/>
          </a:p>
          <a:p>
            <a:pPr indent="446088">
              <a:lnSpc>
                <a:spcPct val="125000"/>
              </a:lnSpc>
            </a:pPr>
            <a:r>
              <a:rPr lang="ru-RU" sz="2800" dirty="0" err="1"/>
              <a:t>Рівняння</a:t>
            </a:r>
            <a:r>
              <a:rPr lang="ru-RU" sz="2800" dirty="0"/>
              <a:t> </a:t>
            </a:r>
            <a:r>
              <a:rPr lang="ru-RU" sz="2800" dirty="0" err="1"/>
              <a:t>задовольняє</a:t>
            </a:r>
            <a:r>
              <a:rPr lang="ru-RU" sz="2800" dirty="0"/>
              <a:t> будь-яка пара чисел.</a:t>
            </a:r>
          </a:p>
          <a:p>
            <a:pPr>
              <a:lnSpc>
                <a:spcPct val="125000"/>
              </a:lnSpc>
            </a:pPr>
            <a:endParaRPr lang="ru-RU" sz="2800" dirty="0"/>
          </a:p>
          <a:p>
            <a:pPr>
              <a:lnSpc>
                <a:spcPct val="125000"/>
              </a:lnSpc>
            </a:pPr>
            <a:endParaRPr lang="ru-RU" sz="900" b="1" dirty="0" smtClean="0"/>
          </a:p>
          <a:p>
            <a:pPr marL="514350" indent="-514350">
              <a:buFontTx/>
              <a:buAutoNum type="arabicPeriod"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566057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Вивчення</a:t>
            </a:r>
            <a:r>
              <a:rPr lang="ru-RU" sz="2800" b="1" dirty="0"/>
              <a:t> нового </a:t>
            </a:r>
            <a:r>
              <a:rPr lang="ru-RU" sz="2800" b="1" dirty="0" err="1"/>
              <a:t>матеріалу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53343" y="838199"/>
            <a:ext cx="9599839" cy="1121299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dirty="0" err="1"/>
              <a:t>Розміщення</a:t>
            </a:r>
            <a:r>
              <a:rPr lang="ru-RU" sz="2800" dirty="0"/>
              <a:t> </a:t>
            </a:r>
            <a:r>
              <a:rPr lang="ru-RU" sz="2800" dirty="0" err="1"/>
              <a:t>графіка</a:t>
            </a:r>
            <a:r>
              <a:rPr lang="ru-RU" sz="2800" dirty="0"/>
              <a:t>  </a:t>
            </a:r>
            <a:r>
              <a:rPr lang="ru-RU" sz="2800" dirty="0" err="1"/>
              <a:t>лінійного</a:t>
            </a:r>
            <a:r>
              <a:rPr lang="ru-RU" sz="2800" dirty="0"/>
              <a:t> </a:t>
            </a:r>
            <a:r>
              <a:rPr lang="ru-RU" sz="2800" dirty="0" err="1"/>
              <a:t>рівняння</a:t>
            </a:r>
            <a:r>
              <a:rPr lang="ru-RU" sz="2800" dirty="0"/>
              <a:t> з </a:t>
            </a:r>
            <a:r>
              <a:rPr lang="ru-RU" sz="2800" dirty="0" err="1"/>
              <a:t>двома</a:t>
            </a:r>
            <a:r>
              <a:rPr lang="ru-RU" sz="2800" dirty="0"/>
              <a:t> </a:t>
            </a:r>
            <a:r>
              <a:rPr lang="ru-RU" sz="2800" dirty="0" err="1"/>
              <a:t>змінними</a:t>
            </a:r>
            <a:r>
              <a:rPr lang="ru-RU" sz="2800" dirty="0"/>
              <a:t> </a:t>
            </a:r>
            <a:r>
              <a:rPr lang="ru-RU" sz="2800" dirty="0" err="1"/>
              <a:t>відносно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smtClean="0"/>
              <a:t>координат: 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6374" y="3743400"/>
            <a:ext cx="9626808" cy="4258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Графіком</a:t>
            </a:r>
            <a:r>
              <a:rPr lang="ru-RU" sz="2800" b="1" dirty="0">
                <a:solidFill>
                  <a:srgbClr val="FFFF00"/>
                </a:solidFill>
              </a:rPr>
              <a:t> є вся </a:t>
            </a:r>
            <a:r>
              <a:rPr lang="ru-RU" sz="2800" b="1" dirty="0" err="1">
                <a:solidFill>
                  <a:srgbClr val="FFFF00"/>
                </a:solidFill>
              </a:rPr>
              <a:t>координатна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площина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26374" y="5672700"/>
            <a:ext cx="9626808" cy="4258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Рівняння</a:t>
            </a:r>
            <a:r>
              <a:rPr lang="ru-RU" sz="2800" b="1" dirty="0">
                <a:solidFill>
                  <a:srgbClr val="FFFF00"/>
                </a:solidFill>
              </a:rPr>
              <a:t> не </a:t>
            </a:r>
            <a:r>
              <a:rPr lang="ru-RU" sz="2800" b="1" dirty="0" err="1">
                <a:solidFill>
                  <a:srgbClr val="FFFF00"/>
                </a:solidFill>
              </a:rPr>
              <a:t>має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жодного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розв'язку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0914" y="3573778"/>
            <a:ext cx="8575036" cy="274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endParaRPr lang="ru-RU" sz="2800" dirty="0"/>
          </a:p>
          <a:p>
            <a:pPr>
              <a:lnSpc>
                <a:spcPct val="125000"/>
              </a:lnSpc>
            </a:pPr>
            <a:endParaRPr lang="ru-RU" sz="900" b="1" dirty="0" smtClean="0"/>
          </a:p>
          <a:p>
            <a:pPr>
              <a:lnSpc>
                <a:spcPct val="125000"/>
              </a:lnSpc>
            </a:pPr>
            <a:r>
              <a:rPr lang="ru-RU" sz="2800" b="1" dirty="0" smtClean="0"/>
              <a:t>5. 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en-US" sz="2800" b="1" i="1" dirty="0" smtClean="0"/>
              <a:t>a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 b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 c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≠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0,</a:t>
            </a:r>
          </a:p>
          <a:p>
            <a:pPr indent="446088">
              <a:lnSpc>
                <a:spcPct val="125000"/>
              </a:lnSpc>
            </a:pPr>
            <a:r>
              <a:rPr lang="ru-RU" sz="2800" dirty="0" smtClean="0"/>
              <a:t>то </a:t>
            </a:r>
            <a:r>
              <a:rPr lang="ru-RU" sz="2800" dirty="0" err="1" smtClean="0"/>
              <a:t>рівняння</a:t>
            </a:r>
            <a:r>
              <a:rPr lang="ru-RU" sz="2800" dirty="0" smtClean="0"/>
              <a:t> </a:t>
            </a:r>
            <a:r>
              <a:rPr lang="en-US" sz="2800" b="1" i="1" dirty="0" smtClean="0"/>
              <a:t>ax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+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by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c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</a:t>
            </a:r>
            <a:r>
              <a:rPr lang="ru-RU" sz="2800" dirty="0" smtClean="0"/>
              <a:t>: </a:t>
            </a:r>
            <a:r>
              <a:rPr lang="ru-RU" sz="2800" b="1" i="1" dirty="0" smtClean="0"/>
              <a:t>0</a:t>
            </a:r>
            <a:r>
              <a:rPr lang="en-US" sz="2800" b="1" i="1" dirty="0" smtClean="0"/>
              <a:t>x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+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0y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=</a:t>
            </a:r>
            <a:r>
              <a:rPr lang="uk-UA" sz="2800" b="1" i="1" dirty="0" smtClean="0"/>
              <a:t> </a:t>
            </a:r>
            <a:r>
              <a:rPr lang="ru-RU" sz="2800" b="1" i="1" dirty="0" smtClean="0"/>
              <a:t>с</a:t>
            </a:r>
            <a:endParaRPr lang="ru-RU" sz="2800" b="1" i="1" dirty="0" smtClean="0"/>
          </a:p>
          <a:p>
            <a:endParaRPr lang="ru-RU" sz="2800" dirty="0"/>
          </a:p>
          <a:p>
            <a:pPr marL="514350" indent="-514350">
              <a:buFontTx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20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18" grpId="0" animBg="1"/>
      <p:bldP spid="19" grpId="0" animBg="1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6235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вправ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838672"/>
            <a:ext cx="9381212" cy="1409171"/>
          </a:xfrm>
          <a:prstGeom prst="rect">
            <a:avLst/>
          </a:prstGeom>
          <a:gradFill flip="none" rotWithShape="1">
            <a:gsLst>
              <a:gs pos="0">
                <a:srgbClr val="A51B49">
                  <a:shade val="30000"/>
                  <a:satMod val="115000"/>
                </a:srgbClr>
              </a:gs>
              <a:gs pos="50000">
                <a:srgbClr val="A51B49">
                  <a:shade val="67500"/>
                  <a:satMod val="115000"/>
                </a:srgbClr>
              </a:gs>
              <a:gs pos="100000">
                <a:srgbClr val="A51B4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1213" indent="-811213" algn="just"/>
            <a:r>
              <a:rPr lang="uk-UA" sz="2800" b="1" i="1" dirty="0" smtClean="0">
                <a:solidFill>
                  <a:srgbClr val="FFFF00"/>
                </a:solidFill>
              </a:rPr>
              <a:t>984.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На </a:t>
            </a:r>
            <a:r>
              <a:rPr lang="ru-RU" sz="2800" i="1" dirty="0" err="1"/>
              <a:t>графіку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 2х + 3у = 7 </a:t>
            </a:r>
            <a:r>
              <a:rPr lang="ru-RU" sz="2800" i="1" dirty="0" err="1"/>
              <a:t>вибрано</a:t>
            </a:r>
            <a:r>
              <a:rPr lang="ru-RU" sz="2800" i="1" dirty="0"/>
              <a:t> точку з </a:t>
            </a:r>
            <a:r>
              <a:rPr lang="ru-RU" sz="2800" i="1" dirty="0" err="1"/>
              <a:t>абсцисою</a:t>
            </a:r>
            <a:r>
              <a:rPr lang="ru-RU" sz="2800" i="1" dirty="0"/>
              <a:t> </a:t>
            </a:r>
            <a:r>
              <a:rPr lang="uk-UA" sz="2800" i="1" dirty="0" smtClean="0"/>
              <a:t>–4</a:t>
            </a:r>
            <a:r>
              <a:rPr lang="ru-RU" sz="2800" i="1" dirty="0" smtClean="0"/>
              <a:t>. </a:t>
            </a:r>
            <a:r>
              <a:rPr lang="ru-RU" sz="2800" i="1" dirty="0" err="1"/>
              <a:t>Знайдіть</a:t>
            </a:r>
            <a:r>
              <a:rPr lang="ru-RU" sz="2800" i="1" dirty="0"/>
              <a:t> ординату </a:t>
            </a:r>
            <a:r>
              <a:rPr lang="ru-RU" sz="2800" i="1" dirty="0" err="1"/>
              <a:t>цієї</a:t>
            </a:r>
            <a:r>
              <a:rPr lang="ru-RU" sz="2800" i="1" dirty="0"/>
              <a:t> точки.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9999" y="5914440"/>
            <a:ext cx="262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2913"/>
            <a:r>
              <a:rPr lang="uk-UA" sz="2800" b="1" dirty="0"/>
              <a:t>Відповідь: </a:t>
            </a:r>
            <a:r>
              <a:rPr lang="uk-UA" sz="2800" dirty="0" smtClean="0"/>
              <a:t>5.</a:t>
            </a:r>
            <a:endParaRPr lang="uk-UA" sz="2800" dirty="0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3657741" y="2704164"/>
            <a:ext cx="5029200" cy="2753955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7175"/>
            <a:r>
              <a:rPr lang="es-ES" sz="3200" b="1" i="1" dirty="0" smtClean="0"/>
              <a:t>2·(</a:t>
            </a:r>
            <a:r>
              <a:rPr lang="uk-UA" sz="3200" b="1" i="1" dirty="0" smtClean="0"/>
              <a:t> –</a:t>
            </a:r>
            <a:r>
              <a:rPr lang="es-ES" sz="3200" b="1" i="1" dirty="0" smtClean="0"/>
              <a:t>4)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+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3y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=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7;</a:t>
            </a:r>
            <a:endParaRPr lang="uk-UA" sz="3200" b="1" i="1" dirty="0" smtClean="0"/>
          </a:p>
          <a:p>
            <a:pPr marL="1527175"/>
            <a:r>
              <a:rPr lang="uk-UA" sz="2800" b="1" i="1" dirty="0" smtClean="0"/>
              <a:t>–8 </a:t>
            </a:r>
            <a:r>
              <a:rPr lang="en-US" sz="2800" b="1" i="1" dirty="0" smtClean="0"/>
              <a:t>+ </a:t>
            </a:r>
            <a:r>
              <a:rPr lang="en-US" sz="2800" b="1" i="1" dirty="0"/>
              <a:t>3y = 7;</a:t>
            </a:r>
          </a:p>
          <a:p>
            <a:pPr marL="1527175"/>
            <a:r>
              <a:rPr lang="es-ES" sz="3200" b="1" i="1" dirty="0" smtClean="0"/>
              <a:t>3</a:t>
            </a:r>
            <a:r>
              <a:rPr lang="uk-UA" sz="3200" b="1" i="1" dirty="0" smtClean="0"/>
              <a:t>у </a:t>
            </a:r>
            <a:r>
              <a:rPr lang="es-ES" sz="3200" b="1" i="1" dirty="0" smtClean="0"/>
              <a:t>=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7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+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8;</a:t>
            </a:r>
            <a:endParaRPr lang="uk-UA" sz="3200" b="1" i="1" dirty="0" smtClean="0"/>
          </a:p>
          <a:p>
            <a:pPr marL="1527175"/>
            <a:r>
              <a:rPr lang="uk-UA" sz="3200" b="1" i="1" dirty="0" smtClean="0"/>
              <a:t>3у = 15; /:3</a:t>
            </a:r>
            <a:r>
              <a:rPr lang="es-ES" sz="7200" b="1" i="1" dirty="0" smtClean="0"/>
              <a:t/>
            </a:r>
            <a:br>
              <a:rPr lang="es-ES" sz="7200" b="1" i="1" dirty="0" smtClean="0"/>
            </a:br>
            <a:r>
              <a:rPr lang="es-ES" sz="3200" b="1" i="1" dirty="0" smtClean="0"/>
              <a:t>y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=</a:t>
            </a:r>
            <a:r>
              <a:rPr lang="uk-UA" sz="3200" b="1" i="1" dirty="0" smtClean="0"/>
              <a:t> </a:t>
            </a:r>
            <a:r>
              <a:rPr lang="es-ES" sz="3200" b="1" i="1" dirty="0" smtClean="0"/>
              <a:t>5.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4569" y="3363685"/>
            <a:ext cx="3009970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1037</Words>
  <Application>Microsoft Office PowerPoint</Application>
  <PresentationFormat>Широкоэкранный</PresentationFormat>
  <Paragraphs>188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Cambria Math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Yarina</dc:creator>
  <cp:lastModifiedBy>Yarina</cp:lastModifiedBy>
  <cp:revision>208</cp:revision>
  <dcterms:created xsi:type="dcterms:W3CDTF">2020-03-16T22:40:00Z</dcterms:created>
  <dcterms:modified xsi:type="dcterms:W3CDTF">2020-05-05T14:05:38Z</dcterms:modified>
</cp:coreProperties>
</file>