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E9B63-2AB8-4BAE-8CF7-370E930AFC62}" type="datetimeFigureOut">
              <a:rPr lang="ru-RU" smtClean="0"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37AE-41AA-41B0-8A7B-3376025BBD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76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4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77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5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47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4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7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9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8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Рамка 4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0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0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51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10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18" y="620688"/>
            <a:ext cx="8889763" cy="4014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Рамка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5229200"/>
            <a:ext cx="3611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uk-UA" sz="3200" b="1" i="1" u="sng" dirty="0">
                <a:solidFill>
                  <a:srgbClr val="FF0000"/>
                </a:solidFill>
              </a:rPr>
              <a:t>ЧАСТИНА 2 «КУТИ»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pic>
        <p:nvPicPr>
          <p:cNvPr id="4" name="Picture 2" descr="Ð ÐµÐ·ÑÐ»ÑÑÐ°Ñ Ð¿Ð¾ÑÑÐºÑ Ð·Ð¾Ð±ÑÐ°Ð¶ÐµÐ½Ñ Ð·Ð° Ð·Ð°Ð¿Ð¸ÑÐ¾Ð¼ &quot;ÐÐ£Ð¢Ð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87516"/>
            <a:ext cx="1852429" cy="117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087516"/>
            <a:ext cx="2364962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5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674767"/>
            <a:ext cx="3682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Домашнє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1628800"/>
            <a:ext cx="62004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</a:rPr>
              <a:t>Оформити конспект за планом ( п.3)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</a:rPr>
              <a:t>Вивчити означення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№57</a:t>
            </a:r>
            <a:endParaRPr lang="ru-RU" sz="28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2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reeform 2"/>
          <p:cNvSpPr>
            <a:spLocks/>
          </p:cNvSpPr>
          <p:nvPr/>
        </p:nvSpPr>
        <p:spPr bwMode="auto">
          <a:xfrm>
            <a:off x="1970088" y="3136900"/>
            <a:ext cx="3146425" cy="2298700"/>
          </a:xfrm>
          <a:custGeom>
            <a:avLst/>
            <a:gdLst>
              <a:gd name="T0" fmla="*/ 0 w 1982"/>
              <a:gd name="T1" fmla="*/ 1668463 h 1448"/>
              <a:gd name="T2" fmla="*/ 1482725 w 1982"/>
              <a:gd name="T3" fmla="*/ 800100 h 1448"/>
              <a:gd name="T4" fmla="*/ 2879725 w 1982"/>
              <a:gd name="T5" fmla="*/ 0 h 1448"/>
              <a:gd name="T6" fmla="*/ 2892425 w 1982"/>
              <a:gd name="T7" fmla="*/ 431800 h 1448"/>
              <a:gd name="T8" fmla="*/ 3070225 w 1982"/>
              <a:gd name="T9" fmla="*/ 596900 h 1448"/>
              <a:gd name="T10" fmla="*/ 3032125 w 1982"/>
              <a:gd name="T11" fmla="*/ 990600 h 1448"/>
              <a:gd name="T12" fmla="*/ 3146425 w 1982"/>
              <a:gd name="T13" fmla="*/ 1143000 h 1448"/>
              <a:gd name="T14" fmla="*/ 2930525 w 1982"/>
              <a:gd name="T15" fmla="*/ 1358900 h 1448"/>
              <a:gd name="T16" fmla="*/ 2816225 w 1982"/>
              <a:gd name="T17" fmla="*/ 1790700 h 1448"/>
              <a:gd name="T18" fmla="*/ 2765425 w 1982"/>
              <a:gd name="T19" fmla="*/ 2298700 h 1448"/>
              <a:gd name="T20" fmla="*/ 73025 w 1982"/>
              <a:gd name="T21" fmla="*/ 1676400 h 1448"/>
              <a:gd name="T22" fmla="*/ 0 w 1982"/>
              <a:gd name="T23" fmla="*/ 1668463 h 14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982"/>
              <a:gd name="T37" fmla="*/ 0 h 1448"/>
              <a:gd name="T38" fmla="*/ 1982 w 1982"/>
              <a:gd name="T39" fmla="*/ 1448 h 144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982" h="1448">
                <a:moveTo>
                  <a:pt x="0" y="1051"/>
                </a:moveTo>
                <a:lnTo>
                  <a:pt x="934" y="504"/>
                </a:lnTo>
                <a:lnTo>
                  <a:pt x="1814" y="0"/>
                </a:lnTo>
                <a:lnTo>
                  <a:pt x="1822" y="272"/>
                </a:lnTo>
                <a:lnTo>
                  <a:pt x="1934" y="376"/>
                </a:lnTo>
                <a:lnTo>
                  <a:pt x="1910" y="624"/>
                </a:lnTo>
                <a:lnTo>
                  <a:pt x="1982" y="720"/>
                </a:lnTo>
                <a:lnTo>
                  <a:pt x="1846" y="856"/>
                </a:lnTo>
                <a:lnTo>
                  <a:pt x="1774" y="1128"/>
                </a:lnTo>
                <a:lnTo>
                  <a:pt x="1742" y="1448"/>
                </a:lnTo>
                <a:lnTo>
                  <a:pt x="46" y="1056"/>
                </a:lnTo>
                <a:lnTo>
                  <a:pt x="0" y="1051"/>
                </a:lnTo>
                <a:close/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77925" y="1420813"/>
            <a:ext cx="6781800" cy="3968750"/>
            <a:chOff x="604" y="436"/>
            <a:chExt cx="4272" cy="2500"/>
          </a:xfrm>
        </p:grpSpPr>
        <p:grpSp>
          <p:nvGrpSpPr>
            <p:cNvPr id="3091" name="Group 4"/>
            <p:cNvGrpSpPr>
              <a:grpSpLocks/>
            </p:cNvGrpSpPr>
            <p:nvPr/>
          </p:nvGrpSpPr>
          <p:grpSpPr bwMode="auto">
            <a:xfrm rot="989364">
              <a:off x="604" y="2483"/>
              <a:ext cx="438" cy="453"/>
              <a:chOff x="793" y="2167"/>
              <a:chExt cx="1663" cy="1762"/>
            </a:xfrm>
          </p:grpSpPr>
          <p:sp>
            <p:nvSpPr>
              <p:cNvPr id="185349" name="Freeform 5"/>
              <p:cNvSpPr>
                <a:spLocks/>
              </p:cNvSpPr>
              <p:nvPr/>
            </p:nvSpPr>
            <p:spPr bwMode="auto">
              <a:xfrm>
                <a:off x="789" y="2204"/>
                <a:ext cx="1633" cy="1719"/>
              </a:xfrm>
              <a:custGeom>
                <a:avLst/>
                <a:gdLst/>
                <a:ahLst/>
                <a:cxnLst>
                  <a:cxn ang="0">
                    <a:pos x="0" y="1452"/>
                  </a:cxn>
                  <a:cxn ang="0">
                    <a:pos x="908" y="454"/>
                  </a:cxn>
                  <a:cxn ang="0">
                    <a:pos x="862" y="182"/>
                  </a:cxn>
                  <a:cxn ang="0">
                    <a:pos x="1044" y="0"/>
                  </a:cxn>
                  <a:cxn ang="0">
                    <a:pos x="1633" y="590"/>
                  </a:cxn>
                  <a:cxn ang="0">
                    <a:pos x="1463" y="763"/>
                  </a:cxn>
                  <a:cxn ang="0">
                    <a:pos x="1225" y="681"/>
                  </a:cxn>
                  <a:cxn ang="0">
                    <a:pos x="318" y="1724"/>
                  </a:cxn>
                  <a:cxn ang="0">
                    <a:pos x="182" y="1724"/>
                  </a:cxn>
                  <a:cxn ang="0">
                    <a:pos x="46" y="1679"/>
                  </a:cxn>
                  <a:cxn ang="0">
                    <a:pos x="0" y="1588"/>
                  </a:cxn>
                  <a:cxn ang="0">
                    <a:pos x="0" y="1452"/>
                  </a:cxn>
                </a:cxnLst>
                <a:rect l="0" t="0" r="r" b="b"/>
                <a:pathLst>
                  <a:path w="1633" h="1724">
                    <a:moveTo>
                      <a:pt x="0" y="1452"/>
                    </a:moveTo>
                    <a:lnTo>
                      <a:pt x="908" y="454"/>
                    </a:lnTo>
                    <a:lnTo>
                      <a:pt x="862" y="182"/>
                    </a:lnTo>
                    <a:lnTo>
                      <a:pt x="1044" y="0"/>
                    </a:lnTo>
                    <a:lnTo>
                      <a:pt x="1633" y="590"/>
                    </a:lnTo>
                    <a:lnTo>
                      <a:pt x="1463" y="763"/>
                    </a:lnTo>
                    <a:lnTo>
                      <a:pt x="1225" y="681"/>
                    </a:lnTo>
                    <a:lnTo>
                      <a:pt x="318" y="1724"/>
                    </a:lnTo>
                    <a:lnTo>
                      <a:pt x="182" y="1724"/>
                    </a:lnTo>
                    <a:lnTo>
                      <a:pt x="46" y="1679"/>
                    </a:lnTo>
                    <a:lnTo>
                      <a:pt x="0" y="1588"/>
                    </a:lnTo>
                    <a:lnTo>
                      <a:pt x="0" y="145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96" name="Freeform 6"/>
              <p:cNvSpPr>
                <a:spLocks/>
              </p:cNvSpPr>
              <p:nvPr/>
            </p:nvSpPr>
            <p:spPr bwMode="auto">
              <a:xfrm>
                <a:off x="1807" y="2167"/>
                <a:ext cx="649" cy="666"/>
              </a:xfrm>
              <a:custGeom>
                <a:avLst/>
                <a:gdLst>
                  <a:gd name="T0" fmla="*/ 30 w 649"/>
                  <a:gd name="T1" fmla="*/ 38 h 666"/>
                  <a:gd name="T2" fmla="*/ 393 w 649"/>
                  <a:gd name="T3" fmla="*/ 174 h 666"/>
                  <a:gd name="T4" fmla="*/ 619 w 649"/>
                  <a:gd name="T5" fmla="*/ 628 h 666"/>
                  <a:gd name="T6" fmla="*/ 211 w 649"/>
                  <a:gd name="T7" fmla="*/ 401 h 666"/>
                  <a:gd name="T8" fmla="*/ 30 w 649"/>
                  <a:gd name="T9" fmla="*/ 38 h 6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9"/>
                  <a:gd name="T16" fmla="*/ 0 h 666"/>
                  <a:gd name="T17" fmla="*/ 649 w 649"/>
                  <a:gd name="T18" fmla="*/ 666 h 6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9" h="666">
                    <a:moveTo>
                      <a:pt x="30" y="38"/>
                    </a:moveTo>
                    <a:cubicBezTo>
                      <a:pt x="60" y="0"/>
                      <a:pt x="295" y="76"/>
                      <a:pt x="393" y="174"/>
                    </a:cubicBezTo>
                    <a:cubicBezTo>
                      <a:pt x="491" y="272"/>
                      <a:pt x="649" y="590"/>
                      <a:pt x="619" y="628"/>
                    </a:cubicBezTo>
                    <a:cubicBezTo>
                      <a:pt x="589" y="666"/>
                      <a:pt x="309" y="499"/>
                      <a:pt x="211" y="401"/>
                    </a:cubicBezTo>
                    <a:cubicBezTo>
                      <a:pt x="113" y="303"/>
                      <a:pt x="0" y="76"/>
                      <a:pt x="30" y="3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97" name="Freeform 7"/>
              <p:cNvSpPr>
                <a:spLocks/>
              </p:cNvSpPr>
              <p:nvPr/>
            </p:nvSpPr>
            <p:spPr bwMode="auto">
              <a:xfrm>
                <a:off x="1760" y="2294"/>
                <a:ext cx="576" cy="592"/>
              </a:xfrm>
              <a:custGeom>
                <a:avLst/>
                <a:gdLst>
                  <a:gd name="T0" fmla="*/ 0 w 576"/>
                  <a:gd name="T1" fmla="*/ 0 h 592"/>
                  <a:gd name="T2" fmla="*/ 184 w 576"/>
                  <a:gd name="T3" fmla="*/ 368 h 592"/>
                  <a:gd name="T4" fmla="*/ 576 w 576"/>
                  <a:gd name="T5" fmla="*/ 592 h 59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592"/>
                  <a:gd name="T11" fmla="*/ 576 w 576"/>
                  <a:gd name="T12" fmla="*/ 592 h 5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592">
                    <a:moveTo>
                      <a:pt x="0" y="0"/>
                    </a:moveTo>
                    <a:cubicBezTo>
                      <a:pt x="31" y="61"/>
                      <a:pt x="88" y="269"/>
                      <a:pt x="184" y="368"/>
                    </a:cubicBezTo>
                    <a:cubicBezTo>
                      <a:pt x="280" y="467"/>
                      <a:pt x="494" y="545"/>
                      <a:pt x="576" y="59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98" name="Oval 8"/>
              <p:cNvSpPr>
                <a:spLocks noChangeArrowheads="1"/>
              </p:cNvSpPr>
              <p:nvPr/>
            </p:nvSpPr>
            <p:spPr bwMode="auto">
              <a:xfrm>
                <a:off x="1701" y="2704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99" name="Oval 9"/>
              <p:cNvSpPr>
                <a:spLocks noChangeArrowheads="1"/>
              </p:cNvSpPr>
              <p:nvPr/>
            </p:nvSpPr>
            <p:spPr bwMode="auto">
              <a:xfrm>
                <a:off x="1701" y="2387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100" name="Oval 10"/>
              <p:cNvSpPr>
                <a:spLocks noChangeArrowheads="1"/>
              </p:cNvSpPr>
              <p:nvPr/>
            </p:nvSpPr>
            <p:spPr bwMode="auto">
              <a:xfrm>
                <a:off x="1610" y="2795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092" name="Group 11"/>
            <p:cNvGrpSpPr>
              <a:grpSpLocks/>
            </p:cNvGrpSpPr>
            <p:nvPr/>
          </p:nvGrpSpPr>
          <p:grpSpPr bwMode="auto">
            <a:xfrm>
              <a:off x="975" y="436"/>
              <a:ext cx="3901" cy="2177"/>
              <a:chOff x="975" y="43"/>
              <a:chExt cx="3273" cy="2525"/>
            </a:xfrm>
          </p:grpSpPr>
          <p:sp>
            <p:nvSpPr>
              <p:cNvPr id="185356" name="Freeform 12"/>
              <p:cNvSpPr>
                <a:spLocks/>
              </p:cNvSpPr>
              <p:nvPr/>
            </p:nvSpPr>
            <p:spPr bwMode="auto">
              <a:xfrm>
                <a:off x="975" y="73"/>
                <a:ext cx="3220" cy="2495"/>
              </a:xfrm>
              <a:custGeom>
                <a:avLst/>
                <a:gdLst/>
                <a:ahLst/>
                <a:cxnLst>
                  <a:cxn ang="0">
                    <a:pos x="0" y="2405"/>
                  </a:cxn>
                  <a:cxn ang="0">
                    <a:pos x="3039" y="0"/>
                  </a:cxn>
                  <a:cxn ang="0">
                    <a:pos x="3220" y="273"/>
                  </a:cxn>
                  <a:cxn ang="0">
                    <a:pos x="91" y="2495"/>
                  </a:cxn>
                </a:cxnLst>
                <a:rect l="0" t="0" r="r" b="b"/>
                <a:pathLst>
                  <a:path w="3220" h="2495">
                    <a:moveTo>
                      <a:pt x="0" y="2405"/>
                    </a:moveTo>
                    <a:lnTo>
                      <a:pt x="3039" y="0"/>
                    </a:lnTo>
                    <a:lnTo>
                      <a:pt x="3220" y="273"/>
                    </a:lnTo>
                    <a:lnTo>
                      <a:pt x="91" y="2495"/>
                    </a:lnTo>
                  </a:path>
                </a:pathLst>
              </a:custGeom>
              <a:gradFill rotWithShape="1">
                <a:gsLst>
                  <a:gs pos="0">
                    <a:srgbClr val="FFFF00"/>
                  </a:gs>
                  <a:gs pos="50000">
                    <a:schemeClr val="bg1"/>
                  </a:gs>
                  <a:gs pos="100000">
                    <a:srgbClr val="FFFF00"/>
                  </a:gs>
                </a:gsLst>
                <a:lin ang="18900000" scaled="1"/>
              </a:gradFill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94" name="Freeform 13"/>
              <p:cNvSpPr>
                <a:spLocks/>
              </p:cNvSpPr>
              <p:nvPr/>
            </p:nvSpPr>
            <p:spPr bwMode="auto">
              <a:xfrm>
                <a:off x="3984" y="43"/>
                <a:ext cx="264" cy="310"/>
              </a:xfrm>
              <a:custGeom>
                <a:avLst/>
                <a:gdLst>
                  <a:gd name="T0" fmla="*/ 30 w 264"/>
                  <a:gd name="T1" fmla="*/ 30 h 310"/>
                  <a:gd name="T2" fmla="*/ 30 w 264"/>
                  <a:gd name="T3" fmla="*/ 212 h 310"/>
                  <a:gd name="T4" fmla="*/ 211 w 264"/>
                  <a:gd name="T5" fmla="*/ 303 h 310"/>
                  <a:gd name="T6" fmla="*/ 257 w 264"/>
                  <a:gd name="T7" fmla="*/ 167 h 310"/>
                  <a:gd name="T8" fmla="*/ 166 w 264"/>
                  <a:gd name="T9" fmla="*/ 30 h 310"/>
                  <a:gd name="T10" fmla="*/ 30 w 264"/>
                  <a:gd name="T11" fmla="*/ 30 h 3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4"/>
                  <a:gd name="T19" fmla="*/ 0 h 310"/>
                  <a:gd name="T20" fmla="*/ 264 w 264"/>
                  <a:gd name="T21" fmla="*/ 310 h 3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4" h="310">
                    <a:moveTo>
                      <a:pt x="30" y="30"/>
                    </a:moveTo>
                    <a:cubicBezTo>
                      <a:pt x="7" y="60"/>
                      <a:pt x="0" y="167"/>
                      <a:pt x="30" y="212"/>
                    </a:cubicBezTo>
                    <a:cubicBezTo>
                      <a:pt x="60" y="257"/>
                      <a:pt x="173" y="310"/>
                      <a:pt x="211" y="303"/>
                    </a:cubicBezTo>
                    <a:cubicBezTo>
                      <a:pt x="249" y="296"/>
                      <a:pt x="264" y="212"/>
                      <a:pt x="257" y="167"/>
                    </a:cubicBezTo>
                    <a:cubicBezTo>
                      <a:pt x="250" y="122"/>
                      <a:pt x="204" y="53"/>
                      <a:pt x="166" y="30"/>
                    </a:cubicBezTo>
                    <a:cubicBezTo>
                      <a:pt x="128" y="7"/>
                      <a:pt x="53" y="0"/>
                      <a:pt x="30" y="3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077" name="Freeform 14"/>
          <p:cNvSpPr>
            <a:spLocks/>
          </p:cNvSpPr>
          <p:nvPr/>
        </p:nvSpPr>
        <p:spPr bwMode="auto">
          <a:xfrm>
            <a:off x="1941513" y="1790700"/>
            <a:ext cx="5219700" cy="302260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oval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pSp>
        <p:nvGrpSpPr>
          <p:cNvPr id="3078" name="Group 15"/>
          <p:cNvGrpSpPr>
            <a:grpSpLocks/>
          </p:cNvGrpSpPr>
          <p:nvPr/>
        </p:nvGrpSpPr>
        <p:grpSpPr bwMode="auto">
          <a:xfrm>
            <a:off x="1897063" y="4732338"/>
            <a:ext cx="6337300" cy="1512887"/>
            <a:chOff x="884" y="2341"/>
            <a:chExt cx="3992" cy="953"/>
          </a:xfrm>
        </p:grpSpPr>
        <p:sp>
          <p:nvSpPr>
            <p:cNvPr id="3089" name="Line 16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>
                <a:solidFill>
                  <a:prstClr val="black"/>
                </a:solidFill>
              </a:endParaRPr>
            </a:p>
          </p:txBody>
        </p:sp>
        <p:sp>
          <p:nvSpPr>
            <p:cNvPr id="3090" name="Oval 17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dirty="0">
                <a:solidFill>
                  <a:prstClr val="black"/>
                </a:solidFill>
              </a:endParaRPr>
            </a:p>
          </p:txBody>
        </p:sp>
      </p:grpSp>
      <p:sp>
        <p:nvSpPr>
          <p:cNvPr id="185362" name="Text Box 18"/>
          <p:cNvSpPr txBox="1">
            <a:spLocks noChangeArrowheads="1"/>
          </p:cNvSpPr>
          <p:nvPr/>
        </p:nvSpPr>
        <p:spPr bwMode="auto">
          <a:xfrm>
            <a:off x="684213" y="1557338"/>
            <a:ext cx="6184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 err="1">
                <a:solidFill>
                  <a:prstClr val="black"/>
                </a:solidFill>
                <a:latin typeface="Arial" charset="0"/>
              </a:rPr>
              <a:t>Сторони</a:t>
            </a:r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 кута – </a:t>
            </a:r>
            <a:r>
              <a:rPr lang="ru-RU" sz="2800" b="1" dirty="0" err="1">
                <a:solidFill>
                  <a:prstClr val="black"/>
                </a:solidFill>
                <a:latin typeface="Arial" charset="0"/>
              </a:rPr>
              <a:t>промені</a:t>
            </a:r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 ВА і ВМ. </a:t>
            </a:r>
          </a:p>
        </p:txBody>
      </p:sp>
      <p:sp>
        <p:nvSpPr>
          <p:cNvPr id="3080" name="Text Box 19"/>
          <p:cNvSpPr txBox="1">
            <a:spLocks noChangeArrowheads="1"/>
          </p:cNvSpPr>
          <p:nvPr/>
        </p:nvSpPr>
        <p:spPr bwMode="auto">
          <a:xfrm>
            <a:off x="1681163" y="4876800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3081" name="Text Box 20"/>
          <p:cNvSpPr txBox="1">
            <a:spLocks noChangeArrowheads="1"/>
          </p:cNvSpPr>
          <p:nvPr/>
        </p:nvSpPr>
        <p:spPr bwMode="auto">
          <a:xfrm>
            <a:off x="7658100" y="6100763"/>
            <a:ext cx="615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М</a:t>
            </a:r>
          </a:p>
        </p:txBody>
      </p:sp>
      <p:sp>
        <p:nvSpPr>
          <p:cNvPr id="185365" name="Text Box 21"/>
          <p:cNvSpPr txBox="1">
            <a:spLocks noChangeArrowheads="1"/>
          </p:cNvSpPr>
          <p:nvPr/>
        </p:nvSpPr>
        <p:spPr bwMode="auto">
          <a:xfrm>
            <a:off x="395288" y="5949950"/>
            <a:ext cx="4391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Вершина кута – точка В</a:t>
            </a:r>
          </a:p>
        </p:txBody>
      </p:sp>
      <p:sp>
        <p:nvSpPr>
          <p:cNvPr id="3083" name="Text Box 22"/>
          <p:cNvSpPr txBox="1">
            <a:spLocks noChangeArrowheads="1"/>
          </p:cNvSpPr>
          <p:nvPr/>
        </p:nvSpPr>
        <p:spPr bwMode="auto">
          <a:xfrm>
            <a:off x="7297738" y="1276350"/>
            <a:ext cx="514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85367" name="Text Box 23"/>
          <p:cNvSpPr txBox="1">
            <a:spLocks noChangeArrowheads="1"/>
          </p:cNvSpPr>
          <p:nvPr/>
        </p:nvSpPr>
        <p:spPr bwMode="auto">
          <a:xfrm rot="-1660345">
            <a:off x="3490913" y="2508250"/>
            <a:ext cx="26082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промінь ВА</a:t>
            </a:r>
          </a:p>
        </p:txBody>
      </p:sp>
      <p:sp>
        <p:nvSpPr>
          <p:cNvPr id="185368" name="Text Box 24"/>
          <p:cNvSpPr txBox="1">
            <a:spLocks noChangeArrowheads="1"/>
          </p:cNvSpPr>
          <p:nvPr/>
        </p:nvSpPr>
        <p:spPr bwMode="auto">
          <a:xfrm rot="623214">
            <a:off x="4769314" y="5166409"/>
            <a:ext cx="27406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 err="1" smtClean="0">
                <a:solidFill>
                  <a:prstClr val="black"/>
                </a:solidFill>
                <a:latin typeface="Times New Roman" pitchFamily="18" charset="0"/>
              </a:rPr>
              <a:t>промінь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</a:rPr>
              <a:t>ВМ</a:t>
            </a:r>
          </a:p>
        </p:txBody>
      </p:sp>
      <p:sp>
        <p:nvSpPr>
          <p:cNvPr id="185369" name="Text Box 25"/>
          <p:cNvSpPr txBox="1">
            <a:spLocks noChangeArrowheads="1"/>
          </p:cNvSpPr>
          <p:nvPr/>
        </p:nvSpPr>
        <p:spPr bwMode="auto">
          <a:xfrm>
            <a:off x="7227887" y="3493586"/>
            <a:ext cx="738188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2A2E5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Кут</a:t>
            </a:r>
          </a:p>
        </p:txBody>
      </p:sp>
      <p:graphicFrame>
        <p:nvGraphicFramePr>
          <p:cNvPr id="185371" name="Object 27"/>
          <p:cNvGraphicFramePr>
            <a:graphicFrameLocks noChangeAspect="1"/>
          </p:cNvGraphicFramePr>
          <p:nvPr/>
        </p:nvGraphicFramePr>
        <p:xfrm>
          <a:off x="7669213" y="3468688"/>
          <a:ext cx="50323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164880" imgH="152280" progId="Equation.3">
                  <p:embed/>
                </p:oleObj>
              </mc:Choice>
              <mc:Fallback>
                <p:oleObj name="Формула" r:id="rId3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9213" y="3468688"/>
                        <a:ext cx="50323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72" name="Text Box 28"/>
          <p:cNvSpPr txBox="1">
            <a:spLocks noChangeArrowheads="1"/>
          </p:cNvSpPr>
          <p:nvPr/>
        </p:nvSpPr>
        <p:spPr bwMode="auto">
          <a:xfrm>
            <a:off x="8029575" y="3468688"/>
            <a:ext cx="873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2A2E5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АВМ</a:t>
            </a:r>
          </a:p>
        </p:txBody>
      </p:sp>
      <p:sp>
        <p:nvSpPr>
          <p:cNvPr id="3088" name="Text Box 29"/>
          <p:cNvSpPr txBox="1">
            <a:spLocks noChangeArrowheads="1"/>
          </p:cNvSpPr>
          <p:nvPr/>
        </p:nvSpPr>
        <p:spPr bwMode="auto">
          <a:xfrm>
            <a:off x="323850" y="333375"/>
            <a:ext cx="857885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Кут –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це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геометрична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фігура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, яка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складається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з 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точки і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двох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променів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,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що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виходять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з </a:t>
            </a:r>
            <a:r>
              <a:rPr lang="ru-RU" sz="2400" b="1" dirty="0" err="1">
                <a:solidFill>
                  <a:srgbClr val="C00000"/>
                </a:solidFill>
                <a:latin typeface="Arial" charset="0"/>
              </a:rPr>
              <a:t>цієї</a:t>
            </a: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 точки.</a:t>
            </a:r>
          </a:p>
        </p:txBody>
      </p:sp>
    </p:spTree>
    <p:extLst>
      <p:ext uri="{BB962C8B-B14F-4D97-AF65-F5344CB8AC3E}">
        <p14:creationId xmlns:p14="http://schemas.microsoft.com/office/powerpoint/2010/main" val="29577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C 0.01615 0.03889 0.03281 0.07824 0.03958 0.12986 C 0.04653 0.18148 0.04271 0.24491 0.03958 0.30903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1544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58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8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3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7" grpId="0"/>
      <p:bldP spid="185368" grpId="0"/>
      <p:bldP spid="1853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 rot="-2740128">
            <a:off x="685801" y="3140075"/>
            <a:ext cx="7054850" cy="1152525"/>
            <a:chOff x="431" y="2387"/>
            <a:chExt cx="4444" cy="726"/>
          </a:xfrm>
        </p:grpSpPr>
        <p:sp>
          <p:nvSpPr>
            <p:cNvPr id="4110" name="Line 43"/>
            <p:cNvSpPr>
              <a:spLocks noChangeShapeType="1"/>
            </p:cNvSpPr>
            <p:nvPr/>
          </p:nvSpPr>
          <p:spPr bwMode="auto">
            <a:xfrm>
              <a:off x="431" y="2387"/>
              <a:ext cx="2222" cy="363"/>
            </a:xfrm>
            <a:prstGeom prst="line">
              <a:avLst/>
            </a:prstGeom>
            <a:noFill/>
            <a:ln w="28575">
              <a:solidFill>
                <a:srgbClr val="2A2E5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111" name="Line 44"/>
            <p:cNvSpPr>
              <a:spLocks noChangeShapeType="1"/>
            </p:cNvSpPr>
            <p:nvPr/>
          </p:nvSpPr>
          <p:spPr bwMode="auto">
            <a:xfrm>
              <a:off x="2653" y="2750"/>
              <a:ext cx="2222" cy="363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4100" name="Text Box 17"/>
          <p:cNvSpPr txBox="1">
            <a:spLocks noChangeArrowheads="1"/>
          </p:cNvSpPr>
          <p:nvPr/>
        </p:nvSpPr>
        <p:spPr bwMode="auto">
          <a:xfrm>
            <a:off x="323850" y="333375"/>
            <a:ext cx="85693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Два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доповняльних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промені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утворюють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розгорнутий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кут.</a:t>
            </a:r>
          </a:p>
        </p:txBody>
      </p:sp>
      <p:sp>
        <p:nvSpPr>
          <p:cNvPr id="4101" name="Text Box 35"/>
          <p:cNvSpPr txBox="1">
            <a:spLocks noChangeArrowheads="1"/>
          </p:cNvSpPr>
          <p:nvPr/>
        </p:nvSpPr>
        <p:spPr bwMode="auto">
          <a:xfrm>
            <a:off x="4176713" y="3211513"/>
            <a:ext cx="539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198693" name="Text Box 37"/>
          <p:cNvSpPr txBox="1">
            <a:spLocks noChangeArrowheads="1"/>
          </p:cNvSpPr>
          <p:nvPr/>
        </p:nvSpPr>
        <p:spPr bwMode="auto">
          <a:xfrm>
            <a:off x="7667625" y="4659313"/>
            <a:ext cx="3603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98694" name="Text Box 38"/>
          <p:cNvSpPr txBox="1">
            <a:spLocks noChangeArrowheads="1"/>
          </p:cNvSpPr>
          <p:nvPr/>
        </p:nvSpPr>
        <p:spPr bwMode="auto">
          <a:xfrm>
            <a:off x="1042988" y="1562100"/>
            <a:ext cx="379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4104" name="Group 39"/>
          <p:cNvGrpSpPr>
            <a:grpSpLocks/>
          </p:cNvGrpSpPr>
          <p:nvPr/>
        </p:nvGrpSpPr>
        <p:grpSpPr bwMode="auto">
          <a:xfrm>
            <a:off x="4932363" y="1341438"/>
            <a:ext cx="3214687" cy="1077912"/>
            <a:chOff x="3379" y="572"/>
            <a:chExt cx="2025" cy="679"/>
          </a:xfrm>
        </p:grpSpPr>
        <p:sp>
          <p:nvSpPr>
            <p:cNvPr id="4109" name="Text Box 40"/>
            <p:cNvSpPr txBox="1">
              <a:spLocks noChangeArrowheads="1"/>
            </p:cNvSpPr>
            <p:nvPr/>
          </p:nvSpPr>
          <p:spPr bwMode="auto">
            <a:xfrm>
              <a:off x="3379" y="572"/>
              <a:ext cx="2025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200">
                  <a:solidFill>
                    <a:srgbClr val="FF0000"/>
                  </a:solidFill>
                  <a:latin typeface="Arial" charset="0"/>
                </a:rPr>
                <a:t>Розгорнутий кут</a:t>
              </a:r>
            </a:p>
            <a:p>
              <a:pPr eaLnBrk="1" hangingPunct="1"/>
              <a:r>
                <a:rPr lang="ru-RU" sz="3200">
                  <a:solidFill>
                    <a:prstClr val="black"/>
                  </a:solidFill>
                  <a:latin typeface="Arial" charset="0"/>
                </a:rPr>
                <a:t>            АОВ</a:t>
              </a:r>
            </a:p>
          </p:txBody>
        </p:sp>
        <p:graphicFrame>
          <p:nvGraphicFramePr>
            <p:cNvPr id="4098" name="Object 41"/>
            <p:cNvGraphicFramePr>
              <a:graphicFrameLocks noChangeAspect="1"/>
            </p:cNvGraphicFramePr>
            <p:nvPr/>
          </p:nvGraphicFramePr>
          <p:xfrm>
            <a:off x="3969" y="935"/>
            <a:ext cx="318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Формула" r:id="rId4" imgW="164880" imgH="152280" progId="Equation.3">
                    <p:embed/>
                  </p:oleObj>
                </mc:Choice>
                <mc:Fallback>
                  <p:oleObj name="Формула" r:id="rId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935"/>
                          <a:ext cx="318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47"/>
          <p:cNvGrpSpPr>
            <a:grpSpLocks/>
          </p:cNvGrpSpPr>
          <p:nvPr/>
        </p:nvGrpSpPr>
        <p:grpSpPr bwMode="auto">
          <a:xfrm rot="3900432">
            <a:off x="683419" y="3067844"/>
            <a:ext cx="7056437" cy="1152525"/>
            <a:chOff x="431" y="2387"/>
            <a:chExt cx="4445" cy="726"/>
          </a:xfrm>
        </p:grpSpPr>
        <p:sp>
          <p:nvSpPr>
            <p:cNvPr id="4107" name="Line 34"/>
            <p:cNvSpPr>
              <a:spLocks noChangeShapeType="1"/>
            </p:cNvSpPr>
            <p:nvPr/>
          </p:nvSpPr>
          <p:spPr bwMode="auto">
            <a:xfrm>
              <a:off x="2654" y="2750"/>
              <a:ext cx="2222" cy="363"/>
            </a:xfrm>
            <a:prstGeom prst="line">
              <a:avLst/>
            </a:prstGeom>
            <a:noFill/>
            <a:ln w="28575">
              <a:solidFill>
                <a:srgbClr val="2A2E5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4108" name="Line 46"/>
            <p:cNvSpPr>
              <a:spLocks noChangeShapeType="1"/>
            </p:cNvSpPr>
            <p:nvPr/>
          </p:nvSpPr>
          <p:spPr bwMode="auto">
            <a:xfrm>
              <a:off x="431" y="2387"/>
              <a:ext cx="2222" cy="363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4106" name="Oval 36"/>
          <p:cNvSpPr>
            <a:spLocks noChangeArrowheads="1"/>
          </p:cNvSpPr>
          <p:nvPr/>
        </p:nvSpPr>
        <p:spPr bwMode="auto">
          <a:xfrm>
            <a:off x="4140200" y="36433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7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000000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93" grpId="0"/>
      <p:bldP spid="1986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reeform 3"/>
          <p:cNvSpPr>
            <a:spLocks/>
          </p:cNvSpPr>
          <p:nvPr/>
        </p:nvSpPr>
        <p:spPr bwMode="auto">
          <a:xfrm>
            <a:off x="1295400" y="2825750"/>
            <a:ext cx="2587625" cy="1746250"/>
          </a:xfrm>
          <a:custGeom>
            <a:avLst/>
            <a:gdLst>
              <a:gd name="T0" fmla="*/ 0 w 1630"/>
              <a:gd name="T1" fmla="*/ 1746250 h 1100"/>
              <a:gd name="T2" fmla="*/ 2587625 w 1630"/>
              <a:gd name="T3" fmla="*/ 0 h 1100"/>
              <a:gd name="T4" fmla="*/ 0 60000 65536"/>
              <a:gd name="T5" fmla="*/ 0 60000 65536"/>
              <a:gd name="T6" fmla="*/ 0 w 1630"/>
              <a:gd name="T7" fmla="*/ 0 h 1100"/>
              <a:gd name="T8" fmla="*/ 1630 w 1630"/>
              <a:gd name="T9" fmla="*/ 1100 h 11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0" h="1100">
                <a:moveTo>
                  <a:pt x="0" y="1100"/>
                </a:moveTo>
                <a:lnTo>
                  <a:pt x="163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oval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5125" name="Group 4"/>
          <p:cNvGrpSpPr>
            <a:grpSpLocks/>
          </p:cNvGrpSpPr>
          <p:nvPr/>
        </p:nvGrpSpPr>
        <p:grpSpPr bwMode="auto">
          <a:xfrm>
            <a:off x="1258888" y="4508500"/>
            <a:ext cx="3116262" cy="877888"/>
            <a:chOff x="884" y="2341"/>
            <a:chExt cx="3992" cy="953"/>
          </a:xfrm>
        </p:grpSpPr>
        <p:sp>
          <p:nvSpPr>
            <p:cNvPr id="5143" name="Line 5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5144" name="Oval 6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900113" y="41497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4284663" y="5157788"/>
            <a:ext cx="51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М</a:t>
            </a:r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3563938" y="23495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3300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 rot="-310102">
            <a:off x="4643438" y="1484313"/>
            <a:ext cx="3455987" cy="3311525"/>
            <a:chOff x="748" y="282"/>
            <a:chExt cx="4427" cy="3596"/>
          </a:xfrm>
        </p:grpSpPr>
        <p:sp>
          <p:nvSpPr>
            <p:cNvPr id="5136" name="Freeform 11"/>
            <p:cNvSpPr>
              <a:spLocks/>
            </p:cNvSpPr>
            <p:nvPr/>
          </p:nvSpPr>
          <p:spPr bwMode="auto">
            <a:xfrm>
              <a:off x="912" y="488"/>
              <a:ext cx="3288" cy="1904"/>
            </a:xfrm>
            <a:custGeom>
              <a:avLst/>
              <a:gdLst>
                <a:gd name="T0" fmla="*/ 0 w 3288"/>
                <a:gd name="T1" fmla="*/ 1904 h 1904"/>
                <a:gd name="T2" fmla="*/ 3288 w 3288"/>
                <a:gd name="T3" fmla="*/ 0 h 1904"/>
                <a:gd name="T4" fmla="*/ 0 60000 65536"/>
                <a:gd name="T5" fmla="*/ 0 60000 65536"/>
                <a:gd name="T6" fmla="*/ 0 w 3288"/>
                <a:gd name="T7" fmla="*/ 0 h 1904"/>
                <a:gd name="T8" fmla="*/ 3288 w 3288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88" h="1904">
                  <a:moveTo>
                    <a:pt x="0" y="1904"/>
                  </a:moveTo>
                  <a:lnTo>
                    <a:pt x="3288" y="0"/>
                  </a:lnTo>
                </a:path>
              </a:pathLst>
            </a:custGeom>
            <a:noFill/>
            <a:ln w="28575" cmpd="sng">
              <a:solidFill>
                <a:srgbClr val="0066FF"/>
              </a:solidFill>
              <a:round/>
              <a:headEnd type="oval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grpSp>
          <p:nvGrpSpPr>
            <p:cNvPr id="5137" name="Group 12"/>
            <p:cNvGrpSpPr>
              <a:grpSpLocks/>
            </p:cNvGrpSpPr>
            <p:nvPr/>
          </p:nvGrpSpPr>
          <p:grpSpPr bwMode="auto">
            <a:xfrm>
              <a:off x="884" y="2341"/>
              <a:ext cx="3992" cy="953"/>
              <a:chOff x="884" y="2341"/>
              <a:chExt cx="3992" cy="953"/>
            </a:xfrm>
          </p:grpSpPr>
          <p:sp>
            <p:nvSpPr>
              <p:cNvPr id="5141" name="Line 13"/>
              <p:cNvSpPr>
                <a:spLocks noChangeShapeType="1"/>
              </p:cNvSpPr>
              <p:nvPr/>
            </p:nvSpPr>
            <p:spPr bwMode="auto">
              <a:xfrm>
                <a:off x="930" y="2387"/>
                <a:ext cx="3946" cy="907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5142" name="Oval 14"/>
              <p:cNvSpPr>
                <a:spLocks noChangeArrowheads="1"/>
              </p:cNvSpPr>
              <p:nvPr/>
            </p:nvSpPr>
            <p:spPr bwMode="auto">
              <a:xfrm>
                <a:off x="884" y="2341"/>
                <a:ext cx="90" cy="9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138" name="Text Box 15"/>
            <p:cNvSpPr txBox="1">
              <a:spLocks noChangeArrowheads="1"/>
            </p:cNvSpPr>
            <p:nvPr/>
          </p:nvSpPr>
          <p:spPr bwMode="auto">
            <a:xfrm>
              <a:off x="748" y="2609"/>
              <a:ext cx="496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Е</a:t>
              </a:r>
            </a:p>
          </p:txBody>
        </p:sp>
        <p:sp>
          <p:nvSpPr>
            <p:cNvPr id="5139" name="Text Box 16"/>
            <p:cNvSpPr txBox="1">
              <a:spLocks noChangeArrowheads="1"/>
            </p:cNvSpPr>
            <p:nvPr/>
          </p:nvSpPr>
          <p:spPr bwMode="auto">
            <a:xfrm>
              <a:off x="4512" y="3382"/>
              <a:ext cx="663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5140" name="Text Box 17"/>
            <p:cNvSpPr txBox="1">
              <a:spLocks noChangeArrowheads="1"/>
            </p:cNvSpPr>
            <p:nvPr/>
          </p:nvSpPr>
          <p:spPr bwMode="auto">
            <a:xfrm>
              <a:off x="4286" y="282"/>
              <a:ext cx="59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О</a:t>
              </a:r>
            </a:p>
          </p:txBody>
        </p:sp>
      </p:grpSp>
      <p:sp>
        <p:nvSpPr>
          <p:cNvPr id="204818" name="Text Box 18"/>
          <p:cNvSpPr txBox="1">
            <a:spLocks noChangeArrowheads="1"/>
          </p:cNvSpPr>
          <p:nvPr/>
        </p:nvSpPr>
        <p:spPr bwMode="auto">
          <a:xfrm>
            <a:off x="2051050" y="4076700"/>
            <a:ext cx="4846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вершини В і Е</a:t>
            </a:r>
          </a:p>
        </p:txBody>
      </p:sp>
      <p:sp>
        <p:nvSpPr>
          <p:cNvPr id="204819" name="Text Box 19"/>
          <p:cNvSpPr txBox="1">
            <a:spLocks noChangeArrowheads="1"/>
          </p:cNvSpPr>
          <p:nvPr/>
        </p:nvSpPr>
        <p:spPr bwMode="auto">
          <a:xfrm rot="-2001858">
            <a:off x="12700" y="2706688"/>
            <a:ext cx="5191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сторони ВА і ЕО</a:t>
            </a:r>
          </a:p>
        </p:txBody>
      </p:sp>
      <p:sp>
        <p:nvSpPr>
          <p:cNvPr id="204820" name="Text Box 20"/>
          <p:cNvSpPr txBox="1">
            <a:spLocks noChangeArrowheads="1"/>
          </p:cNvSpPr>
          <p:nvPr/>
        </p:nvSpPr>
        <p:spPr bwMode="auto">
          <a:xfrm rot="868222">
            <a:off x="577850" y="5429250"/>
            <a:ext cx="52720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сторони ВМ і ЕС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364163" y="1557338"/>
            <a:ext cx="3578225" cy="679450"/>
            <a:chOff x="2925" y="3022"/>
            <a:chExt cx="2254" cy="428"/>
          </a:xfrm>
        </p:grpSpPr>
        <p:sp>
          <p:nvSpPr>
            <p:cNvPr id="5135" name="Text Box 22"/>
            <p:cNvSpPr txBox="1">
              <a:spLocks noChangeArrowheads="1"/>
            </p:cNvSpPr>
            <p:nvPr/>
          </p:nvSpPr>
          <p:spPr bwMode="auto">
            <a:xfrm>
              <a:off x="3243" y="3022"/>
              <a:ext cx="19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АВМ =    ОЕС</a:t>
              </a:r>
            </a:p>
          </p:txBody>
        </p:sp>
        <p:graphicFrame>
          <p:nvGraphicFramePr>
            <p:cNvPr id="5122" name="Object 23"/>
            <p:cNvGraphicFramePr>
              <a:graphicFrameLocks noChangeAspect="1"/>
            </p:cNvGraphicFramePr>
            <p:nvPr/>
          </p:nvGraphicFramePr>
          <p:xfrm>
            <a:off x="4150" y="3067"/>
            <a:ext cx="415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0" y="3067"/>
                          <a:ext cx="415" cy="3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3" name="Object 24"/>
            <p:cNvGraphicFramePr>
              <a:graphicFrameLocks noChangeAspect="1"/>
            </p:cNvGraphicFramePr>
            <p:nvPr/>
          </p:nvGraphicFramePr>
          <p:xfrm>
            <a:off x="2925" y="3022"/>
            <a:ext cx="415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3022"/>
                          <a:ext cx="415" cy="3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4825" name="Text Box 25"/>
          <p:cNvSpPr txBox="1">
            <a:spLocks noChangeArrowheads="1"/>
          </p:cNvSpPr>
          <p:nvPr/>
        </p:nvSpPr>
        <p:spPr bwMode="auto">
          <a:xfrm>
            <a:off x="2051050" y="260350"/>
            <a:ext cx="4392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Порівняння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кутів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01" y="909638"/>
            <a:ext cx="4076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13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-0.37778 0.168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9" y="84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3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8" grpId="0"/>
      <p:bldP spid="204819" grpId="0"/>
      <p:bldP spid="2048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98" name="Freeform 26"/>
          <p:cNvSpPr>
            <a:spLocks/>
          </p:cNvSpPr>
          <p:nvPr/>
        </p:nvSpPr>
        <p:spPr bwMode="auto">
          <a:xfrm>
            <a:off x="1279525" y="2692400"/>
            <a:ext cx="3863975" cy="2768600"/>
          </a:xfrm>
          <a:custGeom>
            <a:avLst/>
            <a:gdLst>
              <a:gd name="T0" fmla="*/ 0 w 2434"/>
              <a:gd name="T1" fmla="*/ 1844675 h 1744"/>
              <a:gd name="T2" fmla="*/ 2949575 w 2434"/>
              <a:gd name="T3" fmla="*/ 0 h 1744"/>
              <a:gd name="T4" fmla="*/ 3736975 w 2434"/>
              <a:gd name="T5" fmla="*/ 660400 h 1744"/>
              <a:gd name="T6" fmla="*/ 3762375 w 2434"/>
              <a:gd name="T7" fmla="*/ 1193800 h 1744"/>
              <a:gd name="T8" fmla="*/ 3863975 w 2434"/>
              <a:gd name="T9" fmla="*/ 1549400 h 1744"/>
              <a:gd name="T10" fmla="*/ 3762375 w 2434"/>
              <a:gd name="T11" fmla="*/ 2362200 h 1744"/>
              <a:gd name="T12" fmla="*/ 3406775 w 2434"/>
              <a:gd name="T13" fmla="*/ 2768600 h 1744"/>
              <a:gd name="T14" fmla="*/ 1962150 w 2434"/>
              <a:gd name="T15" fmla="*/ 2360613 h 1744"/>
              <a:gd name="T16" fmla="*/ 3254375 w 2434"/>
              <a:gd name="T17" fmla="*/ 2743200 h 1744"/>
              <a:gd name="T18" fmla="*/ 1958975 w 2434"/>
              <a:gd name="T19" fmla="*/ 2362200 h 1744"/>
              <a:gd name="T20" fmla="*/ 0 w 2434"/>
              <a:gd name="T21" fmla="*/ 1844675 h 174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434"/>
              <a:gd name="T34" fmla="*/ 0 h 1744"/>
              <a:gd name="T35" fmla="*/ 2434 w 2434"/>
              <a:gd name="T36" fmla="*/ 1744 h 174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434" h="1744">
                <a:moveTo>
                  <a:pt x="0" y="1162"/>
                </a:moveTo>
                <a:lnTo>
                  <a:pt x="1858" y="0"/>
                </a:lnTo>
                <a:lnTo>
                  <a:pt x="2354" y="416"/>
                </a:lnTo>
                <a:lnTo>
                  <a:pt x="2370" y="752"/>
                </a:lnTo>
                <a:lnTo>
                  <a:pt x="2434" y="976"/>
                </a:lnTo>
                <a:lnTo>
                  <a:pt x="2370" y="1488"/>
                </a:lnTo>
                <a:lnTo>
                  <a:pt x="2146" y="1744"/>
                </a:lnTo>
                <a:lnTo>
                  <a:pt x="1236" y="1487"/>
                </a:lnTo>
                <a:lnTo>
                  <a:pt x="2050" y="1728"/>
                </a:lnTo>
                <a:lnTo>
                  <a:pt x="1234" y="1488"/>
                </a:lnTo>
                <a:lnTo>
                  <a:pt x="0" y="116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149" name="Freeform 2"/>
          <p:cNvSpPr>
            <a:spLocks/>
          </p:cNvSpPr>
          <p:nvPr/>
        </p:nvSpPr>
        <p:spPr bwMode="auto">
          <a:xfrm>
            <a:off x="1295400" y="2184400"/>
            <a:ext cx="1701800" cy="2387600"/>
          </a:xfrm>
          <a:custGeom>
            <a:avLst/>
            <a:gdLst>
              <a:gd name="T0" fmla="*/ 0 w 1072"/>
              <a:gd name="T1" fmla="*/ 2387600 h 1504"/>
              <a:gd name="T2" fmla="*/ 1701800 w 1072"/>
              <a:gd name="T3" fmla="*/ 0 h 1504"/>
              <a:gd name="T4" fmla="*/ 0 60000 65536"/>
              <a:gd name="T5" fmla="*/ 0 60000 65536"/>
              <a:gd name="T6" fmla="*/ 0 w 1072"/>
              <a:gd name="T7" fmla="*/ 0 h 1504"/>
              <a:gd name="T8" fmla="*/ 1072 w 1072"/>
              <a:gd name="T9" fmla="*/ 1504 h 15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2" h="1504">
                <a:moveTo>
                  <a:pt x="0" y="1504"/>
                </a:moveTo>
                <a:lnTo>
                  <a:pt x="1072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oval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6150" name="Group 3"/>
          <p:cNvGrpSpPr>
            <a:grpSpLocks/>
          </p:cNvGrpSpPr>
          <p:nvPr/>
        </p:nvGrpSpPr>
        <p:grpSpPr bwMode="auto">
          <a:xfrm>
            <a:off x="1258888" y="4508500"/>
            <a:ext cx="3116262" cy="877888"/>
            <a:chOff x="884" y="2341"/>
            <a:chExt cx="3992" cy="953"/>
          </a:xfrm>
        </p:grpSpPr>
        <p:sp>
          <p:nvSpPr>
            <p:cNvPr id="6167" name="Line 4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6168" name="Oval 5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900113" y="41497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284663" y="5157788"/>
            <a:ext cx="51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М</a:t>
            </a:r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2555875" y="184467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3300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 rot="-310102">
            <a:off x="4643438" y="1484313"/>
            <a:ext cx="3455987" cy="3311525"/>
            <a:chOff x="748" y="282"/>
            <a:chExt cx="4427" cy="3596"/>
          </a:xfrm>
        </p:grpSpPr>
        <p:sp>
          <p:nvSpPr>
            <p:cNvPr id="6160" name="Freeform 10"/>
            <p:cNvSpPr>
              <a:spLocks/>
            </p:cNvSpPr>
            <p:nvPr/>
          </p:nvSpPr>
          <p:spPr bwMode="auto">
            <a:xfrm>
              <a:off x="912" y="488"/>
              <a:ext cx="3288" cy="1904"/>
            </a:xfrm>
            <a:custGeom>
              <a:avLst/>
              <a:gdLst>
                <a:gd name="T0" fmla="*/ 0 w 3288"/>
                <a:gd name="T1" fmla="*/ 1904 h 1904"/>
                <a:gd name="T2" fmla="*/ 3288 w 3288"/>
                <a:gd name="T3" fmla="*/ 0 h 1904"/>
                <a:gd name="T4" fmla="*/ 0 60000 65536"/>
                <a:gd name="T5" fmla="*/ 0 60000 65536"/>
                <a:gd name="T6" fmla="*/ 0 w 3288"/>
                <a:gd name="T7" fmla="*/ 0 h 1904"/>
                <a:gd name="T8" fmla="*/ 3288 w 3288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88" h="1904">
                  <a:moveTo>
                    <a:pt x="0" y="1904"/>
                  </a:moveTo>
                  <a:lnTo>
                    <a:pt x="3288" y="0"/>
                  </a:lnTo>
                </a:path>
              </a:pathLst>
            </a:custGeom>
            <a:noFill/>
            <a:ln w="28575" cmpd="sng">
              <a:solidFill>
                <a:srgbClr val="0066FF"/>
              </a:solidFill>
              <a:round/>
              <a:headEnd type="oval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grpSp>
          <p:nvGrpSpPr>
            <p:cNvPr id="6161" name="Group 11"/>
            <p:cNvGrpSpPr>
              <a:grpSpLocks/>
            </p:cNvGrpSpPr>
            <p:nvPr/>
          </p:nvGrpSpPr>
          <p:grpSpPr bwMode="auto">
            <a:xfrm>
              <a:off x="884" y="2341"/>
              <a:ext cx="3992" cy="953"/>
              <a:chOff x="884" y="2341"/>
              <a:chExt cx="3992" cy="953"/>
            </a:xfrm>
          </p:grpSpPr>
          <p:sp>
            <p:nvSpPr>
              <p:cNvPr id="6165" name="Line 12"/>
              <p:cNvSpPr>
                <a:spLocks noChangeShapeType="1"/>
              </p:cNvSpPr>
              <p:nvPr/>
            </p:nvSpPr>
            <p:spPr bwMode="auto">
              <a:xfrm>
                <a:off x="930" y="2387"/>
                <a:ext cx="3946" cy="907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6166" name="Oval 13"/>
              <p:cNvSpPr>
                <a:spLocks noChangeArrowheads="1"/>
              </p:cNvSpPr>
              <p:nvPr/>
            </p:nvSpPr>
            <p:spPr bwMode="auto">
              <a:xfrm>
                <a:off x="884" y="2341"/>
                <a:ext cx="90" cy="9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162" name="Text Box 14"/>
            <p:cNvSpPr txBox="1">
              <a:spLocks noChangeArrowheads="1"/>
            </p:cNvSpPr>
            <p:nvPr/>
          </p:nvSpPr>
          <p:spPr bwMode="auto">
            <a:xfrm>
              <a:off x="748" y="2609"/>
              <a:ext cx="496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Е</a:t>
              </a:r>
            </a:p>
          </p:txBody>
        </p:sp>
        <p:sp>
          <p:nvSpPr>
            <p:cNvPr id="6163" name="Text Box 15"/>
            <p:cNvSpPr txBox="1">
              <a:spLocks noChangeArrowheads="1"/>
            </p:cNvSpPr>
            <p:nvPr/>
          </p:nvSpPr>
          <p:spPr bwMode="auto">
            <a:xfrm>
              <a:off x="4512" y="3382"/>
              <a:ext cx="663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6164" name="Text Box 16"/>
            <p:cNvSpPr txBox="1">
              <a:spLocks noChangeArrowheads="1"/>
            </p:cNvSpPr>
            <p:nvPr/>
          </p:nvSpPr>
          <p:spPr bwMode="auto">
            <a:xfrm>
              <a:off x="4286" y="282"/>
              <a:ext cx="59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О</a:t>
              </a:r>
            </a:p>
          </p:txBody>
        </p:sp>
      </p:grpSp>
      <p:sp>
        <p:nvSpPr>
          <p:cNvPr id="207889" name="Text Box 17"/>
          <p:cNvSpPr txBox="1">
            <a:spLocks noChangeArrowheads="1"/>
          </p:cNvSpPr>
          <p:nvPr/>
        </p:nvSpPr>
        <p:spPr bwMode="auto">
          <a:xfrm>
            <a:off x="2051050" y="4076700"/>
            <a:ext cx="4846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вершини В і Е</a:t>
            </a:r>
          </a:p>
        </p:txBody>
      </p:sp>
      <p:sp>
        <p:nvSpPr>
          <p:cNvPr id="207891" name="Text Box 19"/>
          <p:cNvSpPr txBox="1">
            <a:spLocks noChangeArrowheads="1"/>
          </p:cNvSpPr>
          <p:nvPr/>
        </p:nvSpPr>
        <p:spPr bwMode="auto">
          <a:xfrm rot="868222">
            <a:off x="577850" y="5429250"/>
            <a:ext cx="52720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сторони ВМ і ЕС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292725" y="1268413"/>
            <a:ext cx="3433763" cy="641350"/>
            <a:chOff x="3470" y="3113"/>
            <a:chExt cx="2163" cy="404"/>
          </a:xfrm>
        </p:grpSpPr>
        <p:sp>
          <p:nvSpPr>
            <p:cNvPr id="6159" name="Text Box 21"/>
            <p:cNvSpPr txBox="1">
              <a:spLocks noChangeArrowheads="1"/>
            </p:cNvSpPr>
            <p:nvPr/>
          </p:nvSpPr>
          <p:spPr bwMode="auto">
            <a:xfrm>
              <a:off x="3697" y="3113"/>
              <a:ext cx="19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АВМ </a:t>
              </a:r>
              <a:r>
                <a:rPr lang="en-US" sz="3600" b="1">
                  <a:solidFill>
                    <a:prstClr val="black"/>
                  </a:solidFill>
                  <a:latin typeface="Times New Roman" pitchFamily="18" charset="0"/>
                </a:rPr>
                <a:t>&gt;</a:t>
              </a:r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   </a:t>
              </a:r>
              <a:r>
                <a:rPr lang="en-US" sz="3600" b="1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ОЕС</a:t>
              </a:r>
            </a:p>
          </p:txBody>
        </p:sp>
        <p:graphicFrame>
          <p:nvGraphicFramePr>
            <p:cNvPr id="6146" name="Object 22"/>
            <p:cNvGraphicFramePr>
              <a:graphicFrameLocks noChangeAspect="1"/>
            </p:cNvGraphicFramePr>
            <p:nvPr/>
          </p:nvGraphicFramePr>
          <p:xfrm>
            <a:off x="4694" y="3156"/>
            <a:ext cx="323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4" y="3156"/>
                          <a:ext cx="323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23"/>
            <p:cNvGraphicFramePr>
              <a:graphicFrameLocks noChangeAspect="1"/>
            </p:cNvGraphicFramePr>
            <p:nvPr/>
          </p:nvGraphicFramePr>
          <p:xfrm>
            <a:off x="3470" y="3140"/>
            <a:ext cx="363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3140"/>
                          <a:ext cx="363" cy="3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7896" name="Text Box 24"/>
          <p:cNvSpPr txBox="1">
            <a:spLocks noChangeArrowheads="1"/>
          </p:cNvSpPr>
          <p:nvPr/>
        </p:nvSpPr>
        <p:spPr bwMode="auto">
          <a:xfrm>
            <a:off x="2051050" y="260350"/>
            <a:ext cx="4392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Порівняння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кутів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0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-0.37778 0.168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9" y="84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3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98" grpId="0" animBg="1"/>
      <p:bldP spid="207889" grpId="0"/>
      <p:bldP spid="2078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Freeform 2"/>
          <p:cNvSpPr>
            <a:spLocks/>
          </p:cNvSpPr>
          <p:nvPr/>
        </p:nvSpPr>
        <p:spPr bwMode="auto">
          <a:xfrm>
            <a:off x="1279525" y="2692400"/>
            <a:ext cx="3863975" cy="2768600"/>
          </a:xfrm>
          <a:custGeom>
            <a:avLst/>
            <a:gdLst>
              <a:gd name="T0" fmla="*/ 0 w 2434"/>
              <a:gd name="T1" fmla="*/ 1844675 h 1744"/>
              <a:gd name="T2" fmla="*/ 2949575 w 2434"/>
              <a:gd name="T3" fmla="*/ 0 h 1744"/>
              <a:gd name="T4" fmla="*/ 3736975 w 2434"/>
              <a:gd name="T5" fmla="*/ 660400 h 1744"/>
              <a:gd name="T6" fmla="*/ 3762375 w 2434"/>
              <a:gd name="T7" fmla="*/ 1193800 h 1744"/>
              <a:gd name="T8" fmla="*/ 3863975 w 2434"/>
              <a:gd name="T9" fmla="*/ 1549400 h 1744"/>
              <a:gd name="T10" fmla="*/ 3762375 w 2434"/>
              <a:gd name="T11" fmla="*/ 2362200 h 1744"/>
              <a:gd name="T12" fmla="*/ 3406775 w 2434"/>
              <a:gd name="T13" fmla="*/ 2768600 h 1744"/>
              <a:gd name="T14" fmla="*/ 1962150 w 2434"/>
              <a:gd name="T15" fmla="*/ 2360613 h 1744"/>
              <a:gd name="T16" fmla="*/ 3254375 w 2434"/>
              <a:gd name="T17" fmla="*/ 2743200 h 1744"/>
              <a:gd name="T18" fmla="*/ 1958975 w 2434"/>
              <a:gd name="T19" fmla="*/ 2362200 h 1744"/>
              <a:gd name="T20" fmla="*/ 0 w 2434"/>
              <a:gd name="T21" fmla="*/ 1844675 h 174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434"/>
              <a:gd name="T34" fmla="*/ 0 h 1744"/>
              <a:gd name="T35" fmla="*/ 2434 w 2434"/>
              <a:gd name="T36" fmla="*/ 1744 h 174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434" h="1744">
                <a:moveTo>
                  <a:pt x="0" y="1162"/>
                </a:moveTo>
                <a:lnTo>
                  <a:pt x="1858" y="0"/>
                </a:lnTo>
                <a:lnTo>
                  <a:pt x="2354" y="416"/>
                </a:lnTo>
                <a:lnTo>
                  <a:pt x="2370" y="752"/>
                </a:lnTo>
                <a:lnTo>
                  <a:pt x="2434" y="976"/>
                </a:lnTo>
                <a:lnTo>
                  <a:pt x="2370" y="1488"/>
                </a:lnTo>
                <a:lnTo>
                  <a:pt x="2146" y="1744"/>
                </a:lnTo>
                <a:lnTo>
                  <a:pt x="1236" y="1487"/>
                </a:lnTo>
                <a:lnTo>
                  <a:pt x="2050" y="1728"/>
                </a:lnTo>
                <a:lnTo>
                  <a:pt x="1234" y="1488"/>
                </a:lnTo>
                <a:lnTo>
                  <a:pt x="0" y="1162"/>
                </a:lnTo>
                <a:close/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173" name="Freeform 3"/>
          <p:cNvSpPr>
            <a:spLocks/>
          </p:cNvSpPr>
          <p:nvPr/>
        </p:nvSpPr>
        <p:spPr bwMode="auto">
          <a:xfrm>
            <a:off x="1295400" y="3276600"/>
            <a:ext cx="3086100" cy="1295400"/>
          </a:xfrm>
          <a:custGeom>
            <a:avLst/>
            <a:gdLst>
              <a:gd name="T0" fmla="*/ 0 w 1944"/>
              <a:gd name="T1" fmla="*/ 1295400 h 816"/>
              <a:gd name="T2" fmla="*/ 3086100 w 1944"/>
              <a:gd name="T3" fmla="*/ 0 h 816"/>
              <a:gd name="T4" fmla="*/ 0 60000 65536"/>
              <a:gd name="T5" fmla="*/ 0 60000 65536"/>
              <a:gd name="T6" fmla="*/ 0 w 1944"/>
              <a:gd name="T7" fmla="*/ 0 h 816"/>
              <a:gd name="T8" fmla="*/ 1944 w 1944"/>
              <a:gd name="T9" fmla="*/ 816 h 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44" h="816">
                <a:moveTo>
                  <a:pt x="0" y="816"/>
                </a:moveTo>
                <a:lnTo>
                  <a:pt x="1944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oval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7174" name="Group 4"/>
          <p:cNvGrpSpPr>
            <a:grpSpLocks/>
          </p:cNvGrpSpPr>
          <p:nvPr/>
        </p:nvGrpSpPr>
        <p:grpSpPr bwMode="auto">
          <a:xfrm>
            <a:off x="1258888" y="4508500"/>
            <a:ext cx="3116262" cy="877888"/>
            <a:chOff x="884" y="2341"/>
            <a:chExt cx="3992" cy="953"/>
          </a:xfrm>
        </p:grpSpPr>
        <p:sp>
          <p:nvSpPr>
            <p:cNvPr id="7192" name="Line 5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7193" name="Oval 6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00113" y="41497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284663" y="5157788"/>
            <a:ext cx="51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3300"/>
                </a:solidFill>
                <a:latin typeface="Times New Roman" pitchFamily="18" charset="0"/>
              </a:rPr>
              <a:t>М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356100" y="27813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3300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 rot="-310102">
            <a:off x="4643438" y="1484313"/>
            <a:ext cx="3455987" cy="3311525"/>
            <a:chOff x="748" y="282"/>
            <a:chExt cx="4427" cy="3596"/>
          </a:xfrm>
        </p:grpSpPr>
        <p:sp>
          <p:nvSpPr>
            <p:cNvPr id="7185" name="Freeform 11"/>
            <p:cNvSpPr>
              <a:spLocks/>
            </p:cNvSpPr>
            <p:nvPr/>
          </p:nvSpPr>
          <p:spPr bwMode="auto">
            <a:xfrm>
              <a:off x="912" y="488"/>
              <a:ext cx="3288" cy="1904"/>
            </a:xfrm>
            <a:custGeom>
              <a:avLst/>
              <a:gdLst>
                <a:gd name="T0" fmla="*/ 0 w 3288"/>
                <a:gd name="T1" fmla="*/ 1904 h 1904"/>
                <a:gd name="T2" fmla="*/ 3288 w 3288"/>
                <a:gd name="T3" fmla="*/ 0 h 1904"/>
                <a:gd name="T4" fmla="*/ 0 60000 65536"/>
                <a:gd name="T5" fmla="*/ 0 60000 65536"/>
                <a:gd name="T6" fmla="*/ 0 w 3288"/>
                <a:gd name="T7" fmla="*/ 0 h 1904"/>
                <a:gd name="T8" fmla="*/ 3288 w 3288"/>
                <a:gd name="T9" fmla="*/ 1904 h 19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288" h="1904">
                  <a:moveTo>
                    <a:pt x="0" y="1904"/>
                  </a:moveTo>
                  <a:lnTo>
                    <a:pt x="3288" y="0"/>
                  </a:lnTo>
                </a:path>
              </a:pathLst>
            </a:custGeom>
            <a:noFill/>
            <a:ln w="28575" cmpd="sng">
              <a:solidFill>
                <a:srgbClr val="0066FF"/>
              </a:solidFill>
              <a:round/>
              <a:headEnd type="oval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grpSp>
          <p:nvGrpSpPr>
            <p:cNvPr id="7186" name="Group 12"/>
            <p:cNvGrpSpPr>
              <a:grpSpLocks/>
            </p:cNvGrpSpPr>
            <p:nvPr/>
          </p:nvGrpSpPr>
          <p:grpSpPr bwMode="auto">
            <a:xfrm>
              <a:off x="884" y="2341"/>
              <a:ext cx="3992" cy="953"/>
              <a:chOff x="884" y="2341"/>
              <a:chExt cx="3992" cy="953"/>
            </a:xfrm>
          </p:grpSpPr>
          <p:sp>
            <p:nvSpPr>
              <p:cNvPr id="7190" name="Line 13"/>
              <p:cNvSpPr>
                <a:spLocks noChangeShapeType="1"/>
              </p:cNvSpPr>
              <p:nvPr/>
            </p:nvSpPr>
            <p:spPr bwMode="auto">
              <a:xfrm>
                <a:off x="930" y="2387"/>
                <a:ext cx="3946" cy="907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7191" name="Oval 14"/>
              <p:cNvSpPr>
                <a:spLocks noChangeArrowheads="1"/>
              </p:cNvSpPr>
              <p:nvPr/>
            </p:nvSpPr>
            <p:spPr bwMode="auto">
              <a:xfrm>
                <a:off x="884" y="2341"/>
                <a:ext cx="90" cy="9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187" name="Text Box 15"/>
            <p:cNvSpPr txBox="1">
              <a:spLocks noChangeArrowheads="1"/>
            </p:cNvSpPr>
            <p:nvPr/>
          </p:nvSpPr>
          <p:spPr bwMode="auto">
            <a:xfrm>
              <a:off x="748" y="2609"/>
              <a:ext cx="496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Е</a:t>
              </a:r>
            </a:p>
          </p:txBody>
        </p:sp>
        <p:sp>
          <p:nvSpPr>
            <p:cNvPr id="7188" name="Text Box 16"/>
            <p:cNvSpPr txBox="1">
              <a:spLocks noChangeArrowheads="1"/>
            </p:cNvSpPr>
            <p:nvPr/>
          </p:nvSpPr>
          <p:spPr bwMode="auto">
            <a:xfrm>
              <a:off x="4512" y="3382"/>
              <a:ext cx="663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FF"/>
                  </a:solidFill>
                  <a:latin typeface="Times New Roman" pitchFamily="18" charset="0"/>
                </a:rPr>
                <a:t>С</a:t>
              </a:r>
            </a:p>
          </p:txBody>
        </p:sp>
        <p:sp>
          <p:nvSpPr>
            <p:cNvPr id="7189" name="Text Box 17"/>
            <p:cNvSpPr txBox="1">
              <a:spLocks noChangeArrowheads="1"/>
            </p:cNvSpPr>
            <p:nvPr/>
          </p:nvSpPr>
          <p:spPr bwMode="auto">
            <a:xfrm>
              <a:off x="4286" y="282"/>
              <a:ext cx="59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00" b="1">
                  <a:solidFill>
                    <a:srgbClr val="0000FF"/>
                  </a:solidFill>
                  <a:latin typeface="Times New Roman" pitchFamily="18" charset="0"/>
                </a:rPr>
                <a:t>О</a:t>
              </a:r>
            </a:p>
          </p:txBody>
        </p:sp>
      </p:grpSp>
      <p:sp>
        <p:nvSpPr>
          <p:cNvPr id="208914" name="Text Box 18"/>
          <p:cNvSpPr txBox="1">
            <a:spLocks noChangeArrowheads="1"/>
          </p:cNvSpPr>
          <p:nvPr/>
        </p:nvSpPr>
        <p:spPr bwMode="auto">
          <a:xfrm>
            <a:off x="2051050" y="4076700"/>
            <a:ext cx="4846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вершини В і Е</a:t>
            </a:r>
          </a:p>
        </p:txBody>
      </p:sp>
      <p:sp>
        <p:nvSpPr>
          <p:cNvPr id="208915" name="Text Box 19"/>
          <p:cNvSpPr txBox="1">
            <a:spLocks noChangeArrowheads="1"/>
          </p:cNvSpPr>
          <p:nvPr/>
        </p:nvSpPr>
        <p:spPr bwMode="auto">
          <a:xfrm rot="868222">
            <a:off x="577850" y="5429250"/>
            <a:ext cx="52720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prstClr val="black"/>
                </a:solidFill>
                <a:latin typeface="Times New Roman" pitchFamily="18" charset="0"/>
              </a:rPr>
              <a:t>Сумістились сторони ВМ і ЕС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292725" y="1268413"/>
            <a:ext cx="3433763" cy="641350"/>
            <a:chOff x="3470" y="3113"/>
            <a:chExt cx="2163" cy="404"/>
          </a:xfrm>
        </p:grpSpPr>
        <p:sp>
          <p:nvSpPr>
            <p:cNvPr id="7184" name="Text Box 21"/>
            <p:cNvSpPr txBox="1">
              <a:spLocks noChangeArrowheads="1"/>
            </p:cNvSpPr>
            <p:nvPr/>
          </p:nvSpPr>
          <p:spPr bwMode="auto">
            <a:xfrm>
              <a:off x="3697" y="3113"/>
              <a:ext cx="19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АВМ </a:t>
              </a:r>
              <a:r>
                <a:rPr lang="en-US" sz="3600" b="1">
                  <a:solidFill>
                    <a:prstClr val="black"/>
                  </a:solidFill>
                  <a:latin typeface="Times New Roman" pitchFamily="18" charset="0"/>
                </a:rPr>
                <a:t>&lt;</a:t>
              </a:r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   </a:t>
              </a:r>
              <a:r>
                <a:rPr lang="en-US" sz="3600" b="1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ОЕС</a:t>
              </a:r>
            </a:p>
          </p:txBody>
        </p:sp>
        <p:graphicFrame>
          <p:nvGraphicFramePr>
            <p:cNvPr id="7170" name="Object 22"/>
            <p:cNvGraphicFramePr>
              <a:graphicFrameLocks noChangeAspect="1"/>
            </p:cNvGraphicFramePr>
            <p:nvPr/>
          </p:nvGraphicFramePr>
          <p:xfrm>
            <a:off x="4694" y="3156"/>
            <a:ext cx="323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4" y="3156"/>
                          <a:ext cx="323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1" name="Object 23"/>
            <p:cNvGraphicFramePr>
              <a:graphicFrameLocks noChangeAspect="1"/>
            </p:cNvGraphicFramePr>
            <p:nvPr/>
          </p:nvGraphicFramePr>
          <p:xfrm>
            <a:off x="3470" y="3140"/>
            <a:ext cx="363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3140"/>
                          <a:ext cx="363" cy="3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8920" name="Text Box 24"/>
          <p:cNvSpPr txBox="1">
            <a:spLocks noChangeArrowheads="1"/>
          </p:cNvSpPr>
          <p:nvPr/>
        </p:nvSpPr>
        <p:spPr bwMode="auto">
          <a:xfrm>
            <a:off x="2051050" y="260350"/>
            <a:ext cx="4392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Порівняння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кутів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8921" name="AutoShape 25"/>
          <p:cNvSpPr>
            <a:spLocks noChangeArrowheads="1"/>
          </p:cNvSpPr>
          <p:nvPr/>
        </p:nvSpPr>
        <p:spPr bwMode="auto">
          <a:xfrm rot="10800000">
            <a:off x="1835150" y="4364038"/>
            <a:ext cx="215900" cy="360362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0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-0.37778 0.168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9" y="84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3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0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animBg="1"/>
      <p:bldP spid="208914" grpId="0"/>
      <p:bldP spid="208915" grpId="0"/>
      <p:bldP spid="2089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Freeform 2"/>
          <p:cNvSpPr>
            <a:spLocks/>
          </p:cNvSpPr>
          <p:nvPr/>
        </p:nvSpPr>
        <p:spPr bwMode="auto">
          <a:xfrm>
            <a:off x="1465263" y="3824288"/>
            <a:ext cx="4084637" cy="2159000"/>
          </a:xfrm>
          <a:custGeom>
            <a:avLst/>
            <a:gdLst>
              <a:gd name="T0" fmla="*/ 0 w 2573"/>
              <a:gd name="T1" fmla="*/ 646112 h 1360"/>
              <a:gd name="T2" fmla="*/ 1646237 w 2573"/>
              <a:gd name="T3" fmla="*/ 330200 h 1360"/>
              <a:gd name="T4" fmla="*/ 4008437 w 2573"/>
              <a:gd name="T5" fmla="*/ 0 h 1360"/>
              <a:gd name="T6" fmla="*/ 4059237 w 2573"/>
              <a:gd name="T7" fmla="*/ 228600 h 1360"/>
              <a:gd name="T8" fmla="*/ 3881437 w 2573"/>
              <a:gd name="T9" fmla="*/ 355600 h 1360"/>
              <a:gd name="T10" fmla="*/ 3856037 w 2573"/>
              <a:gd name="T11" fmla="*/ 609600 h 1360"/>
              <a:gd name="T12" fmla="*/ 4059237 w 2573"/>
              <a:gd name="T13" fmla="*/ 863600 h 1360"/>
              <a:gd name="T14" fmla="*/ 3983037 w 2573"/>
              <a:gd name="T15" fmla="*/ 1244600 h 1360"/>
              <a:gd name="T16" fmla="*/ 4084637 w 2573"/>
              <a:gd name="T17" fmla="*/ 1676400 h 1360"/>
              <a:gd name="T18" fmla="*/ 3932237 w 2573"/>
              <a:gd name="T19" fmla="*/ 2159000 h 1360"/>
              <a:gd name="T20" fmla="*/ 71437 w 2573"/>
              <a:gd name="T21" fmla="*/ 660400 h 1360"/>
              <a:gd name="T22" fmla="*/ 0 w 2573"/>
              <a:gd name="T23" fmla="*/ 646112 h 13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573"/>
              <a:gd name="T37" fmla="*/ 0 h 1360"/>
              <a:gd name="T38" fmla="*/ 2573 w 2573"/>
              <a:gd name="T39" fmla="*/ 1360 h 136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573" h="1360">
                <a:moveTo>
                  <a:pt x="0" y="407"/>
                </a:moveTo>
                <a:lnTo>
                  <a:pt x="1037" y="208"/>
                </a:lnTo>
                <a:lnTo>
                  <a:pt x="2525" y="0"/>
                </a:lnTo>
                <a:lnTo>
                  <a:pt x="2557" y="144"/>
                </a:lnTo>
                <a:lnTo>
                  <a:pt x="2445" y="224"/>
                </a:lnTo>
                <a:lnTo>
                  <a:pt x="2429" y="384"/>
                </a:lnTo>
                <a:lnTo>
                  <a:pt x="2557" y="544"/>
                </a:lnTo>
                <a:lnTo>
                  <a:pt x="2509" y="784"/>
                </a:lnTo>
                <a:lnTo>
                  <a:pt x="2573" y="1056"/>
                </a:lnTo>
                <a:lnTo>
                  <a:pt x="2477" y="1360"/>
                </a:lnTo>
                <a:lnTo>
                  <a:pt x="45" y="416"/>
                </a:lnTo>
                <a:lnTo>
                  <a:pt x="0" y="407"/>
                </a:lnTo>
                <a:close/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197" name="Freeform 16"/>
          <p:cNvSpPr>
            <a:spLocks/>
          </p:cNvSpPr>
          <p:nvPr/>
        </p:nvSpPr>
        <p:spPr bwMode="auto">
          <a:xfrm>
            <a:off x="1476375" y="4451350"/>
            <a:ext cx="5826125" cy="2268538"/>
          </a:xfrm>
          <a:custGeom>
            <a:avLst/>
            <a:gdLst>
              <a:gd name="T0" fmla="*/ 0 w 3670"/>
              <a:gd name="T1" fmla="*/ 0 h 1429"/>
              <a:gd name="T2" fmla="*/ 5826125 w 3670"/>
              <a:gd name="T3" fmla="*/ 2268538 h 1429"/>
              <a:gd name="T4" fmla="*/ 0 60000 65536"/>
              <a:gd name="T5" fmla="*/ 0 60000 65536"/>
              <a:gd name="T6" fmla="*/ 0 w 3670"/>
              <a:gd name="T7" fmla="*/ 0 h 1429"/>
              <a:gd name="T8" fmla="*/ 3670 w 3670"/>
              <a:gd name="T9" fmla="*/ 1429 h 14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70" h="1429">
                <a:moveTo>
                  <a:pt x="0" y="0"/>
                </a:moveTo>
                <a:lnTo>
                  <a:pt x="3670" y="1429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460500" y="922338"/>
            <a:ext cx="6424613" cy="3536950"/>
            <a:chOff x="920" y="164"/>
            <a:chExt cx="4047" cy="2228"/>
          </a:xfrm>
        </p:grpSpPr>
        <p:sp>
          <p:nvSpPr>
            <p:cNvPr id="8213" name="Freeform 29"/>
            <p:cNvSpPr>
              <a:spLocks/>
            </p:cNvSpPr>
            <p:nvPr/>
          </p:nvSpPr>
          <p:spPr bwMode="auto">
            <a:xfrm>
              <a:off x="920" y="771"/>
              <a:ext cx="2403" cy="1621"/>
            </a:xfrm>
            <a:custGeom>
              <a:avLst/>
              <a:gdLst>
                <a:gd name="T0" fmla="*/ 0 w 2403"/>
                <a:gd name="T1" fmla="*/ 1621 h 1621"/>
                <a:gd name="T2" fmla="*/ 838 w 2403"/>
                <a:gd name="T3" fmla="*/ 911 h 1621"/>
                <a:gd name="T4" fmla="*/ 2032 w 2403"/>
                <a:gd name="T5" fmla="*/ 0 h 1621"/>
                <a:gd name="T6" fmla="*/ 2131 w 2403"/>
                <a:gd name="T7" fmla="*/ 110 h 1621"/>
                <a:gd name="T8" fmla="*/ 2072 w 2403"/>
                <a:gd name="T9" fmla="*/ 235 h 1621"/>
                <a:gd name="T10" fmla="*/ 2137 w 2403"/>
                <a:gd name="T11" fmla="*/ 382 h 1621"/>
                <a:gd name="T12" fmla="*/ 2327 w 2403"/>
                <a:gd name="T13" fmla="*/ 459 h 1621"/>
                <a:gd name="T14" fmla="*/ 2403 w 2403"/>
                <a:gd name="T15" fmla="*/ 691 h 1621"/>
                <a:gd name="T16" fmla="*/ 2109 w 2403"/>
                <a:gd name="T17" fmla="*/ 985 h 1621"/>
                <a:gd name="T18" fmla="*/ 1840 w 2403"/>
                <a:gd name="T19" fmla="*/ 1333 h 1621"/>
                <a:gd name="T20" fmla="*/ 80 w 2403"/>
                <a:gd name="T21" fmla="*/ 1589 h 1621"/>
                <a:gd name="T22" fmla="*/ 48 w 2403"/>
                <a:gd name="T23" fmla="*/ 1589 h 1621"/>
                <a:gd name="T24" fmla="*/ 0 w 2403"/>
                <a:gd name="T25" fmla="*/ 1621 h 16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3"/>
                <a:gd name="T40" fmla="*/ 0 h 1621"/>
                <a:gd name="T41" fmla="*/ 2403 w 2403"/>
                <a:gd name="T42" fmla="*/ 1621 h 162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3" h="1621">
                  <a:moveTo>
                    <a:pt x="0" y="1621"/>
                  </a:moveTo>
                  <a:lnTo>
                    <a:pt x="838" y="911"/>
                  </a:lnTo>
                  <a:lnTo>
                    <a:pt x="2032" y="0"/>
                  </a:lnTo>
                  <a:lnTo>
                    <a:pt x="2131" y="110"/>
                  </a:lnTo>
                  <a:lnTo>
                    <a:pt x="2072" y="235"/>
                  </a:lnTo>
                  <a:lnTo>
                    <a:pt x="2137" y="382"/>
                  </a:lnTo>
                  <a:lnTo>
                    <a:pt x="2327" y="459"/>
                  </a:lnTo>
                  <a:lnTo>
                    <a:pt x="2403" y="691"/>
                  </a:lnTo>
                  <a:lnTo>
                    <a:pt x="2109" y="985"/>
                  </a:lnTo>
                  <a:lnTo>
                    <a:pt x="1840" y="1333"/>
                  </a:lnTo>
                  <a:lnTo>
                    <a:pt x="80" y="1589"/>
                  </a:lnTo>
                  <a:lnTo>
                    <a:pt x="48" y="1589"/>
                  </a:lnTo>
                  <a:lnTo>
                    <a:pt x="0" y="1621"/>
                  </a:lnTo>
                  <a:close/>
                </a:path>
              </a:pathLst>
            </a:custGeom>
            <a:gradFill rotWithShape="1">
              <a:gsLst>
                <a:gs pos="0">
                  <a:srgbClr val="0066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grpSp>
          <p:nvGrpSpPr>
            <p:cNvPr id="8214" name="Group 33"/>
            <p:cNvGrpSpPr>
              <a:grpSpLocks/>
            </p:cNvGrpSpPr>
            <p:nvPr/>
          </p:nvGrpSpPr>
          <p:grpSpPr bwMode="auto">
            <a:xfrm>
              <a:off x="930" y="164"/>
              <a:ext cx="4037" cy="2224"/>
              <a:chOff x="930" y="164"/>
              <a:chExt cx="4037" cy="2224"/>
            </a:xfrm>
          </p:grpSpPr>
          <p:sp>
            <p:nvSpPr>
              <p:cNvPr id="8215" name="Freeform 31"/>
              <p:cNvSpPr>
                <a:spLocks/>
              </p:cNvSpPr>
              <p:nvPr/>
            </p:nvSpPr>
            <p:spPr bwMode="auto">
              <a:xfrm>
                <a:off x="930" y="164"/>
                <a:ext cx="2712" cy="2224"/>
              </a:xfrm>
              <a:custGeom>
                <a:avLst/>
                <a:gdLst>
                  <a:gd name="T0" fmla="*/ 0 w 2712"/>
                  <a:gd name="T1" fmla="*/ 2224 h 2224"/>
                  <a:gd name="T2" fmla="*/ 2712 w 2712"/>
                  <a:gd name="T3" fmla="*/ 0 h 2224"/>
                  <a:gd name="T4" fmla="*/ 0 60000 65536"/>
                  <a:gd name="T5" fmla="*/ 0 60000 65536"/>
                  <a:gd name="T6" fmla="*/ 0 w 2712"/>
                  <a:gd name="T7" fmla="*/ 0 h 2224"/>
                  <a:gd name="T8" fmla="*/ 2712 w 2712"/>
                  <a:gd name="T9" fmla="*/ 2224 h 222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12" h="2224">
                    <a:moveTo>
                      <a:pt x="0" y="2224"/>
                    </a:moveTo>
                    <a:lnTo>
                      <a:pt x="271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oval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8216" name="Line 32"/>
              <p:cNvSpPr>
                <a:spLocks noChangeShapeType="1"/>
              </p:cNvSpPr>
              <p:nvPr/>
            </p:nvSpPr>
            <p:spPr bwMode="auto">
              <a:xfrm flipV="1">
                <a:off x="930" y="1752"/>
                <a:ext cx="4037" cy="635"/>
              </a:xfrm>
              <a:prstGeom prst="line">
                <a:avLst/>
              </a:prstGeom>
              <a:noFill/>
              <a:ln w="38100">
                <a:solidFill>
                  <a:srgbClr val="2A2E5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8199" name="Freeform 14"/>
          <p:cNvSpPr>
            <a:spLocks/>
          </p:cNvSpPr>
          <p:nvPr/>
        </p:nvSpPr>
        <p:spPr bwMode="auto">
          <a:xfrm>
            <a:off x="1447800" y="928688"/>
            <a:ext cx="4305300" cy="3530600"/>
          </a:xfrm>
          <a:custGeom>
            <a:avLst/>
            <a:gdLst>
              <a:gd name="T0" fmla="*/ 0 w 2712"/>
              <a:gd name="T1" fmla="*/ 3530600 h 2224"/>
              <a:gd name="T2" fmla="*/ 4305300 w 2712"/>
              <a:gd name="T3" fmla="*/ 0 h 2224"/>
              <a:gd name="T4" fmla="*/ 0 60000 65536"/>
              <a:gd name="T5" fmla="*/ 0 60000 65536"/>
              <a:gd name="T6" fmla="*/ 0 w 2712"/>
              <a:gd name="T7" fmla="*/ 0 h 2224"/>
              <a:gd name="T8" fmla="*/ 2712 w 2712"/>
              <a:gd name="T9" fmla="*/ 2224 h 22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12" h="2224">
                <a:moveTo>
                  <a:pt x="0" y="2224"/>
                </a:moveTo>
                <a:lnTo>
                  <a:pt x="2712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oval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200" name="Text Box 19"/>
          <p:cNvSpPr txBox="1">
            <a:spLocks noChangeArrowheads="1"/>
          </p:cNvSpPr>
          <p:nvPr/>
        </p:nvSpPr>
        <p:spPr bwMode="auto">
          <a:xfrm>
            <a:off x="1187450" y="4522788"/>
            <a:ext cx="48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8201" name="Text Box 20"/>
          <p:cNvSpPr txBox="1">
            <a:spLocks noChangeArrowheads="1"/>
          </p:cNvSpPr>
          <p:nvPr/>
        </p:nvSpPr>
        <p:spPr bwMode="auto">
          <a:xfrm>
            <a:off x="7380288" y="6172200"/>
            <a:ext cx="615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М</a:t>
            </a:r>
          </a:p>
        </p:txBody>
      </p:sp>
      <p:sp>
        <p:nvSpPr>
          <p:cNvPr id="8202" name="Text Box 22"/>
          <p:cNvSpPr txBox="1">
            <a:spLocks noChangeArrowheads="1"/>
          </p:cNvSpPr>
          <p:nvPr/>
        </p:nvSpPr>
        <p:spPr bwMode="auto">
          <a:xfrm>
            <a:off x="4500563" y="981075"/>
            <a:ext cx="514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>
                <a:solidFill>
                  <a:prstClr val="black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209948" name="Line 28"/>
          <p:cNvSpPr>
            <a:spLocks noChangeShapeType="1"/>
          </p:cNvSpPr>
          <p:nvPr/>
        </p:nvSpPr>
        <p:spPr bwMode="auto">
          <a:xfrm flipV="1">
            <a:off x="1476375" y="3443288"/>
            <a:ext cx="6408738" cy="1008062"/>
          </a:xfrm>
          <a:prstGeom prst="line">
            <a:avLst/>
          </a:prstGeom>
          <a:noFill/>
          <a:ln w="38100">
            <a:solidFill>
              <a:srgbClr val="2A2E5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204" name="Oval 17"/>
          <p:cNvSpPr>
            <a:spLocks noChangeArrowheads="1"/>
          </p:cNvSpPr>
          <p:nvPr/>
        </p:nvSpPr>
        <p:spPr bwMode="auto">
          <a:xfrm>
            <a:off x="1403350" y="43783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539750" y="5949950"/>
            <a:ext cx="3573463" cy="641350"/>
            <a:chOff x="3470" y="3113"/>
            <a:chExt cx="2251" cy="404"/>
          </a:xfrm>
        </p:grpSpPr>
        <p:sp>
          <p:nvSpPr>
            <p:cNvPr id="8212" name="Text Box 36"/>
            <p:cNvSpPr txBox="1">
              <a:spLocks noChangeArrowheads="1"/>
            </p:cNvSpPr>
            <p:nvPr/>
          </p:nvSpPr>
          <p:spPr bwMode="auto">
            <a:xfrm>
              <a:off x="3697" y="3113"/>
              <a:ext cx="20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АВО  =   </a:t>
              </a:r>
              <a:r>
                <a:rPr lang="en-US" sz="3600" b="1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ru-RU" sz="3600" b="1">
                  <a:solidFill>
                    <a:prstClr val="black"/>
                  </a:solidFill>
                  <a:latin typeface="Times New Roman" pitchFamily="18" charset="0"/>
                </a:rPr>
                <a:t>ОВМ</a:t>
              </a:r>
            </a:p>
          </p:txBody>
        </p:sp>
        <p:graphicFrame>
          <p:nvGraphicFramePr>
            <p:cNvPr id="8194" name="Object 37"/>
            <p:cNvGraphicFramePr>
              <a:graphicFrameLocks noChangeAspect="1"/>
            </p:cNvGraphicFramePr>
            <p:nvPr/>
          </p:nvGraphicFramePr>
          <p:xfrm>
            <a:off x="4694" y="3156"/>
            <a:ext cx="323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4" y="3156"/>
                          <a:ext cx="323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95" name="Object 38"/>
            <p:cNvGraphicFramePr>
              <a:graphicFrameLocks noChangeAspect="1"/>
            </p:cNvGraphicFramePr>
            <p:nvPr/>
          </p:nvGraphicFramePr>
          <p:xfrm>
            <a:off x="3470" y="3140"/>
            <a:ext cx="363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3140"/>
                          <a:ext cx="363" cy="3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9959" name="Text Box 39"/>
          <p:cNvSpPr txBox="1">
            <a:spLocks noChangeArrowheads="1"/>
          </p:cNvSpPr>
          <p:nvPr/>
        </p:nvSpPr>
        <p:spPr bwMode="auto">
          <a:xfrm>
            <a:off x="7885113" y="3227388"/>
            <a:ext cx="539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prstClr val="black"/>
                </a:solidFill>
                <a:latin typeface="Times New Roman" pitchFamily="18" charset="0"/>
              </a:rPr>
              <a:t>O</a:t>
            </a:r>
            <a:endParaRPr lang="ru-RU" sz="3600" b="1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09960" name="Text Box 40"/>
          <p:cNvSpPr txBox="1">
            <a:spLocks noChangeArrowheads="1"/>
          </p:cNvSpPr>
          <p:nvPr/>
        </p:nvSpPr>
        <p:spPr bwMode="auto">
          <a:xfrm rot="21032975">
            <a:off x="1511300" y="3498850"/>
            <a:ext cx="6510338" cy="5222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Промінь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ВО –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бісектриса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кута АВМ</a:t>
            </a:r>
          </a:p>
        </p:txBody>
      </p: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2268538" y="3789363"/>
            <a:ext cx="403225" cy="1049337"/>
            <a:chOff x="1429" y="2387"/>
            <a:chExt cx="254" cy="661"/>
          </a:xfrm>
        </p:grpSpPr>
        <p:sp>
          <p:nvSpPr>
            <p:cNvPr id="8210" name="Freeform 42"/>
            <p:cNvSpPr>
              <a:spLocks/>
            </p:cNvSpPr>
            <p:nvPr/>
          </p:nvSpPr>
          <p:spPr bwMode="auto">
            <a:xfrm>
              <a:off x="1429" y="2387"/>
              <a:ext cx="205" cy="317"/>
            </a:xfrm>
            <a:custGeom>
              <a:avLst/>
              <a:gdLst>
                <a:gd name="T0" fmla="*/ 0 w 205"/>
                <a:gd name="T1" fmla="*/ 0 h 317"/>
                <a:gd name="T2" fmla="*/ 171 w 205"/>
                <a:gd name="T3" fmla="*/ 125 h 317"/>
                <a:gd name="T4" fmla="*/ 203 w 205"/>
                <a:gd name="T5" fmla="*/ 317 h 317"/>
                <a:gd name="T6" fmla="*/ 0 60000 65536"/>
                <a:gd name="T7" fmla="*/ 0 60000 65536"/>
                <a:gd name="T8" fmla="*/ 0 60000 65536"/>
                <a:gd name="T9" fmla="*/ 0 w 205"/>
                <a:gd name="T10" fmla="*/ 0 h 317"/>
                <a:gd name="T11" fmla="*/ 205 w 205"/>
                <a:gd name="T12" fmla="*/ 317 h 3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5" h="317">
                  <a:moveTo>
                    <a:pt x="0" y="0"/>
                  </a:moveTo>
                  <a:cubicBezTo>
                    <a:pt x="28" y="21"/>
                    <a:pt x="137" y="72"/>
                    <a:pt x="171" y="125"/>
                  </a:cubicBezTo>
                  <a:cubicBezTo>
                    <a:pt x="205" y="178"/>
                    <a:pt x="196" y="277"/>
                    <a:pt x="203" y="317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8211" name="Freeform 43"/>
            <p:cNvSpPr>
              <a:spLocks/>
            </p:cNvSpPr>
            <p:nvPr/>
          </p:nvSpPr>
          <p:spPr bwMode="auto">
            <a:xfrm>
              <a:off x="1574" y="2688"/>
              <a:ext cx="109" cy="360"/>
            </a:xfrm>
            <a:custGeom>
              <a:avLst/>
              <a:gdLst>
                <a:gd name="T0" fmla="*/ 58 w 109"/>
                <a:gd name="T1" fmla="*/ 0 h 360"/>
                <a:gd name="T2" fmla="*/ 99 w 109"/>
                <a:gd name="T3" fmla="*/ 192 h 360"/>
                <a:gd name="T4" fmla="*/ 0 w 109"/>
                <a:gd name="T5" fmla="*/ 360 h 360"/>
                <a:gd name="T6" fmla="*/ 0 60000 65536"/>
                <a:gd name="T7" fmla="*/ 0 60000 65536"/>
                <a:gd name="T8" fmla="*/ 0 60000 65536"/>
                <a:gd name="T9" fmla="*/ 0 w 109"/>
                <a:gd name="T10" fmla="*/ 0 h 360"/>
                <a:gd name="T11" fmla="*/ 109 w 109"/>
                <a:gd name="T12" fmla="*/ 360 h 3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" h="360">
                  <a:moveTo>
                    <a:pt x="58" y="0"/>
                  </a:moveTo>
                  <a:cubicBezTo>
                    <a:pt x="65" y="35"/>
                    <a:pt x="109" y="132"/>
                    <a:pt x="99" y="192"/>
                  </a:cubicBezTo>
                  <a:cubicBezTo>
                    <a:pt x="89" y="252"/>
                    <a:pt x="21" y="325"/>
                    <a:pt x="0" y="360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30" y="180974"/>
            <a:ext cx="6505265" cy="943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63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04427 0.2671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1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nimBg="1"/>
      <p:bldP spid="209948" grpId="0" animBg="1"/>
      <p:bldP spid="209959" grpId="0"/>
      <p:bldP spid="209960" grpId="0"/>
      <p:bldP spid="20996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23528" y="620688"/>
            <a:ext cx="8430656" cy="2665867"/>
            <a:chOff x="323528" y="620688"/>
            <a:chExt cx="8430656" cy="2665867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620688"/>
              <a:ext cx="8430656" cy="23450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Группа 2"/>
            <p:cNvGrpSpPr/>
            <p:nvPr/>
          </p:nvGrpSpPr>
          <p:grpSpPr>
            <a:xfrm>
              <a:off x="683568" y="2420888"/>
              <a:ext cx="4392488" cy="865667"/>
              <a:chOff x="683568" y="2420888"/>
              <a:chExt cx="4392488" cy="865667"/>
            </a:xfrm>
          </p:grpSpPr>
          <p:sp>
            <p:nvSpPr>
              <p:cNvPr id="2" name="Прямоугольник 1"/>
              <p:cNvSpPr/>
              <p:nvPr/>
            </p:nvSpPr>
            <p:spPr>
              <a:xfrm>
                <a:off x="3635896" y="2420888"/>
                <a:ext cx="1440160" cy="544860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black"/>
                  </a:solidFill>
                </a:endParaRPr>
              </a:p>
            </p:txBody>
          </p:sp>
          <p:sp>
            <p:nvSpPr>
              <p:cNvPr id="4" name="Прямоугольник 3"/>
              <p:cNvSpPr/>
              <p:nvPr/>
            </p:nvSpPr>
            <p:spPr>
              <a:xfrm>
                <a:off x="683568" y="2741695"/>
                <a:ext cx="2952328" cy="544860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95"/>
          <a:stretch/>
        </p:blipFill>
        <p:spPr bwMode="auto">
          <a:xfrm>
            <a:off x="683568" y="3789040"/>
            <a:ext cx="7888827" cy="649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664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46149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23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155</Words>
  <Application>Microsoft Office PowerPoint</Application>
  <PresentationFormat>Экран (4:3)</PresentationFormat>
  <Paragraphs>58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1_Тема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1</cp:revision>
  <dcterms:created xsi:type="dcterms:W3CDTF">2021-08-03T12:08:20Z</dcterms:created>
  <dcterms:modified xsi:type="dcterms:W3CDTF">2021-08-03T12:10:56Z</dcterms:modified>
</cp:coreProperties>
</file>