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45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818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26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62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62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90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65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Рамка 4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309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8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386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98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484784"/>
            <a:ext cx="820891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uk-UA" sz="4000" dirty="0">
                <a:solidFill>
                  <a:prstClr val="black"/>
                </a:solidFill>
              </a:rPr>
              <a:t>Перевірка теоретичних знань</a:t>
            </a:r>
            <a:endParaRPr lang="ru-RU" sz="4000" dirty="0">
              <a:solidFill>
                <a:prstClr val="black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uk-UA" sz="4000" dirty="0">
                <a:solidFill>
                  <a:prstClr val="black"/>
                </a:solidFill>
              </a:rPr>
              <a:t>Основна властивість вимірювання кутів</a:t>
            </a:r>
          </a:p>
          <a:p>
            <a:endParaRPr lang="ru-RU" dirty="0">
              <a:solidFill>
                <a:prstClr val="black"/>
              </a:solidFill>
            </a:endParaRPr>
          </a:p>
          <a:p>
            <a:pPr marL="342900" indent="-342900">
              <a:buFontTx/>
              <a:buAutoNum type="arabicPeriod"/>
            </a:pPr>
            <a:endParaRPr lang="ru-RU" dirty="0">
              <a:solidFill>
                <a:prstClr val="black"/>
              </a:solidFill>
            </a:endParaRPr>
          </a:p>
          <a:p>
            <a:pPr marL="342900" indent="-342900">
              <a:buFontTx/>
              <a:buAutoNum type="arabicPeriod"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63888" y="677821"/>
            <a:ext cx="17641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i="1">
                <a:solidFill>
                  <a:srgbClr val="0070C0"/>
                </a:solidFill>
              </a:rPr>
              <a:t>Урок </a:t>
            </a:r>
            <a:r>
              <a:rPr lang="uk-UA" sz="4400" b="1" i="1" smtClean="0">
                <a:solidFill>
                  <a:srgbClr val="0070C0"/>
                </a:solidFill>
              </a:rPr>
              <a:t>6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07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45" y="836712"/>
            <a:ext cx="7789092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27984" y="1916832"/>
            <a:ext cx="3744416" cy="24482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61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96" y="260648"/>
            <a:ext cx="8345025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 flipH="1">
            <a:off x="1501895" y="1935312"/>
            <a:ext cx="936104" cy="180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501895" y="3735512"/>
            <a:ext cx="201622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 flipV="1">
            <a:off x="637799" y="1935312"/>
            <a:ext cx="864096" cy="180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69847" y="373551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i="1" dirty="0">
                <a:solidFill>
                  <a:prstClr val="black"/>
                </a:solidFill>
              </a:rPr>
              <a:t>В</a:t>
            </a:r>
            <a:endParaRPr lang="ru-RU" b="1" i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37999" y="1935312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prstClr val="black"/>
                </a:solidFill>
              </a:rPr>
              <a:t>D</a:t>
            </a:r>
            <a:endParaRPr lang="ru-RU" b="1" i="1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2473" y="193531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prstClr val="black"/>
                </a:solidFill>
              </a:rPr>
              <a:t>A</a:t>
            </a:r>
            <a:endParaRPr lang="ru-RU" b="1" i="1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3609" y="3788183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prstClr val="black"/>
                </a:solidFill>
              </a:rPr>
              <a:t>C</a:t>
            </a:r>
            <a:endParaRPr lang="ru-RU" b="1" i="1" dirty="0">
              <a:solidFill>
                <a:prstClr val="black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>
            <a:off x="1501895" y="3520265"/>
            <a:ext cx="250036" cy="452583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9" name="Дуга 18"/>
          <p:cNvSpPr/>
          <p:nvPr/>
        </p:nvSpPr>
        <p:spPr>
          <a:xfrm>
            <a:off x="1445279" y="3375472"/>
            <a:ext cx="468052" cy="729372"/>
          </a:xfrm>
          <a:prstGeom prst="arc">
            <a:avLst>
              <a:gd name="adj1" fmla="val 16200000"/>
              <a:gd name="adj2" fmla="val 21341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0" name="Дуга 19"/>
          <p:cNvSpPr/>
          <p:nvPr/>
        </p:nvSpPr>
        <p:spPr>
          <a:xfrm rot="19141013">
            <a:off x="1285431" y="3330071"/>
            <a:ext cx="393873" cy="360040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227102" y="2835412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</a:rPr>
                        <m:t>𝟓𝟒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102" y="2835412"/>
                <a:ext cx="59984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866386" y="3163405"/>
                <a:ext cx="5998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</a:rPr>
                        <m:t>𝟕𝟐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ru-RU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386" y="3163405"/>
                <a:ext cx="59984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644008" y="1484784"/>
            <a:ext cx="23344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u="sng" dirty="0">
                <a:solidFill>
                  <a:srgbClr val="0070C0"/>
                </a:solidFill>
              </a:rPr>
              <a:t>Р</a:t>
            </a:r>
            <a:r>
              <a:rPr lang="uk-UA" sz="3200" b="1" i="1" u="sng" dirty="0">
                <a:solidFill>
                  <a:srgbClr val="0070C0"/>
                </a:solidFill>
              </a:rPr>
              <a:t>озв'язання</a:t>
            </a:r>
            <a:endParaRPr lang="ru-RU" sz="3200" b="1" i="1" u="sng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78154" y="2198594"/>
            <a:ext cx="489654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r>
              <a:rPr lang="en-US" sz="2800" dirty="0">
                <a:solidFill>
                  <a:prstClr val="black"/>
                </a:solidFill>
              </a:rPr>
              <a:t>) </a:t>
            </a:r>
            <a:r>
              <a:rPr lang="uk-UA" sz="2800" dirty="0">
                <a:solidFill>
                  <a:prstClr val="black"/>
                </a:solidFill>
              </a:rPr>
              <a:t>Якщо промінь   </a:t>
            </a:r>
            <a:r>
              <a:rPr lang="en-US" sz="2800" dirty="0">
                <a:solidFill>
                  <a:prstClr val="black"/>
                </a:solidFill>
              </a:rPr>
              <a:t>BD </a:t>
            </a:r>
            <a:r>
              <a:rPr lang="uk-UA" sz="2800" dirty="0">
                <a:solidFill>
                  <a:prstClr val="black"/>
                </a:solidFill>
              </a:rPr>
              <a:t>ділить кут </a:t>
            </a:r>
            <a:r>
              <a:rPr lang="en-US" sz="2800" dirty="0">
                <a:solidFill>
                  <a:prstClr val="black"/>
                </a:solidFill>
              </a:rPr>
              <a:t> ABC </a:t>
            </a:r>
            <a:r>
              <a:rPr lang="uk-UA" sz="2800" dirty="0">
                <a:solidFill>
                  <a:prstClr val="black"/>
                </a:solidFill>
              </a:rPr>
              <a:t>на два кути, то має бути</a:t>
            </a:r>
          </a:p>
          <a:p>
            <a:r>
              <a:rPr lang="uk-UA" sz="2800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&lt; ABC = &lt;ABD+&lt;CBD</a:t>
            </a:r>
            <a:r>
              <a:rPr lang="uk-UA" sz="2800" dirty="0">
                <a:solidFill>
                  <a:prstClr val="black"/>
                </a:solidFill>
              </a:rPr>
              <a:t>,</a:t>
            </a:r>
            <a:endParaRPr lang="en-US" sz="2800" dirty="0">
              <a:solidFill>
                <a:prstClr val="black"/>
              </a:solidFill>
            </a:endParaRPr>
          </a:p>
          <a:p>
            <a:r>
              <a:rPr lang="en-US" sz="2800" dirty="0">
                <a:solidFill>
                  <a:prstClr val="black"/>
                </a:solidFill>
              </a:rPr>
              <a:t>&lt; ABC =</a:t>
            </a:r>
            <a:endParaRPr lang="uk-UA" sz="2800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9319" y="4321360"/>
            <a:ext cx="81653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2)</a:t>
            </a:r>
            <a:r>
              <a:rPr lang="uk-UA" sz="2800" dirty="0">
                <a:solidFill>
                  <a:prstClr val="black"/>
                </a:solidFill>
              </a:rPr>
              <a:t> Якщо промінь   </a:t>
            </a:r>
            <a:r>
              <a:rPr lang="en-US" sz="2800" dirty="0">
                <a:solidFill>
                  <a:prstClr val="black"/>
                </a:solidFill>
              </a:rPr>
              <a:t>BD </a:t>
            </a:r>
            <a:r>
              <a:rPr lang="uk-UA" sz="2800" dirty="0">
                <a:solidFill>
                  <a:prstClr val="black"/>
                </a:solidFill>
              </a:rPr>
              <a:t>ділить кут </a:t>
            </a:r>
            <a:r>
              <a:rPr lang="en-US" sz="2800" dirty="0">
                <a:solidFill>
                  <a:prstClr val="black"/>
                </a:solidFill>
              </a:rPr>
              <a:t> ABC </a:t>
            </a:r>
            <a:r>
              <a:rPr lang="uk-UA" sz="2800" dirty="0">
                <a:solidFill>
                  <a:prstClr val="black"/>
                </a:solidFill>
              </a:rPr>
              <a:t>на два кути, то має бути   </a:t>
            </a:r>
            <a:r>
              <a:rPr lang="en-US" sz="2800" dirty="0">
                <a:solidFill>
                  <a:prstClr val="black"/>
                </a:solidFill>
              </a:rPr>
              <a:t>&lt; ABC = &lt;ABD+&lt;CBD</a:t>
            </a:r>
            <a:r>
              <a:rPr lang="uk-UA" sz="2800" dirty="0">
                <a:solidFill>
                  <a:prstClr val="black"/>
                </a:solidFill>
              </a:rPr>
              <a:t>,</a:t>
            </a:r>
            <a:endParaRPr lang="en-US" sz="2800" dirty="0">
              <a:solidFill>
                <a:prstClr val="black"/>
              </a:solidFill>
            </a:endParaRPr>
          </a:p>
          <a:p>
            <a:r>
              <a:rPr lang="en-US" sz="2800" dirty="0">
                <a:solidFill>
                  <a:prstClr val="black"/>
                </a:solidFill>
              </a:rPr>
              <a:t>&lt;CBD=&lt;ABC-&lt;ABD</a:t>
            </a:r>
          </a:p>
          <a:p>
            <a:r>
              <a:rPr lang="en-US" sz="2800" dirty="0">
                <a:solidFill>
                  <a:prstClr val="black"/>
                </a:solidFill>
              </a:rPr>
              <a:t>&lt; CBD =</a:t>
            </a:r>
          </a:p>
        </p:txBody>
      </p:sp>
      <p:sp>
        <p:nvSpPr>
          <p:cNvPr id="26" name="Овал 25"/>
          <p:cNvSpPr/>
          <p:nvPr/>
        </p:nvSpPr>
        <p:spPr>
          <a:xfrm>
            <a:off x="3689658" y="2190508"/>
            <a:ext cx="617290" cy="5274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1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446540" y="4289130"/>
            <a:ext cx="617290" cy="5274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2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70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1" grpId="0" animBg="1"/>
      <p:bldP spid="19" grpId="0" animBg="1"/>
      <p:bldP spid="20" grpId="0" animBg="1"/>
      <p:bldP spid="18" grpId="0"/>
      <p:bldP spid="22" grpId="0"/>
      <p:bldP spid="23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Freeform 10"/>
          <p:cNvSpPr>
            <a:spLocks/>
          </p:cNvSpPr>
          <p:nvPr/>
        </p:nvSpPr>
        <p:spPr bwMode="auto">
          <a:xfrm>
            <a:off x="3222625" y="1339850"/>
            <a:ext cx="3506788" cy="2930525"/>
          </a:xfrm>
          <a:custGeom>
            <a:avLst/>
            <a:gdLst>
              <a:gd name="T0" fmla="*/ 2147483647 w 2209"/>
              <a:gd name="T1" fmla="*/ 2147483647 h 1846"/>
              <a:gd name="T2" fmla="*/ 2147483647 w 2209"/>
              <a:gd name="T3" fmla="*/ 0 h 1846"/>
              <a:gd name="T4" fmla="*/ 0 w 2209"/>
              <a:gd name="T5" fmla="*/ 2147483647 h 1846"/>
              <a:gd name="T6" fmla="*/ 2147483647 w 2209"/>
              <a:gd name="T7" fmla="*/ 2147483647 h 1846"/>
              <a:gd name="T8" fmla="*/ 0 60000 65536"/>
              <a:gd name="T9" fmla="*/ 0 60000 65536"/>
              <a:gd name="T10" fmla="*/ 0 60000 65536"/>
              <a:gd name="T11" fmla="*/ 0 60000 65536"/>
              <a:gd name="T12" fmla="*/ 0 w 2209"/>
              <a:gd name="T13" fmla="*/ 0 h 1846"/>
              <a:gd name="T14" fmla="*/ 2209 w 2209"/>
              <a:gd name="T15" fmla="*/ 1846 h 18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09" h="1846">
                <a:moveTo>
                  <a:pt x="2209" y="930"/>
                </a:moveTo>
                <a:lnTo>
                  <a:pt x="585" y="0"/>
                </a:lnTo>
                <a:lnTo>
                  <a:pt x="0" y="1846"/>
                </a:lnTo>
                <a:lnTo>
                  <a:pt x="2209" y="930"/>
                </a:lnTo>
                <a:close/>
              </a:path>
            </a:pathLst>
          </a:custGeom>
          <a:gradFill rotWithShape="1">
            <a:gsLst>
              <a:gs pos="0">
                <a:srgbClr val="FF75FF">
                  <a:alpha val="62999"/>
                </a:srgbClr>
              </a:gs>
              <a:gs pos="100000">
                <a:schemeClr val="bg1">
                  <a:alpha val="62000"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none" w="lg" len="lg"/>
              </a14:hiddenLine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055" name="Freeform 9"/>
          <p:cNvSpPr>
            <a:spLocks/>
          </p:cNvSpPr>
          <p:nvPr/>
        </p:nvSpPr>
        <p:spPr bwMode="auto">
          <a:xfrm>
            <a:off x="3276600" y="2997200"/>
            <a:ext cx="3681413" cy="1282700"/>
          </a:xfrm>
          <a:custGeom>
            <a:avLst/>
            <a:gdLst>
              <a:gd name="T0" fmla="*/ 2147483647 w 2319"/>
              <a:gd name="T1" fmla="*/ 2147483647 h 808"/>
              <a:gd name="T2" fmla="*/ 2147483647 w 2319"/>
              <a:gd name="T3" fmla="*/ 0 h 808"/>
              <a:gd name="T4" fmla="*/ 0 w 2319"/>
              <a:gd name="T5" fmla="*/ 2147483647 h 808"/>
              <a:gd name="T6" fmla="*/ 2147483647 w 2319"/>
              <a:gd name="T7" fmla="*/ 2147483647 h 808"/>
              <a:gd name="T8" fmla="*/ 0 60000 65536"/>
              <a:gd name="T9" fmla="*/ 0 60000 65536"/>
              <a:gd name="T10" fmla="*/ 0 60000 65536"/>
              <a:gd name="T11" fmla="*/ 0 60000 65536"/>
              <a:gd name="T12" fmla="*/ 0 w 2319"/>
              <a:gd name="T13" fmla="*/ 0 h 808"/>
              <a:gd name="T14" fmla="*/ 2319 w 2319"/>
              <a:gd name="T15" fmla="*/ 808 h 8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19" h="808">
                <a:moveTo>
                  <a:pt x="2319" y="725"/>
                </a:moveTo>
                <a:lnTo>
                  <a:pt x="1930" y="0"/>
                </a:lnTo>
                <a:lnTo>
                  <a:pt x="0" y="808"/>
                </a:lnTo>
                <a:lnTo>
                  <a:pt x="2319" y="725"/>
                </a:lnTo>
                <a:close/>
              </a:path>
            </a:pathLst>
          </a:custGeom>
          <a:gradFill rotWithShape="1">
            <a:gsLst>
              <a:gs pos="0">
                <a:srgbClr val="3399FF">
                  <a:alpha val="64998"/>
                </a:srgbClr>
              </a:gs>
              <a:gs pos="100000">
                <a:schemeClr val="bg1">
                  <a:alpha val="78000"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none" w="lg" len="lg"/>
              </a14:hiddenLine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056" name="Freeform 11"/>
          <p:cNvSpPr>
            <a:spLocks/>
          </p:cNvSpPr>
          <p:nvPr/>
        </p:nvSpPr>
        <p:spPr bwMode="auto">
          <a:xfrm>
            <a:off x="2411413" y="763588"/>
            <a:ext cx="1884362" cy="3463925"/>
          </a:xfrm>
          <a:custGeom>
            <a:avLst/>
            <a:gdLst>
              <a:gd name="T0" fmla="*/ 2147483647 w 1187"/>
              <a:gd name="T1" fmla="*/ 0 h 2182"/>
              <a:gd name="T2" fmla="*/ 0 w 1187"/>
              <a:gd name="T3" fmla="*/ 2147483647 h 2182"/>
              <a:gd name="T4" fmla="*/ 2147483647 w 1187"/>
              <a:gd name="T5" fmla="*/ 2147483647 h 2182"/>
              <a:gd name="T6" fmla="*/ 2147483647 w 1187"/>
              <a:gd name="T7" fmla="*/ 0 h 2182"/>
              <a:gd name="T8" fmla="*/ 0 60000 65536"/>
              <a:gd name="T9" fmla="*/ 0 60000 65536"/>
              <a:gd name="T10" fmla="*/ 0 60000 65536"/>
              <a:gd name="T11" fmla="*/ 0 60000 65536"/>
              <a:gd name="T12" fmla="*/ 0 w 1187"/>
              <a:gd name="T13" fmla="*/ 0 h 2182"/>
              <a:gd name="T14" fmla="*/ 1187 w 1187"/>
              <a:gd name="T15" fmla="*/ 2182 h 21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87" h="2182">
                <a:moveTo>
                  <a:pt x="1187" y="0"/>
                </a:moveTo>
                <a:lnTo>
                  <a:pt x="0" y="391"/>
                </a:lnTo>
                <a:lnTo>
                  <a:pt x="487" y="2182"/>
                </a:lnTo>
                <a:lnTo>
                  <a:pt x="1187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53998"/>
                </a:schemeClr>
              </a:gs>
              <a:gs pos="100000">
                <a:srgbClr val="FFFF00">
                  <a:alpha val="53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none" w="lg" len="lg"/>
              </a14:hiddenLine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057" name="Line 5"/>
          <p:cNvSpPr>
            <a:spLocks noChangeShapeType="1"/>
          </p:cNvSpPr>
          <p:nvPr/>
        </p:nvSpPr>
        <p:spPr bwMode="auto">
          <a:xfrm flipV="1">
            <a:off x="3203575" y="4149725"/>
            <a:ext cx="4032250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058" name="Line 7"/>
          <p:cNvSpPr>
            <a:spLocks noChangeShapeType="1"/>
          </p:cNvSpPr>
          <p:nvPr/>
        </p:nvSpPr>
        <p:spPr bwMode="auto">
          <a:xfrm flipV="1">
            <a:off x="3203575" y="2852738"/>
            <a:ext cx="3527425" cy="1439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059" name="Line 4"/>
          <p:cNvSpPr>
            <a:spLocks noChangeShapeType="1"/>
          </p:cNvSpPr>
          <p:nvPr/>
        </p:nvSpPr>
        <p:spPr bwMode="auto">
          <a:xfrm>
            <a:off x="2266950" y="1052513"/>
            <a:ext cx="936625" cy="3240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060" name="Line 8"/>
          <p:cNvSpPr>
            <a:spLocks noChangeShapeType="1"/>
          </p:cNvSpPr>
          <p:nvPr/>
        </p:nvSpPr>
        <p:spPr bwMode="auto">
          <a:xfrm flipV="1">
            <a:off x="3203575" y="1052513"/>
            <a:ext cx="1008063" cy="3240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061" name="Text Box 31"/>
          <p:cNvSpPr txBox="1">
            <a:spLocks noChangeArrowheads="1"/>
          </p:cNvSpPr>
          <p:nvPr/>
        </p:nvSpPr>
        <p:spPr bwMode="auto">
          <a:xfrm>
            <a:off x="2555875" y="3932238"/>
            <a:ext cx="5000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prstClr val="black"/>
                </a:solidFill>
                <a:latin typeface="Arial" charset="0"/>
              </a:rPr>
              <a:t>О</a:t>
            </a:r>
          </a:p>
        </p:txBody>
      </p:sp>
      <p:sp>
        <p:nvSpPr>
          <p:cNvPr id="2062" name="Text Box 32"/>
          <p:cNvSpPr txBox="1">
            <a:spLocks noChangeArrowheads="1"/>
          </p:cNvSpPr>
          <p:nvPr/>
        </p:nvSpPr>
        <p:spPr bwMode="auto">
          <a:xfrm>
            <a:off x="1763713" y="620713"/>
            <a:ext cx="4556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prstClr val="black"/>
                </a:solidFill>
                <a:latin typeface="Arial" charset="0"/>
              </a:rPr>
              <a:t>А</a:t>
            </a:r>
          </a:p>
        </p:txBody>
      </p:sp>
      <p:sp>
        <p:nvSpPr>
          <p:cNvPr id="2063" name="Text Box 33"/>
          <p:cNvSpPr txBox="1">
            <a:spLocks noChangeArrowheads="1"/>
          </p:cNvSpPr>
          <p:nvPr/>
        </p:nvSpPr>
        <p:spPr bwMode="auto">
          <a:xfrm>
            <a:off x="3635375" y="692150"/>
            <a:ext cx="477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3200">
                <a:solidFill>
                  <a:prstClr val="black"/>
                </a:solidFill>
                <a:latin typeface="Arial" charset="0"/>
              </a:rPr>
              <a:t>D</a:t>
            </a:r>
            <a:endParaRPr lang="ru-RU" sz="3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64" name="Text Box 34"/>
          <p:cNvSpPr txBox="1">
            <a:spLocks noChangeArrowheads="1"/>
          </p:cNvSpPr>
          <p:nvPr/>
        </p:nvSpPr>
        <p:spPr bwMode="auto">
          <a:xfrm>
            <a:off x="6372225" y="2205038"/>
            <a:ext cx="4778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prstClr val="black"/>
                </a:solidFill>
                <a:latin typeface="Arial" charset="0"/>
              </a:rPr>
              <a:t>С</a:t>
            </a:r>
          </a:p>
        </p:txBody>
      </p:sp>
      <p:sp>
        <p:nvSpPr>
          <p:cNvPr id="2065" name="Text Box 35"/>
          <p:cNvSpPr txBox="1">
            <a:spLocks noChangeArrowheads="1"/>
          </p:cNvSpPr>
          <p:nvPr/>
        </p:nvSpPr>
        <p:spPr bwMode="auto">
          <a:xfrm>
            <a:off x="6948488" y="3573463"/>
            <a:ext cx="4556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prstClr val="black"/>
                </a:solidFill>
                <a:latin typeface="Arial" charset="0"/>
              </a:rPr>
              <a:t>В</a:t>
            </a:r>
          </a:p>
        </p:txBody>
      </p:sp>
      <p:sp>
        <p:nvSpPr>
          <p:cNvPr id="2066" name="Text Box 41"/>
          <p:cNvSpPr txBox="1">
            <a:spLocks noChangeArrowheads="1"/>
          </p:cNvSpPr>
          <p:nvPr/>
        </p:nvSpPr>
        <p:spPr bwMode="auto">
          <a:xfrm>
            <a:off x="5651500" y="5949950"/>
            <a:ext cx="16462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sz="3200" dirty="0" err="1">
                <a:solidFill>
                  <a:srgbClr val="000000"/>
                </a:solidFill>
                <a:latin typeface="Univers" pitchFamily="34" charset="0"/>
              </a:rPr>
              <a:t>Знайти</a:t>
            </a:r>
            <a:r>
              <a:rPr lang="ru-RU" sz="3200" dirty="0">
                <a:solidFill>
                  <a:srgbClr val="000000"/>
                </a:solidFill>
                <a:latin typeface="Univers" pitchFamily="34" charset="0"/>
              </a:rPr>
              <a:t>:</a:t>
            </a:r>
          </a:p>
        </p:txBody>
      </p:sp>
      <p:sp>
        <p:nvSpPr>
          <p:cNvPr id="2067" name="Line 42"/>
          <p:cNvSpPr>
            <a:spLocks noChangeShapeType="1"/>
          </p:cNvSpPr>
          <p:nvPr/>
        </p:nvSpPr>
        <p:spPr bwMode="auto">
          <a:xfrm>
            <a:off x="5651500" y="5805488"/>
            <a:ext cx="33131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051" name="Object 45"/>
          <p:cNvGraphicFramePr>
            <a:graphicFrameLocks noChangeAspect="1"/>
          </p:cNvGraphicFramePr>
          <p:nvPr/>
        </p:nvGraphicFramePr>
        <p:xfrm>
          <a:off x="2843213" y="2565400"/>
          <a:ext cx="6619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253800" imgH="203040" progId="Equation.3">
                  <p:embed/>
                </p:oleObj>
              </mc:Choice>
              <mc:Fallback>
                <p:oleObj name="Формула" r:id="rId3" imgW="253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565400"/>
                        <a:ext cx="661987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6"/>
          <p:cNvGraphicFramePr>
            <a:graphicFrameLocks noChangeAspect="1"/>
          </p:cNvGraphicFramePr>
          <p:nvPr/>
        </p:nvGraphicFramePr>
        <p:xfrm>
          <a:off x="4716463" y="3573463"/>
          <a:ext cx="7207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5" imgW="253800" imgH="203040" progId="Equation.3">
                  <p:embed/>
                </p:oleObj>
              </mc:Choice>
              <mc:Fallback>
                <p:oleObj name="Формула" r:id="rId5" imgW="253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573463"/>
                        <a:ext cx="72072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" name="Text Box 48"/>
          <p:cNvSpPr txBox="1">
            <a:spLocks noChangeArrowheads="1"/>
          </p:cNvSpPr>
          <p:nvPr/>
        </p:nvSpPr>
        <p:spPr bwMode="auto">
          <a:xfrm>
            <a:off x="6918063" y="463550"/>
            <a:ext cx="154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sz="2400" b="1">
                <a:solidFill>
                  <a:srgbClr val="000000"/>
                </a:solidFill>
                <a:latin typeface="Univers" pitchFamily="34" charset="0"/>
              </a:rPr>
              <a:t>Задача 2</a:t>
            </a:r>
          </a:p>
        </p:txBody>
      </p:sp>
      <p:graphicFrame>
        <p:nvGraphicFramePr>
          <p:cNvPr id="2053" name="Object 52"/>
          <p:cNvGraphicFramePr>
            <a:graphicFrameLocks noChangeAspect="1"/>
          </p:cNvGraphicFramePr>
          <p:nvPr/>
        </p:nvGraphicFramePr>
        <p:xfrm>
          <a:off x="7219950" y="5949950"/>
          <a:ext cx="12954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7" imgW="495000" imgH="177480" progId="Equation.3">
                  <p:embed/>
                </p:oleObj>
              </mc:Choice>
              <mc:Fallback>
                <p:oleObj name="Формула" r:id="rId7" imgW="4950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9950" y="5949950"/>
                        <a:ext cx="12954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51520" y="260648"/>
            <a:ext cx="1512193" cy="7212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black"/>
                </a:solidFill>
              </a:rPr>
              <a:t>УСНО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6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674767"/>
            <a:ext cx="3682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>
                <a:solidFill>
                  <a:srgbClr val="0070C0"/>
                </a:solidFill>
              </a:rPr>
              <a:t>Домашнє завдання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0078" y="2152020"/>
            <a:ext cx="1834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uk-UA" sz="2800" i="1" dirty="0">
                <a:solidFill>
                  <a:prstClr val="black"/>
                </a:solidFill>
              </a:rPr>
              <a:t>№61,64</a:t>
            </a:r>
            <a:endParaRPr lang="ru-RU" sz="2800" b="1" i="1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0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1_Тема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Игнатова</dc:creator>
  <cp:lastModifiedBy>Юлия Игнатова</cp:lastModifiedBy>
  <cp:revision>1</cp:revision>
  <dcterms:created xsi:type="dcterms:W3CDTF">2021-08-03T12:12:27Z</dcterms:created>
  <dcterms:modified xsi:type="dcterms:W3CDTF">2021-08-03T12:12:58Z</dcterms:modified>
</cp:coreProperties>
</file>