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8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96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72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7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42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19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56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635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Рамка 4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817"/>
            </a:avLst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850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31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986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FD440-5E7D-4E7A-BA82-57B3ECF14F8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03.08.2021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204B4-7D06-4387-9FE2-63B3E2CD32F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169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3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0.png"/><Relationship Id="rId11" Type="http://schemas.openxmlformats.org/officeDocument/2006/relationships/image" Target="../media/image38.png"/><Relationship Id="rId10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17.png"/><Relationship Id="rId7" Type="http://schemas.openxmlformats.org/officeDocument/2006/relationships/image" Target="../media/image4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9" Type="http://schemas.openxmlformats.org/officeDocument/2006/relationships/image" Target="../media/image4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5604" y="1484784"/>
            <a:ext cx="820891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dirty="0">
                <a:solidFill>
                  <a:prstClr val="black"/>
                </a:solidFill>
              </a:rPr>
              <a:t>Розв'язування задач на використання основної властивості вимірювання кутів</a:t>
            </a:r>
          </a:p>
          <a:p>
            <a:endParaRPr lang="ru-RU" dirty="0">
              <a:solidFill>
                <a:prstClr val="black"/>
              </a:solidFill>
            </a:endParaRPr>
          </a:p>
          <a:p>
            <a:pPr marL="342900" indent="-342900">
              <a:buFontTx/>
              <a:buAutoNum type="arabicPeriod"/>
            </a:pPr>
            <a:endParaRPr lang="ru-RU" dirty="0">
              <a:solidFill>
                <a:prstClr val="black"/>
              </a:solidFill>
            </a:endParaRPr>
          </a:p>
          <a:p>
            <a:pPr marL="342900" indent="-342900">
              <a:buFontTx/>
              <a:buAutoNum type="arabicPeriod"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63888" y="677821"/>
            <a:ext cx="17641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i="1" dirty="0">
                <a:solidFill>
                  <a:srgbClr val="0070C0"/>
                </a:solidFill>
              </a:rPr>
              <a:t>Урок </a:t>
            </a:r>
            <a:r>
              <a:rPr lang="uk-UA" sz="4400" b="1" i="1" dirty="0" smtClean="0">
                <a:solidFill>
                  <a:srgbClr val="0070C0"/>
                </a:solidFill>
              </a:rPr>
              <a:t>7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37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572" y="908720"/>
            <a:ext cx="3845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uk-UA" sz="2800" i="1" dirty="0">
                <a:solidFill>
                  <a:prstClr val="black"/>
                </a:solidFill>
              </a:rPr>
              <a:t>№ 62 – усно, №66,74</a:t>
            </a:r>
            <a:endParaRPr lang="ru-RU" sz="2800" b="1" i="1" u="sng" dirty="0">
              <a:solidFill>
                <a:prstClr val="black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256972" y="1772816"/>
            <a:ext cx="8724598" cy="3346917"/>
            <a:chOff x="527922" y="1077686"/>
            <a:chExt cx="5591175" cy="1969967"/>
          </a:xfrm>
        </p:grpSpPr>
        <p:pic>
          <p:nvPicPr>
            <p:cNvPr id="1638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691"/>
            <a:stretch/>
          </p:blipFill>
          <p:spPr bwMode="auto">
            <a:xfrm>
              <a:off x="527922" y="1077686"/>
              <a:ext cx="5591175" cy="19699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Прямоугольник 2"/>
            <p:cNvSpPr/>
            <p:nvPr/>
          </p:nvSpPr>
          <p:spPr>
            <a:xfrm>
              <a:off x="4385477" y="2276872"/>
              <a:ext cx="1626683" cy="770781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187624" y="260647"/>
            <a:ext cx="61634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>
                <a:solidFill>
                  <a:srgbClr val="0070C0"/>
                </a:solidFill>
              </a:rPr>
              <a:t>Перевірка домашнього завдання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01" y="5575871"/>
            <a:ext cx="8385011" cy="963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5118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76256" y="980728"/>
            <a:ext cx="151216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61019" y="3850660"/>
            <a:ext cx="360040" cy="226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1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55744" y="4381383"/>
            <a:ext cx="360040" cy="226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2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37203" y="4750082"/>
            <a:ext cx="42518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>
                <a:solidFill>
                  <a:prstClr val="black"/>
                </a:solidFill>
              </a:rPr>
              <a:t>Розв'язуємо рівняння: 8х=72</a:t>
            </a:r>
          </a:p>
          <a:p>
            <a:r>
              <a:rPr lang="uk-UA" sz="2400" b="1" dirty="0">
                <a:solidFill>
                  <a:prstClr val="black"/>
                </a:solidFill>
              </a:rPr>
              <a:t> </a:t>
            </a:r>
            <a:r>
              <a:rPr lang="uk-UA" sz="2400" b="1" dirty="0">
                <a:solidFill>
                  <a:prstClr val="black"/>
                </a:solidFill>
              </a:rPr>
              <a:t>                                            х=72:8</a:t>
            </a:r>
          </a:p>
          <a:p>
            <a:r>
              <a:rPr lang="uk-UA" sz="2400" b="1" dirty="0">
                <a:solidFill>
                  <a:prstClr val="black"/>
                </a:solidFill>
              </a:rPr>
              <a:t> </a:t>
            </a:r>
            <a:r>
              <a:rPr lang="uk-UA" sz="2400" b="1" dirty="0">
                <a:solidFill>
                  <a:prstClr val="black"/>
                </a:solidFill>
              </a:rPr>
              <a:t>                                               х=9</a:t>
            </a:r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69673" y="4941168"/>
            <a:ext cx="360040" cy="226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3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55744" y="5733373"/>
            <a:ext cx="360040" cy="226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4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79"/>
          <a:stretch/>
        </p:blipFill>
        <p:spPr bwMode="auto">
          <a:xfrm>
            <a:off x="641689" y="333433"/>
            <a:ext cx="7955584" cy="829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6" name="Группа 15"/>
          <p:cNvGrpSpPr/>
          <p:nvPr/>
        </p:nvGrpSpPr>
        <p:grpSpPr>
          <a:xfrm>
            <a:off x="1812650" y="1480719"/>
            <a:ext cx="2448272" cy="2271918"/>
            <a:chOff x="1069847" y="1935312"/>
            <a:chExt cx="2448272" cy="2271918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1501895" y="1935312"/>
              <a:ext cx="936104" cy="18002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1501895" y="3735512"/>
              <a:ext cx="2016224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flipV="1">
              <a:off x="1501895" y="1935312"/>
              <a:ext cx="364491" cy="180020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26055" y="1935312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b="1" i="1" dirty="0">
                  <a:solidFill>
                    <a:prstClr val="black"/>
                  </a:solidFill>
                </a:rPr>
                <a:t>В</a:t>
              </a:r>
              <a:endParaRPr lang="ru-RU" b="1" i="1" dirty="0">
                <a:solidFill>
                  <a:prstClr val="black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873069" y="3837898"/>
              <a:ext cx="3305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prstClr val="black"/>
                  </a:solidFill>
                </a:rPr>
                <a:t>D</a:t>
              </a:r>
              <a:endParaRPr lang="ru-RU" b="1" i="1" dirty="0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069847" y="3603779"/>
              <a:ext cx="3241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solidFill>
                    <a:prstClr val="black"/>
                  </a:solidFill>
                </a:rPr>
                <a:t>A</a:t>
              </a:r>
              <a:endParaRPr lang="ru-RU" b="1" i="1" dirty="0">
                <a:solidFill>
                  <a:prstClr val="black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03883" y="1935312"/>
              <a:ext cx="3145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b="1" i="1" dirty="0">
                  <a:solidFill>
                    <a:prstClr val="black"/>
                  </a:solidFill>
                </a:rPr>
                <a:t>К</a:t>
              </a:r>
              <a:endParaRPr lang="ru-RU" b="1" i="1" dirty="0">
                <a:solidFill>
                  <a:prstClr val="black"/>
                </a:solidFill>
              </a:endParaRPr>
            </a:p>
          </p:txBody>
        </p:sp>
        <p:sp>
          <p:nvSpPr>
            <p:cNvPr id="27" name="Дуга 26"/>
            <p:cNvSpPr/>
            <p:nvPr/>
          </p:nvSpPr>
          <p:spPr>
            <a:xfrm>
              <a:off x="1501895" y="3520265"/>
              <a:ext cx="250036" cy="452583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8" name="Дуга 27"/>
            <p:cNvSpPr/>
            <p:nvPr/>
          </p:nvSpPr>
          <p:spPr>
            <a:xfrm>
              <a:off x="1445279" y="3375472"/>
              <a:ext cx="468052" cy="729372"/>
            </a:xfrm>
            <a:prstGeom prst="arc">
              <a:avLst>
                <a:gd name="adj1" fmla="val 16200000"/>
                <a:gd name="adj2" fmla="val 213412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9" name="Дуга 28"/>
            <p:cNvSpPr/>
            <p:nvPr/>
          </p:nvSpPr>
          <p:spPr>
            <a:xfrm rot="19141013">
              <a:off x="1502457" y="3215182"/>
              <a:ext cx="361211" cy="286440"/>
            </a:xfrm>
            <a:prstGeom prst="arc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1566464" y="2650746"/>
                  <a:ext cx="43633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uk-UA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ru-RU" b="1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6464" y="2650746"/>
                  <a:ext cx="436337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1866386" y="3163405"/>
                  <a:ext cx="5741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uk-UA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  <m:r>
                          <a:rPr lang="en-US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°</m:t>
                        </m:r>
                      </m:oMath>
                    </m:oMathPara>
                  </a14:m>
                  <a:endParaRPr lang="ru-RU" b="1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66386" y="3163405"/>
                  <a:ext cx="57419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37203" y="3752637"/>
                <a:ext cx="62257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2400" dirty="0">
                    <a:solidFill>
                      <a:prstClr val="black"/>
                    </a:solidFill>
                  </a:rPr>
                  <a:t>Нехай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uk-UA" sz="2400" dirty="0">
                    <a:solidFill>
                      <a:prstClr val="black"/>
                    </a:solidFill>
                  </a:rPr>
                  <a:t> ВАК дорівнює х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°, тоді 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&lt;</m:t>
                    </m:r>
                    <m:r>
                      <a:rPr lang="uk-UA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КА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𝐷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=7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uk-UA" sz="2400" dirty="0">
                    <a:solidFill>
                      <a:prstClr val="black"/>
                    </a:solidFill>
                  </a:rPr>
                  <a:t> </a:t>
                </a:r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203" y="3752637"/>
                <a:ext cx="6225743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1469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92" name="TextBox 16391"/>
          <p:cNvSpPr txBox="1"/>
          <p:nvPr/>
        </p:nvSpPr>
        <p:spPr>
          <a:xfrm>
            <a:off x="1078677" y="4310153"/>
            <a:ext cx="5336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solidFill>
                  <a:prstClr val="black"/>
                </a:solidFill>
              </a:rPr>
              <a:t>Оскільки  </a:t>
            </a:r>
            <a:r>
              <a:rPr lang="en-US" sz="2400" dirty="0">
                <a:solidFill>
                  <a:prstClr val="black"/>
                </a:solidFill>
              </a:rPr>
              <a:t>&lt;</a:t>
            </a:r>
            <a:r>
              <a:rPr lang="uk-UA" sz="2400" dirty="0">
                <a:solidFill>
                  <a:prstClr val="black"/>
                </a:solidFill>
              </a:rPr>
              <a:t>В</a:t>
            </a:r>
            <a:r>
              <a:rPr lang="en-US" sz="2400" dirty="0">
                <a:solidFill>
                  <a:prstClr val="black"/>
                </a:solidFill>
              </a:rPr>
              <a:t>AD=&lt;BAK+&lt;KAD</a:t>
            </a:r>
            <a:r>
              <a:rPr lang="uk-UA" sz="2400" dirty="0">
                <a:solidFill>
                  <a:prstClr val="black"/>
                </a:solidFill>
              </a:rPr>
              <a:t>, то х+7х=72</a:t>
            </a:r>
            <a:endParaRPr lang="ru-RU" sz="2400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93" name="TextBox 16392"/>
              <p:cNvSpPr txBox="1"/>
              <p:nvPr/>
            </p:nvSpPr>
            <p:spPr>
              <a:xfrm>
                <a:off x="971591" y="5865876"/>
                <a:ext cx="56191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2400" dirty="0">
                    <a:solidFill>
                      <a:prstClr val="black"/>
                    </a:solidFill>
                  </a:rPr>
                  <a:t>Отже, </a:t>
                </a:r>
                <a:r>
                  <a:rPr lang="en-US" sz="2400" dirty="0">
                    <a:solidFill>
                      <a:prstClr val="black"/>
                    </a:solidFill>
                  </a:rPr>
                  <a:t>&lt;BAK=9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  <m:r>
                      <a:rPr lang="uk-UA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, тоді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𝐾𝐴𝐷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=7∙9=63°</m:t>
                    </m:r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393" name="TextBox 163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591" y="5865876"/>
                <a:ext cx="5619102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162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359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16392" grpId="0"/>
      <p:bldP spid="1639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4168" y="903040"/>
            <a:ext cx="14606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uk-UA" sz="2800" i="1" dirty="0">
                <a:solidFill>
                  <a:prstClr val="black"/>
                </a:solidFill>
              </a:rPr>
              <a:t>№ 74</a:t>
            </a:r>
            <a:endParaRPr lang="ru-RU" sz="2800" b="1" i="1" u="sng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624" y="260647"/>
            <a:ext cx="61634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>
                <a:solidFill>
                  <a:srgbClr val="0070C0"/>
                </a:solidFill>
              </a:rPr>
              <a:t>Перевірка домашнього завдання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47"/>
          <a:stretch/>
        </p:blipFill>
        <p:spPr bwMode="auto">
          <a:xfrm>
            <a:off x="671228" y="1861456"/>
            <a:ext cx="7003981" cy="559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79"/>
          <a:stretch/>
        </p:blipFill>
        <p:spPr bwMode="auto">
          <a:xfrm>
            <a:off x="827584" y="2701019"/>
            <a:ext cx="3888432" cy="22628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260102" y="3001456"/>
                <a:ext cx="454495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uk-UA" sz="2400" dirty="0">
                    <a:solidFill>
                      <a:prstClr val="black"/>
                    </a:solidFill>
                  </a:rPr>
                  <a:t>Оскільки ВК – бісектриса кута </a:t>
                </a:r>
                <a:r>
                  <a:rPr lang="en-US" sz="2400" dirty="0">
                    <a:solidFill>
                      <a:prstClr val="black"/>
                    </a:solidFill>
                  </a:rPr>
                  <a:t>DBC</a:t>
                </a:r>
                <a:r>
                  <a:rPr lang="uk-UA" sz="2400" dirty="0">
                    <a:solidFill>
                      <a:prstClr val="black"/>
                    </a:solidFill>
                  </a:rPr>
                  <a:t>, то </a:t>
                </a:r>
                <a:r>
                  <a:rPr lang="en-US" sz="2400" dirty="0">
                    <a:solidFill>
                      <a:prstClr val="black"/>
                    </a:solidFill>
                  </a:rPr>
                  <a:t>&lt;DBK=&lt;KBC=54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:2=</a:t>
                </a:r>
                <a:r>
                  <a:rPr lang="uk-UA" sz="2400" dirty="0">
                    <a:solidFill>
                      <a:prstClr val="black"/>
                    </a:solidFill>
                  </a:rPr>
                  <a:t> </a:t>
                </a:r>
                <a:r>
                  <a:rPr lang="en-US" sz="2400" dirty="0">
                    <a:solidFill>
                      <a:prstClr val="black"/>
                    </a:solidFill>
                  </a:rPr>
                  <a:t>27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102" y="3001456"/>
                <a:ext cx="4544959" cy="830997"/>
              </a:xfrm>
              <a:prstGeom prst="rect">
                <a:avLst/>
              </a:prstGeom>
              <a:blipFill rotWithShape="1">
                <a:blip r:embed="rId5"/>
                <a:stretch>
                  <a:fillRect l="-2148" t="-5839" r="-2013" b="-153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814599" y="3659354"/>
                <a:ext cx="5052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prstClr val="black"/>
                    </a:solidFill>
                  </a:rPr>
                  <a:t>27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599" y="3659354"/>
                <a:ext cx="505267" cy="369332"/>
              </a:xfrm>
              <a:prstGeom prst="rect">
                <a:avLst/>
              </a:prstGeom>
              <a:blipFill rotWithShape="1">
                <a:blip r:embed="rId6"/>
                <a:stretch>
                  <a:fillRect l="-10843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036333" y="4041515"/>
                <a:ext cx="5052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>
                    <a:solidFill>
                      <a:prstClr val="black"/>
                    </a:solidFill>
                  </a:rPr>
                  <a:t>27</a:t>
                </a:r>
                <a14:m>
                  <m:oMath xmlns:m="http://schemas.openxmlformats.org/officeDocument/2006/math">
                    <m:r>
                      <a:rPr lang="en-US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333" y="4041515"/>
                <a:ext cx="505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l="-9639" t="-8197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/>
          <p:cNvSpPr/>
          <p:nvPr/>
        </p:nvSpPr>
        <p:spPr>
          <a:xfrm>
            <a:off x="4543297" y="2583165"/>
            <a:ext cx="345437" cy="28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1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437988" y="4938993"/>
            <a:ext cx="345437" cy="28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3</a:t>
            </a:r>
            <a:endParaRPr lang="ru-RU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187624" y="5374284"/>
                <a:ext cx="7617437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2400" dirty="0">
                    <a:solidFill>
                      <a:prstClr val="black"/>
                    </a:solidFill>
                  </a:rPr>
                  <a:t>Так, як </a:t>
                </a:r>
                <a:r>
                  <a:rPr lang="en-US" sz="2400" dirty="0">
                    <a:solidFill>
                      <a:prstClr val="black"/>
                    </a:solidFill>
                  </a:rPr>
                  <a:t>&lt;ABK=&lt;ABD+&lt;DBK</a:t>
                </a:r>
                <a:r>
                  <a:rPr lang="uk-UA" sz="2400" dirty="0">
                    <a:solidFill>
                      <a:prstClr val="black"/>
                    </a:solidFill>
                  </a:rPr>
                  <a:t>, то </a:t>
                </a:r>
                <a:r>
                  <a:rPr lang="en-US" sz="2400" dirty="0">
                    <a:solidFill>
                      <a:prstClr val="black"/>
                    </a:solidFill>
                  </a:rPr>
                  <a:t>&lt;ABK=</a:t>
                </a:r>
                <a:r>
                  <a:rPr lang="en-US" sz="2400" dirty="0">
                    <a:solidFill>
                      <a:prstClr val="black"/>
                    </a:solidFill>
                  </a:rPr>
                  <a:t>126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nor/>
                      </m:rPr>
                      <a:rPr lang="en-US" sz="2400" dirty="0">
                        <a:solidFill>
                          <a:prstClr val="black"/>
                        </a:solidFill>
                      </a:rPr>
                      <m:t>27</m:t>
                    </m:r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=153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  <a:p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5374284"/>
                <a:ext cx="7617437" cy="738664"/>
              </a:xfrm>
              <a:prstGeom prst="rect">
                <a:avLst/>
              </a:prstGeom>
              <a:blipFill rotWithShape="1">
                <a:blip r:embed="rId10"/>
                <a:stretch>
                  <a:fillRect l="-1281" t="-6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37989" y="4410847"/>
                <a:ext cx="44374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</a:rPr>
                  <a:t>&lt;ABD=180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- &lt;DBC=180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-54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=126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989" y="4410847"/>
                <a:ext cx="4437433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2060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Овал 17"/>
          <p:cNvSpPr/>
          <p:nvPr/>
        </p:nvSpPr>
        <p:spPr>
          <a:xfrm>
            <a:off x="4449484" y="3946049"/>
            <a:ext cx="345437" cy="280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2</a:t>
            </a:r>
            <a:endParaRPr lang="ru-RU" dirty="0">
              <a:solidFill>
                <a:prstClr val="white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1618524" y="3777689"/>
            <a:ext cx="1670442" cy="886351"/>
            <a:chOff x="1618524" y="3777689"/>
            <a:chExt cx="1670442" cy="8863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Прямоугольник 12"/>
                <p:cNvSpPr/>
                <p:nvPr/>
              </p:nvSpPr>
              <p:spPr>
                <a:xfrm>
                  <a:off x="1618524" y="3777689"/>
                  <a:ext cx="6222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dirty="0">
                      <a:solidFill>
                        <a:prstClr val="black"/>
                      </a:solidFill>
                    </a:rPr>
                    <a:t>126</a:t>
                  </a:r>
                  <a14:m>
                    <m:oMath xmlns:m="http://schemas.openxmlformats.org/officeDocument/2006/math">
                      <m:r>
                        <a:rPr lang="en-US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a14:m>
                  <a:endParaRPr lang="ru-RU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Прямоугольник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18524" y="3777689"/>
                  <a:ext cx="622286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 l="-8824" t="-8333" b="-26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Дуга 19"/>
            <p:cNvSpPr/>
            <p:nvPr/>
          </p:nvSpPr>
          <p:spPr>
            <a:xfrm rot="16200000">
              <a:off x="2272614" y="4057391"/>
              <a:ext cx="468052" cy="729372"/>
            </a:xfrm>
            <a:prstGeom prst="arc">
              <a:avLst>
                <a:gd name="adj1" fmla="val 16200000"/>
                <a:gd name="adj2" fmla="val 213412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21" name="Дуга 20"/>
            <p:cNvSpPr/>
            <p:nvPr/>
          </p:nvSpPr>
          <p:spPr>
            <a:xfrm rot="16200000">
              <a:off x="2298054" y="3673129"/>
              <a:ext cx="622525" cy="1359298"/>
            </a:xfrm>
            <a:prstGeom prst="arc">
              <a:avLst>
                <a:gd name="adj1" fmla="val 15662480"/>
                <a:gd name="adj2" fmla="val 213412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5652120" y="2348880"/>
            <a:ext cx="1944216" cy="352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>
                <a:solidFill>
                  <a:prstClr val="white"/>
                </a:solidFill>
              </a:rPr>
              <a:t>І спосіб</a:t>
            </a:r>
            <a:endParaRPr lang="ru-RU" sz="2800" b="1" i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69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79918" y="260648"/>
                <a:ext cx="856895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uk-UA" sz="2800" dirty="0">
                    <a:solidFill>
                      <a:prstClr val="black"/>
                    </a:solidFill>
                  </a:rPr>
                  <a:t>	Промінь ВК ділить кут АВС на два кути, причому кут АВК на 40</a:t>
                </a:r>
                <a14:m>
                  <m:oMath xmlns:m="http://schemas.openxmlformats.org/officeDocument/2006/math">
                    <m:r>
                      <a:rPr lang="uk-UA" sz="28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 більший </m:t>
                    </m:r>
                  </m:oMath>
                </a14:m>
                <a:r>
                  <a:rPr lang="ru-RU" sz="2800" dirty="0">
                    <a:solidFill>
                      <a:prstClr val="black"/>
                    </a:solidFill>
                  </a:rPr>
                  <a:t> за кут КВС.  </a:t>
                </a:r>
                <a:r>
                  <a:rPr lang="uk-UA" sz="2800" dirty="0">
                    <a:solidFill>
                      <a:prstClr val="black"/>
                    </a:solidFill>
                  </a:rPr>
                  <a:t>Знайдіть</a:t>
                </a:r>
                <a:r>
                  <a:rPr lang="ru-RU" sz="2800" dirty="0">
                    <a:solidFill>
                      <a:prstClr val="black"/>
                    </a:solidFill>
                  </a:rPr>
                  <a:t> кут </a:t>
                </a:r>
                <a:r>
                  <a:rPr lang="uk-UA" sz="2800" dirty="0">
                    <a:solidFill>
                      <a:prstClr val="black"/>
                    </a:solidFill>
                  </a:rPr>
                  <a:t>між бісектрисою кута АВС і променем ВК, якщо кут АВС дорівнює 120</a:t>
                </a:r>
                <a14:m>
                  <m:oMath xmlns:m="http://schemas.openxmlformats.org/officeDocument/2006/math">
                    <m:r>
                      <a:rPr lang="uk-UA" sz="28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uk-UA" sz="2800" dirty="0">
                    <a:solidFill>
                      <a:prstClr val="black"/>
                    </a:solidFill>
                  </a:rPr>
                  <a:t>.</a:t>
                </a:r>
                <a:endParaRPr lang="uk-UA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918" y="260648"/>
                <a:ext cx="8568952" cy="1815882"/>
              </a:xfrm>
              <a:prstGeom prst="rect">
                <a:avLst/>
              </a:prstGeom>
              <a:blipFill rotWithShape="1">
                <a:blip r:embed="rId2"/>
                <a:stretch>
                  <a:fillRect l="-1494" t="-3020" r="-1422" b="-87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Группа 3"/>
          <p:cNvGrpSpPr/>
          <p:nvPr/>
        </p:nvGrpSpPr>
        <p:grpSpPr>
          <a:xfrm>
            <a:off x="418153" y="2780928"/>
            <a:ext cx="8292482" cy="3478021"/>
            <a:chOff x="311966" y="2730557"/>
            <a:chExt cx="7916727" cy="3312368"/>
          </a:xfrm>
        </p:grpSpPr>
        <p:pic>
          <p:nvPicPr>
            <p:cNvPr id="17411" name="Picture 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911"/>
            <a:stretch/>
          </p:blipFill>
          <p:spPr bwMode="auto">
            <a:xfrm>
              <a:off x="311966" y="2730557"/>
              <a:ext cx="7916727" cy="3312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Прямоугольник 2"/>
            <p:cNvSpPr/>
            <p:nvPr/>
          </p:nvSpPr>
          <p:spPr>
            <a:xfrm>
              <a:off x="4716016" y="3789040"/>
              <a:ext cx="3168352" cy="216024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9628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2385" y="1484784"/>
                <a:ext cx="8208913" cy="37856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algn="just">
                  <a:buFontTx/>
                  <a:buAutoNum type="arabicPeriod"/>
                </a:pPr>
                <a:r>
                  <a:rPr lang="uk-UA" sz="2400" dirty="0">
                    <a:solidFill>
                      <a:prstClr val="black"/>
                    </a:solidFill>
                  </a:rPr>
                  <a:t>Скільки променів потрібно провести всередині даного кута, щоб утворилося ТРИ кути?</a:t>
                </a:r>
              </a:p>
              <a:p>
                <a:pPr marL="342900" indent="-342900" algn="just">
                  <a:buFontTx/>
                  <a:buAutoNum type="arabicPeriod"/>
                </a:pPr>
                <a:endParaRPr lang="uk-UA" sz="2400" dirty="0">
                  <a:solidFill>
                    <a:prstClr val="black"/>
                  </a:solidFill>
                </a:endParaRPr>
              </a:p>
              <a:p>
                <a:pPr marL="342900" indent="-342900" algn="just">
                  <a:buFontTx/>
                  <a:buAutoNum type="arabicPeriod"/>
                </a:pPr>
                <a:r>
                  <a:rPr lang="uk-UA" sz="2400" dirty="0">
                    <a:solidFill>
                      <a:prstClr val="black"/>
                    </a:solidFill>
                  </a:rPr>
                  <a:t>Скільки кутів утворюють чотири промені, що виходять з однієї точки?</a:t>
                </a:r>
              </a:p>
              <a:p>
                <a:pPr marL="342900" indent="-342900" algn="just">
                  <a:buFontTx/>
                  <a:buAutoNum type="arabicPeriod"/>
                </a:pPr>
                <a:endParaRPr lang="uk-UA" sz="2400" dirty="0">
                  <a:solidFill>
                    <a:prstClr val="black"/>
                  </a:solidFill>
                </a:endParaRPr>
              </a:p>
              <a:p>
                <a:pPr marL="342900" indent="-342900" algn="just">
                  <a:buFontTx/>
                  <a:buAutoNum type="arabicPeriod"/>
                </a:pPr>
                <a:r>
                  <a:rPr lang="uk-UA" sz="2400" dirty="0">
                    <a:solidFill>
                      <a:prstClr val="black"/>
                    </a:solidFill>
                  </a:rPr>
                  <a:t>Градусна міра кута АОВ дорівнює 140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°, </m:t>
                    </m:r>
                  </m:oMath>
                </a14:m>
                <a:r>
                  <a:rPr lang="ru-RU" sz="2400" dirty="0">
                    <a:solidFill>
                      <a:prstClr val="black"/>
                    </a:solidFill>
                  </a:rPr>
                  <a:t>ОМ його внутрішній промінь, </a:t>
                </a:r>
                <a:r>
                  <a:rPr lang="ru-RU" sz="2400" dirty="0">
                    <a:solidFill>
                      <a:prstClr val="black"/>
                    </a:solidFill>
                  </a:rPr>
                  <a:t> а градусна міра кута </a:t>
                </a:r>
                <a:r>
                  <a:rPr lang="ru-RU" sz="2400" dirty="0">
                    <a:solidFill>
                      <a:prstClr val="black"/>
                    </a:solidFill>
                  </a:rPr>
                  <a:t>ВОМ дорівнює 80</a:t>
                </a:r>
                <a14:m>
                  <m:oMath xmlns:m="http://schemas.openxmlformats.org/officeDocument/2006/math">
                    <m:r>
                      <a:rPr lang="ru-RU" sz="2400" i="1" dirty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ru-RU" sz="2400" dirty="0">
                    <a:solidFill>
                      <a:prstClr val="black"/>
                    </a:solidFill>
                  </a:rPr>
                  <a:t> Знайти градусну міру </a:t>
                </a:r>
                <a:r>
                  <a:rPr lang="uk-UA" sz="2400" dirty="0">
                    <a:solidFill>
                      <a:prstClr val="black"/>
                    </a:solidFill>
                  </a:rPr>
                  <a:t>кута</a:t>
                </a:r>
                <a:r>
                  <a:rPr lang="ru-RU" sz="2400" dirty="0">
                    <a:solidFill>
                      <a:prstClr val="black"/>
                    </a:solidFill>
                  </a:rPr>
                  <a:t> АОМ</a:t>
                </a:r>
              </a:p>
              <a:p>
                <a:pPr marL="342900" indent="-342900" algn="just">
                  <a:buFontTx/>
                  <a:buAutoNum type="arabicPeriod"/>
                </a:pPr>
                <a:endParaRPr lang="ru-RU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385" y="1484784"/>
                <a:ext cx="8208913" cy="3785652"/>
              </a:xfrm>
              <a:prstGeom prst="rect">
                <a:avLst/>
              </a:prstGeom>
              <a:blipFill rotWithShape="1">
                <a:blip r:embed="rId2"/>
                <a:stretch>
                  <a:fillRect l="-1188" t="-1449" r="-10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419872" y="410343"/>
            <a:ext cx="13893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b="1" i="1" dirty="0">
                <a:solidFill>
                  <a:srgbClr val="0070C0"/>
                </a:solidFill>
              </a:rPr>
              <a:t>УСНО</a:t>
            </a:r>
            <a:endParaRPr lang="ru-RU" sz="40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880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674767"/>
            <a:ext cx="3682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>
                <a:solidFill>
                  <a:srgbClr val="0070C0"/>
                </a:solidFill>
              </a:rPr>
              <a:t>Домашнє завдання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1890410"/>
            <a:ext cx="1915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uk-UA" sz="2800" i="1" dirty="0">
                <a:solidFill>
                  <a:prstClr val="black"/>
                </a:solidFill>
              </a:rPr>
              <a:t> №70,76</a:t>
            </a:r>
            <a:endParaRPr lang="ru-RU" sz="2800" b="1" i="1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86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815" y="1196752"/>
            <a:ext cx="4212467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861048"/>
            <a:ext cx="4252570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3568" y="332656"/>
            <a:ext cx="30963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усно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544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434" y="332655"/>
            <a:ext cx="6408712" cy="6143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7678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30963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усно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06488"/>
            <a:ext cx="7412192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36" y="3502097"/>
            <a:ext cx="7704856" cy="546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4997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30963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усно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491372"/>
            <a:ext cx="8153349" cy="556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17" y="1331707"/>
            <a:ext cx="8856983" cy="604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3290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386262" cy="3467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260648"/>
            <a:ext cx="151216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b="1" i="1" u="sng" dirty="0">
                <a:solidFill>
                  <a:prstClr val="black"/>
                </a:solidFill>
              </a:rPr>
              <a:t>ЗАДАЧА.</a:t>
            </a:r>
            <a:endParaRPr lang="ru-RU" b="1" i="1" u="sng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76256" y="980728"/>
            <a:ext cx="151216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89" y="3752637"/>
            <a:ext cx="8260407" cy="422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вал 2"/>
          <p:cNvSpPr/>
          <p:nvPr/>
        </p:nvSpPr>
        <p:spPr>
          <a:xfrm>
            <a:off x="261019" y="3850660"/>
            <a:ext cx="360040" cy="226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1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94" y="4334594"/>
            <a:ext cx="8340106" cy="320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Овал 7"/>
          <p:cNvSpPr/>
          <p:nvPr/>
        </p:nvSpPr>
        <p:spPr>
          <a:xfrm>
            <a:off x="255744" y="4381383"/>
            <a:ext cx="360040" cy="226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2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4750082"/>
            <a:ext cx="470231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>
                <a:solidFill>
                  <a:prstClr val="black"/>
                </a:solidFill>
              </a:rPr>
              <a:t>Розв'язуємо рівняння: х+х=100-40</a:t>
            </a:r>
          </a:p>
          <a:p>
            <a:r>
              <a:rPr lang="uk-UA" sz="2400" b="1" dirty="0">
                <a:solidFill>
                  <a:prstClr val="black"/>
                </a:solidFill>
              </a:rPr>
              <a:t> </a:t>
            </a:r>
            <a:r>
              <a:rPr lang="uk-UA" sz="2400" b="1" dirty="0">
                <a:solidFill>
                  <a:prstClr val="black"/>
                </a:solidFill>
              </a:rPr>
              <a:t>                                            2х=60</a:t>
            </a:r>
          </a:p>
          <a:p>
            <a:r>
              <a:rPr lang="uk-UA" sz="2400" b="1" dirty="0">
                <a:solidFill>
                  <a:prstClr val="black"/>
                </a:solidFill>
              </a:rPr>
              <a:t> </a:t>
            </a:r>
            <a:r>
              <a:rPr lang="uk-UA" sz="2400" b="1" dirty="0">
                <a:solidFill>
                  <a:prstClr val="black"/>
                </a:solidFill>
              </a:rPr>
              <a:t>                                               х=30</a:t>
            </a:r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69673" y="4941168"/>
            <a:ext cx="360040" cy="226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3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89" y="5925254"/>
            <a:ext cx="8219660" cy="76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Овал 11"/>
          <p:cNvSpPr/>
          <p:nvPr/>
        </p:nvSpPr>
        <p:spPr>
          <a:xfrm>
            <a:off x="255744" y="5733373"/>
            <a:ext cx="360040" cy="2268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prstClr val="white"/>
                </a:solidFill>
              </a:rPr>
              <a:t>4</a:t>
            </a:r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062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6466"/>
            <a:ext cx="8111887" cy="935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1636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674767"/>
            <a:ext cx="3682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i="1" dirty="0">
                <a:solidFill>
                  <a:srgbClr val="0070C0"/>
                </a:solidFill>
              </a:rPr>
              <a:t>Домашнє завдання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680" y="1890410"/>
            <a:ext cx="3845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uk-UA" sz="2800" i="1" dirty="0">
                <a:solidFill>
                  <a:prstClr val="black"/>
                </a:solidFill>
              </a:rPr>
              <a:t>№ 62 – усно, №66,74</a:t>
            </a:r>
            <a:endParaRPr lang="ru-RU" sz="2800" b="1" i="1" u="sn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6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5604" y="1484784"/>
            <a:ext cx="8208912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dirty="0">
                <a:solidFill>
                  <a:prstClr val="black"/>
                </a:solidFill>
              </a:rPr>
              <a:t>Розв'язування задач на використання основної властивості вимірювання кутів</a:t>
            </a:r>
          </a:p>
          <a:p>
            <a:endParaRPr lang="ru-RU" dirty="0">
              <a:solidFill>
                <a:prstClr val="black"/>
              </a:solidFill>
            </a:endParaRPr>
          </a:p>
          <a:p>
            <a:pPr marL="342900" indent="-342900">
              <a:buFontTx/>
              <a:buAutoNum type="arabicPeriod"/>
            </a:pPr>
            <a:endParaRPr lang="ru-RU" dirty="0">
              <a:solidFill>
                <a:prstClr val="black"/>
              </a:solidFill>
            </a:endParaRPr>
          </a:p>
          <a:p>
            <a:pPr marL="342900" indent="-342900">
              <a:buFontTx/>
              <a:buAutoNum type="arabicPeriod"/>
            </a:pP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63888" y="677821"/>
            <a:ext cx="177234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400" b="1" i="1" dirty="0">
                <a:solidFill>
                  <a:srgbClr val="0070C0"/>
                </a:solidFill>
              </a:rPr>
              <a:t>Урок 4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60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233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 Игнатова</dc:creator>
  <cp:lastModifiedBy>Юлия Игнатова</cp:lastModifiedBy>
  <cp:revision>2</cp:revision>
  <dcterms:created xsi:type="dcterms:W3CDTF">2021-08-03T12:16:22Z</dcterms:created>
  <dcterms:modified xsi:type="dcterms:W3CDTF">2021-08-03T12:22:09Z</dcterms:modified>
</cp:coreProperties>
</file>