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76" r:id="rId3"/>
    <p:sldId id="267" r:id="rId4"/>
    <p:sldId id="269" r:id="rId5"/>
    <p:sldId id="270" r:id="rId6"/>
    <p:sldId id="257" r:id="rId7"/>
    <p:sldId id="260" r:id="rId8"/>
    <p:sldId id="271" r:id="rId9"/>
    <p:sldId id="272" r:id="rId10"/>
    <p:sldId id="262" r:id="rId11"/>
    <p:sldId id="273" r:id="rId12"/>
    <p:sldId id="274" r:id="rId13"/>
    <p:sldId id="275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ly\Desktop\&#1075;&#1088;&#1072;&#1092;&#1080;&#108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Т, </a:t>
            </a:r>
            <a:r>
              <a:rPr lang="ru-RU" baseline="30000"/>
              <a:t>0</a:t>
            </a:r>
            <a:r>
              <a:rPr lang="ru-RU"/>
              <a:t>С</a:t>
            </a:r>
          </a:p>
        </c:rich>
      </c:tx>
      <c:layout>
        <c:manualLayout>
          <c:xMode val="edge"/>
          <c:yMode val="edge"/>
          <c:x val="2.3777777777777783E-2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Т, 0С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Sheet1!$B$2:$N$2</c:f>
              <c:numCache>
                <c:formatCode>General</c:formatCode>
                <c:ptCount val="13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</c:numCache>
            </c:numRef>
          </c:cat>
          <c:val>
            <c:numRef>
              <c:f>Sheet1!$B$3:$N$3</c:f>
              <c:numCache>
                <c:formatCode>General</c:formatCode>
                <c:ptCount val="13"/>
                <c:pt idx="0">
                  <c:v>-2</c:v>
                </c:pt>
                <c:pt idx="1">
                  <c:v>-4</c:v>
                </c:pt>
                <c:pt idx="2">
                  <c:v>-6</c:v>
                </c:pt>
                <c:pt idx="3">
                  <c:v>-2</c:v>
                </c:pt>
                <c:pt idx="4">
                  <c:v>4</c:v>
                </c:pt>
                <c:pt idx="5">
                  <c:v>7</c:v>
                </c:pt>
                <c:pt idx="6">
                  <c:v>8</c:v>
                </c:pt>
                <c:pt idx="7">
                  <c:v>8</c:v>
                </c:pt>
                <c:pt idx="8">
                  <c:v>6</c:v>
                </c:pt>
                <c:pt idx="9">
                  <c:v>3</c:v>
                </c:pt>
                <c:pt idx="10">
                  <c:v>0</c:v>
                </c:pt>
                <c:pt idx="11">
                  <c:v>-1</c:v>
                </c:pt>
                <c:pt idx="12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0C-4C09-AC63-5990C156E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884864"/>
        <c:axId val="493882896"/>
      </c:barChart>
      <c:catAx>
        <c:axId val="49388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493882896"/>
        <c:crosses val="autoZero"/>
        <c:auto val="1"/>
        <c:lblAlgn val="ctr"/>
        <c:lblOffset val="100"/>
        <c:noMultiLvlLbl val="0"/>
      </c:catAx>
      <c:valAx>
        <c:axId val="49388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49388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5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1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2979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50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6043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90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29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7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9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4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2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0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1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8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0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2.em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70954" y="1944525"/>
            <a:ext cx="4002651" cy="109689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   </a:t>
            </a:r>
            <a:r>
              <a:rPr lang="en-US" sz="6000" b="1" dirty="0">
                <a:solidFill>
                  <a:srgbClr val="FF0000"/>
                </a:solidFill>
              </a:rPr>
              <a:t>6 </a:t>
            </a:r>
            <a:r>
              <a:rPr lang="uk-UA" sz="6000" b="1" dirty="0">
                <a:solidFill>
                  <a:srgbClr val="FF0000"/>
                </a:solidFill>
              </a:rPr>
              <a:t>клас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2874AF8D-2D1B-4CD3-875C-8517A617FDA3}"/>
              </a:ext>
            </a:extLst>
          </p:cNvPr>
          <p:cNvSpPr txBox="1">
            <a:spLocks/>
          </p:cNvSpPr>
          <p:nvPr/>
        </p:nvSpPr>
        <p:spPr>
          <a:xfrm>
            <a:off x="5927464" y="384666"/>
            <a:ext cx="5046141" cy="10968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b="1" dirty="0">
                <a:solidFill>
                  <a:srgbClr val="FF0000"/>
                </a:solidFill>
              </a:rPr>
              <a:t>   </a:t>
            </a:r>
            <a:r>
              <a:rPr lang="uk-UA" sz="6000" b="1" dirty="0">
                <a:solidFill>
                  <a:srgbClr val="FF0000"/>
                </a:solidFill>
              </a:rPr>
              <a:t>Математика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BF9F3012-454F-405C-A55A-F1193B786CBB}"/>
              </a:ext>
            </a:extLst>
          </p:cNvPr>
          <p:cNvSpPr txBox="1">
            <a:spLocks/>
          </p:cNvSpPr>
          <p:nvPr/>
        </p:nvSpPr>
        <p:spPr>
          <a:xfrm>
            <a:off x="5927464" y="3633476"/>
            <a:ext cx="5046141" cy="10968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6000" b="1">
                <a:solidFill>
                  <a:srgbClr val="FF0000"/>
                </a:solidFill>
              </a:rPr>
              <a:t>Графіки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F3BB2CE-A98F-4E49-A5F6-95CCD02DA6F4}"/>
              </a:ext>
            </a:extLst>
          </p:cNvPr>
          <p:cNvSpPr txBox="1">
            <a:spLocks/>
          </p:cNvSpPr>
          <p:nvPr/>
        </p:nvSpPr>
        <p:spPr>
          <a:xfrm>
            <a:off x="2076225" y="5193335"/>
            <a:ext cx="8897380" cy="10968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6000" b="1" dirty="0">
                <a:solidFill>
                  <a:srgbClr val="FF0000"/>
                </a:solidFill>
              </a:rPr>
              <a:t>Залежність між величинами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72F523-6DC6-4AC5-ACA6-F5B349D8E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70" t="44348" r="21471" b="21098"/>
          <a:stretch/>
        </p:blipFill>
        <p:spPr>
          <a:xfrm rot="20729806">
            <a:off x="168161" y="566443"/>
            <a:ext cx="4771832" cy="1950146"/>
          </a:xfrm>
          <a:prstGeom prst="rect">
            <a:avLst/>
          </a:prstGeom>
        </p:spPr>
      </p:pic>
      <p:pic>
        <p:nvPicPr>
          <p:cNvPr id="1026" name="Picture 2" descr="Графики и диаграммы. Задания ЕГЭ по математике (профильный уровень)">
            <a:extLst>
              <a:ext uri="{FF2B5EF4-FFF2-40B4-BE49-F238E27FC236}">
                <a16:creationId xmlns:a16="http://schemas.microsoft.com/office/drawing/2014/main" id="{599C5525-45AF-40AC-9907-7D1B82F26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71" y="2296347"/>
            <a:ext cx="4424976" cy="22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55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41" t="56033" r="2244" b="4088"/>
          <a:stretch/>
        </p:blipFill>
        <p:spPr>
          <a:xfrm>
            <a:off x="139849" y="1766652"/>
            <a:ext cx="10359615" cy="11541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003" y="2978275"/>
            <a:ext cx="3539619" cy="3879725"/>
          </a:xfrm>
          <a:prstGeom prst="rect">
            <a:avLst/>
          </a:prstGeom>
        </p:spPr>
      </p:pic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A4C03A5A-6DA5-4442-A9BC-F45B36D14B50}"/>
              </a:ext>
            </a:extLst>
          </p:cNvPr>
          <p:cNvSpPr/>
          <p:nvPr/>
        </p:nvSpPr>
        <p:spPr>
          <a:xfrm>
            <a:off x="311972" y="178954"/>
            <a:ext cx="4711849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/>
              <a:t>Завдання</a:t>
            </a:r>
            <a:endParaRPr lang="ru-UA" sz="3200" b="1" i="1" dirty="0"/>
          </a:p>
        </p:txBody>
      </p:sp>
      <p:pic>
        <p:nvPicPr>
          <p:cNvPr id="6" name="Picture 2" descr="Знак вопроса PNG, вопрос PNG">
            <a:extLst>
              <a:ext uri="{FF2B5EF4-FFF2-40B4-BE49-F238E27FC236}">
                <a16:creationId xmlns:a16="http://schemas.microsoft.com/office/drawing/2014/main" id="{3BEB94E4-C86C-4425-99D2-C3A0BCD1B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486" y="176045"/>
            <a:ext cx="2167665" cy="21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FA37CED-196A-4D1C-973C-BB3CF0CBB469}"/>
              </a:ext>
            </a:extLst>
          </p:cNvPr>
          <p:cNvSpPr/>
          <p:nvPr/>
        </p:nvSpPr>
        <p:spPr>
          <a:xfrm>
            <a:off x="311972" y="996536"/>
            <a:ext cx="6798833" cy="7315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Мотоцикліст рухався зі швидкістю 40 км/год. Залежність відстані (</a:t>
            </a:r>
            <a:r>
              <a:rPr lang="en-US" dirty="0"/>
              <a:t>s</a:t>
            </a:r>
            <a:r>
              <a:rPr lang="uk-UA" dirty="0"/>
              <a:t>, км) від часу (</a:t>
            </a:r>
            <a:r>
              <a:rPr lang="en-US" dirty="0"/>
              <a:t>t, </a:t>
            </a:r>
            <a:r>
              <a:rPr lang="uk-UA" dirty="0"/>
              <a:t>год) подана у таблиці. </a:t>
            </a:r>
            <a:endParaRPr lang="ru-UA" dirty="0"/>
          </a:p>
        </p:txBody>
      </p:sp>
      <p:pic>
        <p:nvPicPr>
          <p:cNvPr id="8" name="Picture 6" descr="Download Exclamation Full Food Stop Sign Line Mark HQ PNG Image ...">
            <a:extLst>
              <a:ext uri="{FF2B5EF4-FFF2-40B4-BE49-F238E27FC236}">
                <a16:creationId xmlns:a16="http://schemas.microsoft.com/office/drawing/2014/main" id="{6DC48C8F-7554-4A91-B320-A8D2C66CD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2658" y="4415922"/>
            <a:ext cx="2572406" cy="25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0DEDEF-B76E-4C7C-A91A-3BB49100DC84}"/>
                  </a:ext>
                </a:extLst>
              </p:cNvPr>
              <p:cNvSpPr txBox="1"/>
              <p:nvPr/>
            </p:nvSpPr>
            <p:spPr>
              <a:xfrm>
                <a:off x="7250353" y="544714"/>
                <a:ext cx="1613947" cy="4308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UA" sz="2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0DEDEF-B76E-4C7C-A91A-3BB49100D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353" y="544714"/>
                <a:ext cx="161394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DC144D-F3CD-4C4F-B7D0-9C8300560A19}"/>
                  </a:ext>
                </a:extLst>
              </p:cNvPr>
              <p:cNvSpPr txBox="1"/>
              <p:nvPr/>
            </p:nvSpPr>
            <p:spPr>
              <a:xfrm>
                <a:off x="7250353" y="1181196"/>
                <a:ext cx="1613947" cy="4308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UA" sz="2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DC144D-F3CD-4C4F-B7D0-9C8300560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353" y="1181196"/>
                <a:ext cx="161394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C450F1B-79C6-4283-9664-4039EB2DD405}"/>
              </a:ext>
            </a:extLst>
          </p:cNvPr>
          <p:cNvSpPr/>
          <p:nvPr/>
        </p:nvSpPr>
        <p:spPr>
          <a:xfrm>
            <a:off x="731521" y="3007718"/>
            <a:ext cx="5784028" cy="1408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/>
              <a:t>За графіком ми можемо розв’язувати задачі двох типів:</a:t>
            </a:r>
          </a:p>
          <a:p>
            <a:pPr marL="285750" indent="-285750" algn="ctr">
              <a:buFontTx/>
              <a:buChar char="-"/>
            </a:pPr>
            <a:r>
              <a:rPr lang="uk-UA" sz="2000" dirty="0"/>
              <a:t>знаючи час, знаходити відстань; </a:t>
            </a:r>
          </a:p>
          <a:p>
            <a:pPr marL="285750" indent="-285750" algn="ctr">
              <a:buFontTx/>
              <a:buChar char="-"/>
            </a:pPr>
            <a:r>
              <a:rPr lang="uk-UA" sz="2000" dirty="0"/>
              <a:t>знаючи відстань, визначати час.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51248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D0E987CE-4071-400C-9727-C488627E0235}"/>
              </a:ext>
            </a:extLst>
          </p:cNvPr>
          <p:cNvSpPr/>
          <p:nvPr/>
        </p:nvSpPr>
        <p:spPr>
          <a:xfrm>
            <a:off x="311972" y="178954"/>
            <a:ext cx="4711849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/>
              <a:t>Завдання</a:t>
            </a:r>
            <a:endParaRPr lang="ru-UA" sz="3200" b="1" i="1" dirty="0"/>
          </a:p>
        </p:txBody>
      </p:sp>
      <p:pic>
        <p:nvPicPr>
          <p:cNvPr id="4" name="Picture 2" descr="Знак вопроса PNG, вопрос PNG">
            <a:extLst>
              <a:ext uri="{FF2B5EF4-FFF2-40B4-BE49-F238E27FC236}">
                <a16:creationId xmlns:a16="http://schemas.microsoft.com/office/drawing/2014/main" id="{AFB843E1-55FE-4E24-9156-5E665402F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486" y="176045"/>
            <a:ext cx="2167665" cy="21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F849077-3360-4D6A-A6F0-A579B1D0450E}"/>
              </a:ext>
            </a:extLst>
          </p:cNvPr>
          <p:cNvSpPr/>
          <p:nvPr/>
        </p:nvSpPr>
        <p:spPr>
          <a:xfrm>
            <a:off x="311972" y="996536"/>
            <a:ext cx="9477487" cy="9801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/>
              <a:t>Туристу потрібно пройти 12 км. Він вирахував час руху залежно від швидкості, з якою буде йти, й отримав таблицю. </a:t>
            </a:r>
            <a:endParaRPr lang="ru-UA" sz="2000" dirty="0"/>
          </a:p>
        </p:txBody>
      </p:sp>
      <p:pic>
        <p:nvPicPr>
          <p:cNvPr id="6" name="Picture 6" descr="Download Exclamation Full Food Stop Sign Line Mark HQ PNG Image ...">
            <a:extLst>
              <a:ext uri="{FF2B5EF4-FFF2-40B4-BE49-F238E27FC236}">
                <a16:creationId xmlns:a16="http://schemas.microsoft.com/office/drawing/2014/main" id="{0309947E-1B3A-4F84-B2A2-47AB45C7F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2658" y="4415922"/>
            <a:ext cx="2572406" cy="25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524CE4-E9C1-417A-9BDA-EACEA27A10DA}"/>
                  </a:ext>
                </a:extLst>
              </p:cNvPr>
              <p:cNvSpPr txBox="1"/>
              <p:nvPr/>
            </p:nvSpPr>
            <p:spPr>
              <a:xfrm>
                <a:off x="5050715" y="2128266"/>
                <a:ext cx="1613947" cy="4308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UA" sz="2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524CE4-E9C1-417A-9BDA-EACEA27A1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715" y="2128266"/>
                <a:ext cx="161394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FD5041C-4B71-4B7A-A759-68F58EE61613}"/>
              </a:ext>
            </a:extLst>
          </p:cNvPr>
          <p:cNvSpPr/>
          <p:nvPr/>
        </p:nvSpPr>
        <p:spPr>
          <a:xfrm>
            <a:off x="376517" y="2905754"/>
            <a:ext cx="6798833" cy="9801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/>
              <a:t>Цю залежність часу </a:t>
            </a:r>
            <a:r>
              <a:rPr lang="en-US" sz="2000" dirty="0"/>
              <a:t>t</a:t>
            </a:r>
            <a:r>
              <a:rPr lang="uk-UA" sz="2000" dirty="0"/>
              <a:t>(у год) від швидкості </a:t>
            </a:r>
            <a:r>
              <a:rPr lang="en-US" sz="2000" dirty="0"/>
              <a:t>v (</a:t>
            </a:r>
            <a:r>
              <a:rPr lang="uk-UA" sz="2000" dirty="0"/>
              <a:t>у км/год) можна задати формулою </a:t>
            </a:r>
            <a:endParaRPr lang="ru-UA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319A43-DF15-44BE-94BE-6D90E2B046D5}"/>
                  </a:ext>
                </a:extLst>
              </p:cNvPr>
              <p:cNvSpPr txBox="1"/>
              <p:nvPr/>
            </p:nvSpPr>
            <p:spPr>
              <a:xfrm>
                <a:off x="1630495" y="4073743"/>
                <a:ext cx="1613947" cy="7412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den>
                      </m:f>
                    </m:oMath>
                  </m:oMathPara>
                </a14:m>
                <a:endParaRPr lang="ru-UA" sz="2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319A43-DF15-44BE-94BE-6D90E2B04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495" y="4073743"/>
                <a:ext cx="1613947" cy="741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E1C600-123D-4A69-94ED-A9BFD6102FEC}"/>
                  </a:ext>
                </a:extLst>
              </p:cNvPr>
              <p:cNvSpPr txBox="1"/>
              <p:nvPr/>
            </p:nvSpPr>
            <p:spPr>
              <a:xfrm>
                <a:off x="4013803" y="4039631"/>
                <a:ext cx="1613947" cy="80945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den>
                      </m:f>
                    </m:oMath>
                  </m:oMathPara>
                </a14:m>
                <a:endParaRPr lang="ru-UA" sz="2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E1C600-123D-4A69-94ED-A9BFD6102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803" y="4039631"/>
                <a:ext cx="1613947" cy="809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трелка: вправо с вырезом 11">
            <a:extLst>
              <a:ext uri="{FF2B5EF4-FFF2-40B4-BE49-F238E27FC236}">
                <a16:creationId xmlns:a16="http://schemas.microsoft.com/office/drawing/2014/main" id="{D7C8D106-C9CF-4E1F-AD06-34200631844E}"/>
              </a:ext>
            </a:extLst>
          </p:cNvPr>
          <p:cNvSpPr/>
          <p:nvPr/>
        </p:nvSpPr>
        <p:spPr>
          <a:xfrm>
            <a:off x="3244442" y="4313816"/>
            <a:ext cx="682099" cy="3119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2F525378-6C29-4B68-BEB9-1E9BE6CB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l="8041" r="14990"/>
          <a:stretch>
            <a:fillRect/>
          </a:stretch>
        </p:blipFill>
        <p:spPr bwMode="auto">
          <a:xfrm>
            <a:off x="6874440" y="3572900"/>
            <a:ext cx="4765634" cy="325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123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1CA0B2F3-317B-452E-8C98-73774F07767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68302" y="4238514"/>
            <a:ext cx="5316184" cy="23083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UA" sz="24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1 год Павло проїхав </a:t>
            </a:r>
            <a:r>
              <a:rPr lang="ru-RU" altLang="ru-UA" sz="24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км, </a:t>
            </a:r>
          </a:p>
          <a:p>
            <a:pPr algn="ctr"/>
            <a:r>
              <a:rPr lang="uk-UA" altLang="ru-UA" sz="24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потім 2 год був відпочинок, а потім з</a:t>
            </a:r>
            <a:r>
              <a:rPr lang="ru-RU" altLang="ru-UA" sz="24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4 год Павло </a:t>
            </a:r>
            <a:r>
              <a:rPr lang="uk-UA" altLang="ru-UA" sz="24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подолав</a:t>
            </a:r>
            <a:r>
              <a:rPr lang="ru-RU" altLang="ru-UA" sz="24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ru-UA" sz="24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ще 20 км. </a:t>
            </a:r>
          </a:p>
          <a:p>
            <a:pPr algn="ctr"/>
            <a:r>
              <a:rPr lang="uk-UA" altLang="ru-UA" sz="24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 можемо визначити </a:t>
            </a:r>
          </a:p>
          <a:p>
            <a:pPr algn="ctr"/>
            <a:r>
              <a:rPr lang="uk-UA" altLang="ru-UA" sz="24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 швидкість руху:</a:t>
            </a:r>
          </a:p>
          <a:p>
            <a:pPr algn="ctr"/>
            <a:r>
              <a:rPr lang="en-US" altLang="ru-UA" sz="24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altLang="ru-UA" sz="2400" i="1" baseline="-30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UA" sz="24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=20 км/год, </a:t>
            </a:r>
            <a:r>
              <a:rPr lang="en-US" altLang="ru-UA" sz="24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altLang="ru-UA" sz="2400" i="1" baseline="-30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UA" sz="24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=0, </a:t>
            </a:r>
            <a:r>
              <a:rPr lang="en-US" altLang="ru-UA" sz="24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altLang="ru-UA" sz="2400" i="1" baseline="-30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altLang="ru-UA" sz="24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5 км/год</a:t>
            </a:r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80A1FF84-16E4-4704-9C5E-78EB236434CF}"/>
              </a:ext>
            </a:extLst>
          </p:cNvPr>
          <p:cNvSpPr/>
          <p:nvPr/>
        </p:nvSpPr>
        <p:spPr>
          <a:xfrm>
            <a:off x="311972" y="178954"/>
            <a:ext cx="4711849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/>
              <a:t>Завдання</a:t>
            </a:r>
            <a:endParaRPr lang="ru-UA" sz="3200" b="1" i="1" dirty="0"/>
          </a:p>
        </p:txBody>
      </p:sp>
      <p:pic>
        <p:nvPicPr>
          <p:cNvPr id="6" name="Picture 2" descr="Знак вопроса PNG, вопрос PNG">
            <a:extLst>
              <a:ext uri="{FF2B5EF4-FFF2-40B4-BE49-F238E27FC236}">
                <a16:creationId xmlns:a16="http://schemas.microsoft.com/office/drawing/2014/main" id="{DF6C6309-F495-4D16-AB3E-BA97F7C2A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486" y="176045"/>
            <a:ext cx="2167665" cy="21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C5D1D1C-DAD2-4756-BE5C-74CDB8FD27A6}"/>
              </a:ext>
            </a:extLst>
          </p:cNvPr>
          <p:cNvSpPr/>
          <p:nvPr/>
        </p:nvSpPr>
        <p:spPr>
          <a:xfrm>
            <a:off x="311972" y="996536"/>
            <a:ext cx="9477487" cy="9801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/>
              <a:t>Турист </a:t>
            </a:r>
            <a:r>
              <a:rPr lang="en-US" sz="2000" dirty="0"/>
              <a:t> </a:t>
            </a:r>
            <a:r>
              <a:rPr lang="uk-UA" sz="2000" dirty="0"/>
              <a:t>Павло побудував графік свого маршруту. Що ми можемо сказати про його подорож?</a:t>
            </a:r>
            <a:endParaRPr lang="ru-UA" sz="2000" dirty="0"/>
          </a:p>
        </p:txBody>
      </p:sp>
      <p:pic>
        <p:nvPicPr>
          <p:cNvPr id="8" name="Picture 6" descr="Download Exclamation Full Food Stop Sign Line Mark HQ PNG Image ...">
            <a:extLst>
              <a:ext uri="{FF2B5EF4-FFF2-40B4-BE49-F238E27FC236}">
                <a16:creationId xmlns:a16="http://schemas.microsoft.com/office/drawing/2014/main" id="{A33CA635-4FC0-4F33-A5F7-73638D58A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2658" y="4415922"/>
            <a:ext cx="2572406" cy="25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B3DE46F-FAD9-4025-8FDA-724E871A9D7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5" y="2062716"/>
            <a:ext cx="6065783" cy="208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35F99148-1FB3-4321-9B3E-70559C5C90E5}"/>
              </a:ext>
            </a:extLst>
          </p:cNvPr>
          <p:cNvSpPr/>
          <p:nvPr/>
        </p:nvSpPr>
        <p:spPr>
          <a:xfrm>
            <a:off x="311972" y="178954"/>
            <a:ext cx="4711849" cy="73152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tx2"/>
                </a:solidFill>
              </a:rPr>
              <a:t>Домашнє завдання</a:t>
            </a:r>
            <a:endParaRPr lang="ru-UA" sz="3200" b="1" i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Классы">
            <a:extLst>
              <a:ext uri="{FF2B5EF4-FFF2-40B4-BE49-F238E27FC236}">
                <a16:creationId xmlns:a16="http://schemas.microsoft.com/office/drawing/2014/main" id="{9B9F196A-6F77-4DC6-862F-C3FDAEA80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2038"/>
            <a:ext cx="2957008" cy="29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8683401-2CCB-4E91-9FAD-72E3A5011C34}"/>
              </a:ext>
            </a:extLst>
          </p:cNvPr>
          <p:cNvSpPr/>
          <p:nvPr/>
        </p:nvSpPr>
        <p:spPr>
          <a:xfrm>
            <a:off x="311972" y="996535"/>
            <a:ext cx="6368527" cy="24324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/>
              <a:t>Дано графік руху туристів.</a:t>
            </a:r>
          </a:p>
          <a:p>
            <a:pPr algn="ctr"/>
            <a:r>
              <a:rPr lang="uk-UA" sz="2000" b="1" i="1" dirty="0"/>
              <a:t>Дайте відповіді на питання.</a:t>
            </a:r>
          </a:p>
          <a:p>
            <a:pPr algn="ctr">
              <a:lnSpc>
                <a:spcPct val="150000"/>
              </a:lnSpc>
            </a:pPr>
            <a:r>
              <a:rPr lang="uk-UA" sz="2000" dirty="0"/>
              <a:t>Скільки годин туристи були в дорозі?</a:t>
            </a:r>
          </a:p>
          <a:p>
            <a:pPr algn="ctr">
              <a:lnSpc>
                <a:spcPct val="150000"/>
              </a:lnSpc>
            </a:pPr>
            <a:r>
              <a:rPr lang="uk-UA" sz="2000" dirty="0"/>
              <a:t>Скільки кілометрів пройшли?</a:t>
            </a:r>
          </a:p>
          <a:p>
            <a:pPr algn="ctr">
              <a:lnSpc>
                <a:spcPct val="150000"/>
              </a:lnSpc>
            </a:pPr>
            <a:r>
              <a:rPr lang="uk-UA" sz="2000" dirty="0"/>
              <a:t>Скільки разів відпочивали і по скільки годин?</a:t>
            </a:r>
          </a:p>
          <a:p>
            <a:pPr algn="ctr">
              <a:lnSpc>
                <a:spcPct val="150000"/>
              </a:lnSpc>
            </a:pPr>
            <a:r>
              <a:rPr lang="uk-UA" sz="2000" dirty="0"/>
              <a:t>Визначте швидкість  при кожному переміщенні.</a:t>
            </a:r>
            <a:endParaRPr lang="ru-UA" sz="2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A17AC37-878C-49EB-B679-73CECF68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2032" y="3429000"/>
            <a:ext cx="5079680" cy="322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197F7220-3295-4C19-846C-951FB9BC07E1}"/>
              </a:ext>
            </a:extLst>
          </p:cNvPr>
          <p:cNvSpPr/>
          <p:nvPr/>
        </p:nvSpPr>
        <p:spPr>
          <a:xfrm>
            <a:off x="5272032" y="178954"/>
            <a:ext cx="1139526" cy="731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1</a:t>
            </a:r>
            <a:endParaRPr lang="ru-UA" sz="2800" b="1" i="1" dirty="0"/>
          </a:p>
        </p:txBody>
      </p:sp>
    </p:spTree>
    <p:extLst>
      <p:ext uri="{BB962C8B-B14F-4D97-AF65-F5344CB8AC3E}">
        <p14:creationId xmlns:p14="http://schemas.microsoft.com/office/powerpoint/2010/main" val="382619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12" y="1202267"/>
            <a:ext cx="11457669" cy="3285066"/>
          </a:xfrm>
          <a:prstGeom prst="rect">
            <a:avLst/>
          </a:prstGeom>
        </p:spPr>
      </p:pic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AF38B6D4-D616-441F-9155-7DC3D57CDF70}"/>
              </a:ext>
            </a:extLst>
          </p:cNvPr>
          <p:cNvSpPr/>
          <p:nvPr/>
        </p:nvSpPr>
        <p:spPr>
          <a:xfrm>
            <a:off x="311972" y="178954"/>
            <a:ext cx="4711849" cy="73152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tx2"/>
                </a:solidFill>
              </a:rPr>
              <a:t>Домашнє завдання</a:t>
            </a:r>
            <a:endParaRPr lang="ru-UA" sz="3200" b="1" i="1" dirty="0">
              <a:solidFill>
                <a:schemeClr val="tx2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0DD81C6-4E7D-4BDE-9318-E542729F1948}"/>
              </a:ext>
            </a:extLst>
          </p:cNvPr>
          <p:cNvSpPr/>
          <p:nvPr/>
        </p:nvSpPr>
        <p:spPr>
          <a:xfrm>
            <a:off x="5272032" y="178954"/>
            <a:ext cx="1139526" cy="731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2</a:t>
            </a:r>
            <a:endParaRPr lang="ru-UA" sz="2800" b="1" i="1" dirty="0"/>
          </a:p>
        </p:txBody>
      </p:sp>
    </p:spTree>
    <p:extLst>
      <p:ext uri="{BB962C8B-B14F-4D97-AF65-F5344CB8AC3E}">
        <p14:creationId xmlns:p14="http://schemas.microsoft.com/office/powerpoint/2010/main" val="1915018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416" y="322730"/>
            <a:ext cx="8666636" cy="3728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416" y="4051254"/>
            <a:ext cx="8666636" cy="2204318"/>
          </a:xfrm>
          <a:prstGeom prst="rect">
            <a:avLst/>
          </a:prstGeom>
        </p:spPr>
      </p:pic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id="{829F0357-AB3B-4E0B-977E-991EC210E7D4}"/>
              </a:ext>
            </a:extLst>
          </p:cNvPr>
          <p:cNvSpPr/>
          <p:nvPr/>
        </p:nvSpPr>
        <p:spPr>
          <a:xfrm>
            <a:off x="311972" y="178954"/>
            <a:ext cx="2269863" cy="929084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tx2"/>
                </a:solidFill>
              </a:rPr>
              <a:t>Домашнє завдання</a:t>
            </a:r>
            <a:endParaRPr lang="ru-UA" sz="3200" b="1" i="1" dirty="0">
              <a:solidFill>
                <a:schemeClr val="tx2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1DC7EF3-1EC2-4674-B2C1-A490F6283A6B}"/>
              </a:ext>
            </a:extLst>
          </p:cNvPr>
          <p:cNvSpPr/>
          <p:nvPr/>
        </p:nvSpPr>
        <p:spPr>
          <a:xfrm>
            <a:off x="2237197" y="301214"/>
            <a:ext cx="902857" cy="929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3</a:t>
            </a:r>
            <a:endParaRPr lang="ru-UA" sz="2800" b="1" i="1" dirty="0"/>
          </a:p>
        </p:txBody>
      </p:sp>
    </p:spTree>
    <p:extLst>
      <p:ext uri="{BB962C8B-B14F-4D97-AF65-F5344CB8AC3E}">
        <p14:creationId xmlns:p14="http://schemas.microsoft.com/office/powerpoint/2010/main" val="241998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Мужчина держит ноутбук и многозадачность | Бесплатно векторы">
            <a:extLst>
              <a:ext uri="{FF2B5EF4-FFF2-40B4-BE49-F238E27FC236}">
                <a16:creationId xmlns:a16="http://schemas.microsoft.com/office/drawing/2014/main" id="{24571751-4063-4E6B-873D-06B1D9BD8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39395" cy="40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ГК «Фонд содействия реформированию ЖКХ» положительно оценил ...">
            <a:extLst>
              <a:ext uri="{FF2B5EF4-FFF2-40B4-BE49-F238E27FC236}">
                <a16:creationId xmlns:a16="http://schemas.microsoft.com/office/drawing/2014/main" id="{A6DFDA9A-3584-474F-AE31-A2D321F9C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3" y="3780753"/>
            <a:ext cx="3946262" cy="29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9A5D267-14AA-4526-9C10-65CF48295F3C}"/>
              </a:ext>
            </a:extLst>
          </p:cNvPr>
          <p:cNvSpPr/>
          <p:nvPr/>
        </p:nvSpPr>
        <p:spPr>
          <a:xfrm>
            <a:off x="5572461" y="720762"/>
            <a:ext cx="6174890" cy="12371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Графік – наочне зображення того, як одна величина залежить від іншої</a:t>
            </a:r>
          </a:p>
          <a:p>
            <a:pPr algn="ctr"/>
            <a:r>
              <a:rPr lang="uk-UA" dirty="0"/>
              <a:t>Графік допомагає  виділити головне і систематизувати інформацію</a:t>
            </a:r>
            <a:endParaRPr lang="ru-UA" dirty="0"/>
          </a:p>
        </p:txBody>
      </p:sp>
      <p:pic>
        <p:nvPicPr>
          <p:cNvPr id="14342" name="Picture 6" descr="ДОБОВА ДИНАМІКА ЗАБРУДНЕННЯ МІСЬКОГО АТМОСФЕРНОГО ПОВІТРЯ ВИКИДАМИ ...">
            <a:extLst>
              <a:ext uri="{FF2B5EF4-FFF2-40B4-BE49-F238E27FC236}">
                <a16:creationId xmlns:a16="http://schemas.microsoft.com/office/drawing/2014/main" id="{D061C7AA-0834-49E5-8B20-EEEE2ED6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96" y="3363186"/>
            <a:ext cx="6894531" cy="349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5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id="{619E858C-1C2A-4968-AA53-C41D3D384356}"/>
              </a:ext>
            </a:extLst>
          </p:cNvPr>
          <p:cNvSpPr/>
          <p:nvPr/>
        </p:nvSpPr>
        <p:spPr>
          <a:xfrm>
            <a:off x="580913" y="279699"/>
            <a:ext cx="4711849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/>
              <a:t>Є питання?!</a:t>
            </a:r>
            <a:endParaRPr lang="ru-UA" sz="3200" b="1" i="1" dirty="0"/>
          </a:p>
        </p:txBody>
      </p:sp>
      <p:pic>
        <p:nvPicPr>
          <p:cNvPr id="2050" name="Picture 2" descr="Знак вопроса PNG, вопрос PNG">
            <a:extLst>
              <a:ext uri="{FF2B5EF4-FFF2-40B4-BE49-F238E27FC236}">
                <a16:creationId xmlns:a16="http://schemas.microsoft.com/office/drawing/2014/main" id="{6B038A6E-8F34-4301-8B90-8033BDEFD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066" y="0"/>
            <a:ext cx="2167665" cy="21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97ED8C8-AF4B-4D61-B0E1-37D90A937EF1}"/>
              </a:ext>
            </a:extLst>
          </p:cNvPr>
          <p:cNvSpPr/>
          <p:nvPr/>
        </p:nvSpPr>
        <p:spPr>
          <a:xfrm>
            <a:off x="580913" y="1196788"/>
            <a:ext cx="7089289" cy="7315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Як залежить площа квадрату від довжини його сторони?</a:t>
            </a:r>
            <a:endParaRPr lang="ru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6BE04D-9E5A-4DF2-B9E8-B3B85951B709}"/>
              </a:ext>
            </a:extLst>
          </p:cNvPr>
          <p:cNvSpPr/>
          <p:nvPr/>
        </p:nvSpPr>
        <p:spPr>
          <a:xfrm>
            <a:off x="774551" y="2097741"/>
            <a:ext cx="376517" cy="40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FC5FB8-E150-49BB-B154-E1419B357C20}"/>
              </a:ext>
            </a:extLst>
          </p:cNvPr>
          <p:cNvSpPr/>
          <p:nvPr/>
        </p:nvSpPr>
        <p:spPr>
          <a:xfrm>
            <a:off x="1452283" y="2097740"/>
            <a:ext cx="613185" cy="58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6FAA68C-F8AF-4AC4-8312-AB9E104FD117}"/>
              </a:ext>
            </a:extLst>
          </p:cNvPr>
          <p:cNvSpPr/>
          <p:nvPr/>
        </p:nvSpPr>
        <p:spPr>
          <a:xfrm>
            <a:off x="2323652" y="2097740"/>
            <a:ext cx="871369" cy="818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2D8AEF6-3348-4D7D-8810-BF7E3BAD11C0}"/>
              </a:ext>
            </a:extLst>
          </p:cNvPr>
          <p:cNvSpPr/>
          <p:nvPr/>
        </p:nvSpPr>
        <p:spPr>
          <a:xfrm>
            <a:off x="3453205" y="2097740"/>
            <a:ext cx="1151068" cy="1043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14F34C-2FC3-4076-A333-4B0873FAA25D}"/>
                  </a:ext>
                </a:extLst>
              </p:cNvPr>
              <p:cNvSpPr txBox="1"/>
              <p:nvPr/>
            </p:nvSpPr>
            <p:spPr>
              <a:xfrm>
                <a:off x="5388684" y="2097740"/>
                <a:ext cx="1341521" cy="5035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UA" sz="32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14F34C-2FC3-4076-A333-4B0873FAA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684" y="2097740"/>
                <a:ext cx="1341521" cy="503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159E8E8-2E11-4E31-A15A-D9B11312ACCD}"/>
              </a:ext>
            </a:extLst>
          </p:cNvPr>
          <p:cNvGrpSpPr/>
          <p:nvPr/>
        </p:nvGrpSpPr>
        <p:grpSpPr>
          <a:xfrm>
            <a:off x="987011" y="3252175"/>
            <a:ext cx="4932387" cy="879439"/>
            <a:chOff x="2759336" y="3429000"/>
            <a:chExt cx="4932387" cy="879439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091E24D-896F-4A30-A729-17F73C87AFFA}"/>
                </a:ext>
              </a:extLst>
            </p:cNvPr>
            <p:cNvSpPr/>
            <p:nvPr/>
          </p:nvSpPr>
          <p:spPr>
            <a:xfrm>
              <a:off x="2759336" y="3429000"/>
              <a:ext cx="1231751" cy="4222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а, см</a:t>
              </a:r>
              <a:endParaRPr lang="ru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Прямоугольник 14">
                  <a:extLst>
                    <a:ext uri="{FF2B5EF4-FFF2-40B4-BE49-F238E27FC236}">
                      <a16:creationId xmlns:a16="http://schemas.microsoft.com/office/drawing/2014/main" id="{1560A4B6-DE8D-4F88-BE8E-B7570B404CD3}"/>
                    </a:ext>
                  </a:extLst>
                </p:cNvPr>
                <p:cNvSpPr/>
                <p:nvPr/>
              </p:nvSpPr>
              <p:spPr>
                <a:xfrm>
                  <a:off x="2759336" y="3859306"/>
                  <a:ext cx="1231751" cy="42223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  <a:r>
                    <a:rPr lang="uk-UA" dirty="0"/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см</m:t>
                          </m:r>
                        </m:e>
                        <m:sup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ru-UA" dirty="0"/>
                </a:p>
              </p:txBody>
            </p:sp>
          </mc:Choice>
          <mc:Fallback xmlns="">
            <p:sp>
              <p:nvSpPr>
                <p:cNvPr id="15" name="Прямоугольник 14">
                  <a:extLst>
                    <a:ext uri="{FF2B5EF4-FFF2-40B4-BE49-F238E27FC236}">
                      <a16:creationId xmlns:a16="http://schemas.microsoft.com/office/drawing/2014/main" id="{1560A4B6-DE8D-4F88-BE8E-B7570B404C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9336" y="3859306"/>
                  <a:ext cx="1231751" cy="422238"/>
                </a:xfrm>
                <a:prstGeom prst="rect">
                  <a:avLst/>
                </a:prstGeom>
                <a:blipFill>
                  <a:blip r:embed="rId4"/>
                  <a:stretch>
                    <a:fillRect t="-1389" b="-12500"/>
                  </a:stretch>
                </a:blipFill>
              </p:spPr>
              <p:txBody>
                <a:bodyPr/>
                <a:lstStyle/>
                <a:p>
                  <a:r>
                    <a:rPr lang="ru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EF75D6B-9760-4056-9985-FB5D89058DB4}"/>
                </a:ext>
              </a:extLst>
            </p:cNvPr>
            <p:cNvSpPr/>
            <p:nvPr/>
          </p:nvSpPr>
          <p:spPr>
            <a:xfrm>
              <a:off x="4028740" y="3429000"/>
              <a:ext cx="887506" cy="4222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1</a:t>
              </a:r>
              <a:endParaRPr lang="ru-UA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6A421863-2AFC-411A-AF64-56AEC94779D8}"/>
                </a:ext>
              </a:extLst>
            </p:cNvPr>
            <p:cNvSpPr/>
            <p:nvPr/>
          </p:nvSpPr>
          <p:spPr>
            <a:xfrm>
              <a:off x="4944931" y="3429000"/>
              <a:ext cx="887506" cy="4222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2</a:t>
              </a:r>
              <a:endParaRPr lang="ru-UA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D7950947-5DC5-4552-80B0-78EA1035B283}"/>
                </a:ext>
              </a:extLst>
            </p:cNvPr>
            <p:cNvSpPr/>
            <p:nvPr/>
          </p:nvSpPr>
          <p:spPr>
            <a:xfrm>
              <a:off x="5861122" y="3429000"/>
              <a:ext cx="887506" cy="4222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3</a:t>
              </a:r>
              <a:endParaRPr lang="ru-UA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7BEB59A-4632-4C4E-A9FF-2F06761291A6}"/>
                </a:ext>
              </a:extLst>
            </p:cNvPr>
            <p:cNvSpPr/>
            <p:nvPr/>
          </p:nvSpPr>
          <p:spPr>
            <a:xfrm>
              <a:off x="6782696" y="3429000"/>
              <a:ext cx="887506" cy="4222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4</a:t>
              </a:r>
              <a:endParaRPr lang="ru-UA" dirty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642E71E0-73D1-4156-9134-EDBC87FB74F2}"/>
                </a:ext>
              </a:extLst>
            </p:cNvPr>
            <p:cNvSpPr/>
            <p:nvPr/>
          </p:nvSpPr>
          <p:spPr>
            <a:xfrm>
              <a:off x="4028740" y="3886201"/>
              <a:ext cx="887506" cy="4222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1</a:t>
              </a:r>
              <a:endParaRPr lang="ru-UA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CCC99694-3BFA-47C4-8D63-5802F2696E17}"/>
                </a:ext>
              </a:extLst>
            </p:cNvPr>
            <p:cNvSpPr/>
            <p:nvPr/>
          </p:nvSpPr>
          <p:spPr>
            <a:xfrm>
              <a:off x="4953899" y="3886201"/>
              <a:ext cx="887506" cy="4222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4</a:t>
              </a:r>
              <a:endParaRPr lang="ru-UA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F4BAFCA3-13EF-48B7-AFA9-6133A8CC6E70}"/>
                </a:ext>
              </a:extLst>
            </p:cNvPr>
            <p:cNvSpPr/>
            <p:nvPr/>
          </p:nvSpPr>
          <p:spPr>
            <a:xfrm>
              <a:off x="5879058" y="3886201"/>
              <a:ext cx="887506" cy="4222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9</a:t>
              </a:r>
              <a:endParaRPr lang="ru-UA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BB25E3A-CAF1-4BE6-A957-F0762390AA9F}"/>
                </a:ext>
              </a:extLst>
            </p:cNvPr>
            <p:cNvSpPr/>
            <p:nvPr/>
          </p:nvSpPr>
          <p:spPr>
            <a:xfrm>
              <a:off x="6804217" y="3886201"/>
              <a:ext cx="887506" cy="4222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16</a:t>
              </a:r>
              <a:endParaRPr lang="ru-UA" dirty="0"/>
            </a:p>
          </p:txBody>
        </p:sp>
      </p:grp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DC806A99-56CF-42E5-ADA1-066A70FB0019}"/>
              </a:ext>
            </a:extLst>
          </p:cNvPr>
          <p:cNvSpPr/>
          <p:nvPr/>
        </p:nvSpPr>
        <p:spPr>
          <a:xfrm>
            <a:off x="1296072" y="4692125"/>
            <a:ext cx="5944054" cy="13926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На координатну площину нанесемо точки </a:t>
            </a:r>
          </a:p>
          <a:p>
            <a:pPr algn="ctr"/>
            <a:r>
              <a:rPr lang="uk-UA" dirty="0"/>
              <a:t>А(1;1), В(2;4)…</a:t>
            </a:r>
          </a:p>
          <a:p>
            <a:pPr algn="ctr"/>
            <a:r>
              <a:rPr lang="uk-UA" dirty="0"/>
              <a:t>Абсциса(х) – сторона квадрата а</a:t>
            </a:r>
          </a:p>
          <a:p>
            <a:pPr algn="ctr"/>
            <a:r>
              <a:rPr lang="uk-UA" dirty="0"/>
              <a:t>Ордината (у) – площа квадрата </a:t>
            </a:r>
            <a:r>
              <a:rPr lang="en-US" dirty="0"/>
              <a:t>S</a:t>
            </a:r>
            <a:endParaRPr lang="ru-UA" dirty="0"/>
          </a:p>
        </p:txBody>
      </p:sp>
      <p:pic>
        <p:nvPicPr>
          <p:cNvPr id="2054" name="Picture 6" descr="Download Exclamation Full Food Stop Sign Line Mark HQ PNG Image ...">
            <a:extLst>
              <a:ext uri="{FF2B5EF4-FFF2-40B4-BE49-F238E27FC236}">
                <a16:creationId xmlns:a16="http://schemas.microsoft.com/office/drawing/2014/main" id="{E33B4997-1E14-44ED-84C2-982A2ECA7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8780" y="3941781"/>
            <a:ext cx="2916219" cy="291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Группа 2054">
            <a:extLst>
              <a:ext uri="{FF2B5EF4-FFF2-40B4-BE49-F238E27FC236}">
                <a16:creationId xmlns:a16="http://schemas.microsoft.com/office/drawing/2014/main" id="{055A9896-124B-4865-A826-1601641C33E5}"/>
              </a:ext>
            </a:extLst>
          </p:cNvPr>
          <p:cNvGrpSpPr/>
          <p:nvPr/>
        </p:nvGrpSpPr>
        <p:grpSpPr>
          <a:xfrm>
            <a:off x="7991267" y="2167665"/>
            <a:ext cx="3740293" cy="3730213"/>
            <a:chOff x="8065438" y="2678653"/>
            <a:chExt cx="3740293" cy="3730213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FFF7398A-595D-403F-9093-67C02F047B34}"/>
                </a:ext>
              </a:extLst>
            </p:cNvPr>
            <p:cNvGrpSpPr/>
            <p:nvPr/>
          </p:nvGrpSpPr>
          <p:grpSpPr>
            <a:xfrm>
              <a:off x="8065438" y="2678653"/>
              <a:ext cx="3740293" cy="3730213"/>
              <a:chOff x="8065438" y="2678653"/>
              <a:chExt cx="3740293" cy="3730213"/>
            </a:xfrm>
          </p:grpSpPr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ADF78C1F-E9AE-4D4A-977C-D9DA4A7A5683}"/>
                  </a:ext>
                </a:extLst>
              </p:cNvPr>
              <p:cNvGrpSpPr/>
              <p:nvPr/>
            </p:nvGrpSpPr>
            <p:grpSpPr>
              <a:xfrm>
                <a:off x="8065438" y="2678653"/>
                <a:ext cx="3740293" cy="3730213"/>
                <a:chOff x="7870794" y="1928308"/>
                <a:chExt cx="3740293" cy="3730213"/>
              </a:xfrm>
            </p:grpSpPr>
            <p:pic>
              <p:nvPicPr>
                <p:cNvPr id="2056" name="Picture 8" descr="Математика для 7 класу: задачі та завдання онлайн - Learning.ua ...">
                  <a:extLst>
                    <a:ext uri="{FF2B5EF4-FFF2-40B4-BE49-F238E27FC236}">
                      <a16:creationId xmlns:a16="http://schemas.microsoft.com/office/drawing/2014/main" id="{54993992-DDA1-49C6-A979-501BD1E1F4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863" r="-1898" b="36137"/>
                <a:stretch/>
              </p:blipFill>
              <p:spPr bwMode="auto">
                <a:xfrm>
                  <a:off x="7870794" y="1928308"/>
                  <a:ext cx="3740293" cy="37302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1FE27A1-6C41-4364-8B8C-048482946A9B}"/>
                    </a:ext>
                  </a:extLst>
                </p:cNvPr>
                <p:cNvSpPr txBox="1"/>
                <p:nvPr/>
              </p:nvSpPr>
              <p:spPr>
                <a:xfrm>
                  <a:off x="8135024" y="1928308"/>
                  <a:ext cx="33169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</a:t>
                  </a:r>
                  <a:endParaRPr lang="ru-UA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F8CB1C6-BE34-4E40-8E9D-623792D1A5B4}"/>
                    </a:ext>
                  </a:extLst>
                </p:cNvPr>
                <p:cNvSpPr txBox="1"/>
                <p:nvPr/>
              </p:nvSpPr>
              <p:spPr>
                <a:xfrm>
                  <a:off x="11114441" y="4507459"/>
                  <a:ext cx="33169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</a:t>
                  </a:r>
                  <a:endParaRPr lang="ru-UA" dirty="0"/>
                </a:p>
              </p:txBody>
            </p:sp>
          </p:grp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5F675A34-5B9D-4AF0-857D-AE95B56B5513}"/>
                  </a:ext>
                </a:extLst>
              </p:cNvPr>
              <p:cNvSpPr/>
              <p:nvPr/>
            </p:nvSpPr>
            <p:spPr>
              <a:xfrm flipV="1">
                <a:off x="8939604" y="5374341"/>
                <a:ext cx="60069" cy="905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AD71A86E-6223-40CB-9826-0573283263E3}"/>
                  </a:ext>
                </a:extLst>
              </p:cNvPr>
              <p:cNvSpPr/>
              <p:nvPr/>
            </p:nvSpPr>
            <p:spPr>
              <a:xfrm flipV="1">
                <a:off x="9176273" y="4692124"/>
                <a:ext cx="81829" cy="840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8EC68656-C8E2-4903-8077-DF6679C91250}"/>
                  </a:ext>
                </a:extLst>
              </p:cNvPr>
              <p:cNvSpPr/>
              <p:nvPr/>
            </p:nvSpPr>
            <p:spPr>
              <a:xfrm flipV="1">
                <a:off x="9434456" y="3334869"/>
                <a:ext cx="75304" cy="9413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sp>
          <p:nvSpPr>
            <p:cNvPr id="2053" name="Полилиния: фигура 2052">
              <a:extLst>
                <a:ext uri="{FF2B5EF4-FFF2-40B4-BE49-F238E27FC236}">
                  <a16:creationId xmlns:a16="http://schemas.microsoft.com/office/drawing/2014/main" id="{116AE5D3-BF67-4FF7-A8A7-6F23F91B7BC6}"/>
                </a:ext>
              </a:extLst>
            </p:cNvPr>
            <p:cNvSpPr/>
            <p:nvPr/>
          </p:nvSpPr>
          <p:spPr>
            <a:xfrm>
              <a:off x="8702936" y="3044414"/>
              <a:ext cx="806824" cy="2646381"/>
            </a:xfrm>
            <a:custGeom>
              <a:avLst/>
              <a:gdLst>
                <a:gd name="connsiteX0" fmla="*/ 806824 w 806824"/>
                <a:gd name="connsiteY0" fmla="*/ 0 h 2646381"/>
                <a:gd name="connsiteX1" fmla="*/ 494852 w 806824"/>
                <a:gd name="connsiteY1" fmla="*/ 1785770 h 2646381"/>
                <a:gd name="connsiteX2" fmla="*/ 236669 w 806824"/>
                <a:gd name="connsiteY2" fmla="*/ 2463501 h 2646381"/>
                <a:gd name="connsiteX3" fmla="*/ 0 w 806824"/>
                <a:gd name="connsiteY3" fmla="*/ 2646381 h 2646381"/>
                <a:gd name="connsiteX4" fmla="*/ 0 w 806824"/>
                <a:gd name="connsiteY4" fmla="*/ 2646381 h 264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824" h="2646381">
                  <a:moveTo>
                    <a:pt x="806824" y="0"/>
                  </a:moveTo>
                  <a:cubicBezTo>
                    <a:pt x="698351" y="687593"/>
                    <a:pt x="589878" y="1375187"/>
                    <a:pt x="494852" y="1785770"/>
                  </a:cubicBezTo>
                  <a:cubicBezTo>
                    <a:pt x="399826" y="2196353"/>
                    <a:pt x="319144" y="2320066"/>
                    <a:pt x="236669" y="2463501"/>
                  </a:cubicBezTo>
                  <a:cubicBezTo>
                    <a:pt x="154194" y="2606936"/>
                    <a:pt x="0" y="2646381"/>
                    <a:pt x="0" y="2646381"/>
                  </a:cubicBezTo>
                  <a:lnTo>
                    <a:pt x="0" y="264638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C5F2A7EC-3C1D-4F28-828C-60DD251CA218}"/>
              </a:ext>
            </a:extLst>
          </p:cNvPr>
          <p:cNvSpPr/>
          <p:nvPr/>
        </p:nvSpPr>
        <p:spPr>
          <a:xfrm>
            <a:off x="7964254" y="5891153"/>
            <a:ext cx="3841477" cy="7315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Графік залежності площі квадрата від його сторони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1103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id="{619E858C-1C2A-4968-AA53-C41D3D384356}"/>
              </a:ext>
            </a:extLst>
          </p:cNvPr>
          <p:cNvSpPr/>
          <p:nvPr/>
        </p:nvSpPr>
        <p:spPr>
          <a:xfrm>
            <a:off x="580913" y="279699"/>
            <a:ext cx="4711849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/>
              <a:t>Є питання?!</a:t>
            </a:r>
            <a:endParaRPr lang="ru-UA" sz="3200" b="1" i="1" dirty="0"/>
          </a:p>
        </p:txBody>
      </p:sp>
      <p:pic>
        <p:nvPicPr>
          <p:cNvPr id="2050" name="Picture 2" descr="Знак вопроса PNG, вопрос PNG">
            <a:extLst>
              <a:ext uri="{FF2B5EF4-FFF2-40B4-BE49-F238E27FC236}">
                <a16:creationId xmlns:a16="http://schemas.microsoft.com/office/drawing/2014/main" id="{6B038A6E-8F34-4301-8B90-8033BDEFD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066" y="0"/>
            <a:ext cx="2167665" cy="21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97ED8C8-AF4B-4D61-B0E1-37D90A937EF1}"/>
              </a:ext>
            </a:extLst>
          </p:cNvPr>
          <p:cNvSpPr/>
          <p:nvPr/>
        </p:nvSpPr>
        <p:spPr>
          <a:xfrm>
            <a:off x="580913" y="1196788"/>
            <a:ext cx="6371991" cy="7315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Як залежить периметр прямокутника від довжини прямокутника за сталої ширини 3м?</a:t>
            </a:r>
            <a:endParaRPr lang="ru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6BE04D-9E5A-4DF2-B9E8-B3B85951B709}"/>
              </a:ext>
            </a:extLst>
          </p:cNvPr>
          <p:cNvSpPr/>
          <p:nvPr/>
        </p:nvSpPr>
        <p:spPr>
          <a:xfrm>
            <a:off x="1447493" y="2161838"/>
            <a:ext cx="376517" cy="657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FC5FB8-E150-49BB-B154-E1419B357C20}"/>
              </a:ext>
            </a:extLst>
          </p:cNvPr>
          <p:cNvSpPr/>
          <p:nvPr/>
        </p:nvSpPr>
        <p:spPr>
          <a:xfrm>
            <a:off x="2161190" y="2129457"/>
            <a:ext cx="919529" cy="68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6FAA68C-F8AF-4AC4-8312-AB9E104FD117}"/>
              </a:ext>
            </a:extLst>
          </p:cNvPr>
          <p:cNvSpPr/>
          <p:nvPr/>
        </p:nvSpPr>
        <p:spPr>
          <a:xfrm>
            <a:off x="3463963" y="2156461"/>
            <a:ext cx="1135174" cy="66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2D8AEF6-3348-4D7D-8810-BF7E3BAD11C0}"/>
              </a:ext>
            </a:extLst>
          </p:cNvPr>
          <p:cNvSpPr/>
          <p:nvPr/>
        </p:nvSpPr>
        <p:spPr>
          <a:xfrm>
            <a:off x="5010372" y="2129457"/>
            <a:ext cx="1942532" cy="68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14F34C-2FC3-4076-A333-4B0873FAA25D}"/>
                  </a:ext>
                </a:extLst>
              </p:cNvPr>
              <p:cNvSpPr txBox="1"/>
              <p:nvPr/>
            </p:nvSpPr>
            <p:spPr>
              <a:xfrm>
                <a:off x="7043512" y="1217129"/>
                <a:ext cx="2594554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uk-UA" sz="3200" b="1" dirty="0"/>
                  <a:t>Р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)·</m:t>
                    </m:r>
                  </m:oMath>
                </a14:m>
                <a:r>
                  <a:rPr lang="en-US" sz="3200" b="1" dirty="0"/>
                  <a:t>2</a:t>
                </a:r>
                <a:endParaRPr lang="ru-UA" sz="32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14F34C-2FC3-4076-A333-4B0873FAA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512" y="1217129"/>
                <a:ext cx="2594554" cy="492443"/>
              </a:xfrm>
              <a:prstGeom prst="rect">
                <a:avLst/>
              </a:prstGeom>
              <a:blipFill>
                <a:blip r:embed="rId3"/>
                <a:stretch>
                  <a:fillRect l="-9390" t="-26250" r="-2582" b="-5000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159E8E8-2E11-4E31-A15A-D9B11312ACCD}"/>
              </a:ext>
            </a:extLst>
          </p:cNvPr>
          <p:cNvGrpSpPr/>
          <p:nvPr/>
        </p:nvGrpSpPr>
        <p:grpSpPr>
          <a:xfrm>
            <a:off x="987011" y="3252175"/>
            <a:ext cx="4932387" cy="879439"/>
            <a:chOff x="2759336" y="3429000"/>
            <a:chExt cx="4932387" cy="879439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091E24D-896F-4A30-A729-17F73C87AFFA}"/>
                </a:ext>
              </a:extLst>
            </p:cNvPr>
            <p:cNvSpPr/>
            <p:nvPr/>
          </p:nvSpPr>
          <p:spPr>
            <a:xfrm>
              <a:off x="2759336" y="3429000"/>
              <a:ext cx="1231751" cy="4222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а, см</a:t>
              </a:r>
              <a:endParaRPr lang="ru-UA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560A4B6-DE8D-4F88-BE8E-B7570B404CD3}"/>
                </a:ext>
              </a:extLst>
            </p:cNvPr>
            <p:cNvSpPr/>
            <p:nvPr/>
          </p:nvSpPr>
          <p:spPr>
            <a:xfrm>
              <a:off x="2759336" y="3859306"/>
              <a:ext cx="1231751" cy="4222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  <a:r>
                <a:rPr lang="uk-UA" dirty="0"/>
                <a:t>, см</a:t>
              </a:r>
              <a:endParaRPr lang="ru-UA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EF75D6B-9760-4056-9985-FB5D89058DB4}"/>
                </a:ext>
              </a:extLst>
            </p:cNvPr>
            <p:cNvSpPr/>
            <p:nvPr/>
          </p:nvSpPr>
          <p:spPr>
            <a:xfrm>
              <a:off x="4028740" y="3429000"/>
              <a:ext cx="887506" cy="4222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1</a:t>
              </a:r>
              <a:endParaRPr lang="ru-UA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6A421863-2AFC-411A-AF64-56AEC94779D8}"/>
                </a:ext>
              </a:extLst>
            </p:cNvPr>
            <p:cNvSpPr/>
            <p:nvPr/>
          </p:nvSpPr>
          <p:spPr>
            <a:xfrm>
              <a:off x="4944931" y="3429000"/>
              <a:ext cx="887506" cy="4222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2</a:t>
              </a:r>
              <a:endParaRPr lang="ru-UA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D7950947-5DC5-4552-80B0-78EA1035B283}"/>
                </a:ext>
              </a:extLst>
            </p:cNvPr>
            <p:cNvSpPr/>
            <p:nvPr/>
          </p:nvSpPr>
          <p:spPr>
            <a:xfrm>
              <a:off x="5861122" y="3429000"/>
              <a:ext cx="887506" cy="4222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3</a:t>
              </a:r>
              <a:endParaRPr lang="ru-UA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7BEB59A-4632-4C4E-A9FF-2F06761291A6}"/>
                </a:ext>
              </a:extLst>
            </p:cNvPr>
            <p:cNvSpPr/>
            <p:nvPr/>
          </p:nvSpPr>
          <p:spPr>
            <a:xfrm>
              <a:off x="6782696" y="3429000"/>
              <a:ext cx="887506" cy="4222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2,5</a:t>
              </a:r>
              <a:endParaRPr lang="ru-UA" dirty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642E71E0-73D1-4156-9134-EDBC87FB74F2}"/>
                </a:ext>
              </a:extLst>
            </p:cNvPr>
            <p:cNvSpPr/>
            <p:nvPr/>
          </p:nvSpPr>
          <p:spPr>
            <a:xfrm>
              <a:off x="4028740" y="3886201"/>
              <a:ext cx="887506" cy="4222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8</a:t>
              </a:r>
              <a:endParaRPr lang="ru-UA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CCC99694-3BFA-47C4-8D63-5802F2696E17}"/>
                </a:ext>
              </a:extLst>
            </p:cNvPr>
            <p:cNvSpPr/>
            <p:nvPr/>
          </p:nvSpPr>
          <p:spPr>
            <a:xfrm>
              <a:off x="4953899" y="3886201"/>
              <a:ext cx="887506" cy="4222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10</a:t>
              </a:r>
              <a:endParaRPr lang="ru-UA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F4BAFCA3-13EF-48B7-AFA9-6133A8CC6E70}"/>
                </a:ext>
              </a:extLst>
            </p:cNvPr>
            <p:cNvSpPr/>
            <p:nvPr/>
          </p:nvSpPr>
          <p:spPr>
            <a:xfrm>
              <a:off x="5879058" y="3886201"/>
              <a:ext cx="887506" cy="4222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12</a:t>
              </a:r>
              <a:endParaRPr lang="ru-UA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BB25E3A-CAF1-4BE6-A957-F0762390AA9F}"/>
                </a:ext>
              </a:extLst>
            </p:cNvPr>
            <p:cNvSpPr/>
            <p:nvPr/>
          </p:nvSpPr>
          <p:spPr>
            <a:xfrm>
              <a:off x="6804217" y="3886201"/>
              <a:ext cx="887506" cy="4222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11</a:t>
              </a:r>
              <a:endParaRPr lang="ru-UA" dirty="0"/>
            </a:p>
          </p:txBody>
        </p:sp>
      </p:grp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DC806A99-56CF-42E5-ADA1-066A70FB0019}"/>
              </a:ext>
            </a:extLst>
          </p:cNvPr>
          <p:cNvSpPr/>
          <p:nvPr/>
        </p:nvSpPr>
        <p:spPr>
          <a:xfrm>
            <a:off x="1296072" y="4692125"/>
            <a:ext cx="5944054" cy="13926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На координатну площину нанесемо точки </a:t>
            </a:r>
          </a:p>
          <a:p>
            <a:pPr algn="ctr"/>
            <a:r>
              <a:rPr lang="uk-UA" dirty="0"/>
              <a:t>А(1;8), В(2;10)…</a:t>
            </a:r>
          </a:p>
          <a:p>
            <a:pPr algn="ctr"/>
            <a:r>
              <a:rPr lang="uk-UA" dirty="0"/>
              <a:t>Абсциса(х) – довжина сторони а</a:t>
            </a:r>
          </a:p>
          <a:p>
            <a:pPr algn="ctr"/>
            <a:r>
              <a:rPr lang="uk-UA" dirty="0"/>
              <a:t>Ордината (у) – периметр прямокутника Р</a:t>
            </a:r>
            <a:endParaRPr lang="ru-UA" dirty="0"/>
          </a:p>
        </p:txBody>
      </p:sp>
      <p:pic>
        <p:nvPicPr>
          <p:cNvPr id="2054" name="Picture 6" descr="Download Exclamation Full Food Stop Sign Line Mark HQ PNG Image ...">
            <a:extLst>
              <a:ext uri="{FF2B5EF4-FFF2-40B4-BE49-F238E27FC236}">
                <a16:creationId xmlns:a16="http://schemas.microsoft.com/office/drawing/2014/main" id="{E33B4997-1E14-44ED-84C2-982A2ECA7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8780" y="3941781"/>
            <a:ext cx="2916219" cy="291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FFF7398A-595D-403F-9093-67C02F047B34}"/>
              </a:ext>
            </a:extLst>
          </p:cNvPr>
          <p:cNvGrpSpPr/>
          <p:nvPr/>
        </p:nvGrpSpPr>
        <p:grpSpPr>
          <a:xfrm>
            <a:off x="7991267" y="2167665"/>
            <a:ext cx="3740293" cy="3730213"/>
            <a:chOff x="8065438" y="2678653"/>
            <a:chExt cx="3740293" cy="3730213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ADF78C1F-E9AE-4D4A-977C-D9DA4A7A5683}"/>
                </a:ext>
              </a:extLst>
            </p:cNvPr>
            <p:cNvGrpSpPr/>
            <p:nvPr/>
          </p:nvGrpSpPr>
          <p:grpSpPr>
            <a:xfrm>
              <a:off x="8065438" y="2678653"/>
              <a:ext cx="3740293" cy="3730213"/>
              <a:chOff x="7870794" y="1928308"/>
              <a:chExt cx="3740293" cy="3730213"/>
            </a:xfrm>
          </p:grpSpPr>
          <p:pic>
            <p:nvPicPr>
              <p:cNvPr id="2056" name="Picture 8" descr="Математика для 7 класу: задачі та завдання онлайн - Learning.ua ...">
                <a:extLst>
                  <a:ext uri="{FF2B5EF4-FFF2-40B4-BE49-F238E27FC236}">
                    <a16:creationId xmlns:a16="http://schemas.microsoft.com/office/drawing/2014/main" id="{54993992-DDA1-49C6-A979-501BD1E1F4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63" r="-1898" b="36137"/>
              <a:stretch/>
            </p:blipFill>
            <p:spPr bwMode="auto">
              <a:xfrm>
                <a:off x="7870794" y="1928308"/>
                <a:ext cx="3740293" cy="37302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FE27A1-6C41-4364-8B8C-048482946A9B}"/>
                  </a:ext>
                </a:extLst>
              </p:cNvPr>
              <p:cNvSpPr txBox="1"/>
              <p:nvPr/>
            </p:nvSpPr>
            <p:spPr>
              <a:xfrm>
                <a:off x="8135024" y="1928308"/>
                <a:ext cx="3316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dirty="0"/>
                  <a:t>Р</a:t>
                </a:r>
                <a:endParaRPr lang="ru-UA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8CB1C6-BE34-4E40-8E9D-623792D1A5B4}"/>
                  </a:ext>
                </a:extLst>
              </p:cNvPr>
              <p:cNvSpPr txBox="1"/>
              <p:nvPr/>
            </p:nvSpPr>
            <p:spPr>
              <a:xfrm>
                <a:off x="11114441" y="4507459"/>
                <a:ext cx="3316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  <a:endParaRPr lang="ru-UA" dirty="0"/>
              </a:p>
            </p:txBody>
          </p:sp>
        </p:grp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5F675A34-5B9D-4AF0-857D-AE95B56B5513}"/>
                </a:ext>
              </a:extLst>
            </p:cNvPr>
            <p:cNvSpPr/>
            <p:nvPr/>
          </p:nvSpPr>
          <p:spPr>
            <a:xfrm flipV="1">
              <a:off x="8916956" y="3630705"/>
              <a:ext cx="75303" cy="1120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AD71A86E-6223-40CB-9826-0573283263E3}"/>
                </a:ext>
              </a:extLst>
            </p:cNvPr>
            <p:cNvSpPr/>
            <p:nvPr/>
          </p:nvSpPr>
          <p:spPr>
            <a:xfrm flipV="1">
              <a:off x="9239685" y="3047983"/>
              <a:ext cx="82461" cy="771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C5F2A7EC-3C1D-4F28-828C-60DD251CA218}"/>
              </a:ext>
            </a:extLst>
          </p:cNvPr>
          <p:cNvSpPr/>
          <p:nvPr/>
        </p:nvSpPr>
        <p:spPr>
          <a:xfrm>
            <a:off x="7964254" y="5891153"/>
            <a:ext cx="3841477" cy="7315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Графік залежності периметра прямокутника від довжини за сталою шириною</a:t>
            </a:r>
            <a:endParaRPr lang="ru-UA" dirty="0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E24AB81A-38FA-4A29-862A-11D22DA69535}"/>
              </a:ext>
            </a:extLst>
          </p:cNvPr>
          <p:cNvSpPr/>
          <p:nvPr/>
        </p:nvSpPr>
        <p:spPr>
          <a:xfrm>
            <a:off x="8885816" y="2474861"/>
            <a:ext cx="375141" cy="687887"/>
          </a:xfrm>
          <a:custGeom>
            <a:avLst/>
            <a:gdLst>
              <a:gd name="connsiteX0" fmla="*/ 0 w 375141"/>
              <a:gd name="connsiteY0" fmla="*/ 687887 h 687887"/>
              <a:gd name="connsiteX1" fmla="*/ 355003 w 375141"/>
              <a:gd name="connsiteY1" fmla="*/ 31671 h 687887"/>
              <a:gd name="connsiteX2" fmla="*/ 333488 w 375141"/>
              <a:gd name="connsiteY2" fmla="*/ 96217 h 687887"/>
              <a:gd name="connsiteX3" fmla="*/ 333488 w 375141"/>
              <a:gd name="connsiteY3" fmla="*/ 96217 h 68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141" h="687887">
                <a:moveTo>
                  <a:pt x="0" y="687887"/>
                </a:moveTo>
                <a:cubicBezTo>
                  <a:pt x="149711" y="409085"/>
                  <a:pt x="299422" y="130283"/>
                  <a:pt x="355003" y="31671"/>
                </a:cubicBezTo>
                <a:cubicBezTo>
                  <a:pt x="410584" y="-66941"/>
                  <a:pt x="333488" y="96217"/>
                  <a:pt x="333488" y="96217"/>
                </a:cubicBezTo>
                <a:lnTo>
                  <a:pt x="333488" y="9621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00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9C9EFB7-7AE1-4C90-94A0-13C2519D5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284732"/>
              </p:ext>
            </p:extLst>
          </p:nvPr>
        </p:nvGraphicFramePr>
        <p:xfrm>
          <a:off x="236668" y="1803306"/>
          <a:ext cx="9100973" cy="767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460">
                  <a:extLst>
                    <a:ext uri="{9D8B030D-6E8A-4147-A177-3AD203B41FA5}">
                      <a16:colId xmlns:a16="http://schemas.microsoft.com/office/drawing/2014/main" val="525379664"/>
                    </a:ext>
                  </a:extLst>
                </a:gridCol>
                <a:gridCol w="638501">
                  <a:extLst>
                    <a:ext uri="{9D8B030D-6E8A-4147-A177-3AD203B41FA5}">
                      <a16:colId xmlns:a16="http://schemas.microsoft.com/office/drawing/2014/main" val="1528498043"/>
                    </a:ext>
                  </a:extLst>
                </a:gridCol>
                <a:gridCol w="638501">
                  <a:extLst>
                    <a:ext uri="{9D8B030D-6E8A-4147-A177-3AD203B41FA5}">
                      <a16:colId xmlns:a16="http://schemas.microsoft.com/office/drawing/2014/main" val="3642982713"/>
                    </a:ext>
                  </a:extLst>
                </a:gridCol>
                <a:gridCol w="638501">
                  <a:extLst>
                    <a:ext uri="{9D8B030D-6E8A-4147-A177-3AD203B41FA5}">
                      <a16:colId xmlns:a16="http://schemas.microsoft.com/office/drawing/2014/main" val="2498261471"/>
                    </a:ext>
                  </a:extLst>
                </a:gridCol>
                <a:gridCol w="638501">
                  <a:extLst>
                    <a:ext uri="{9D8B030D-6E8A-4147-A177-3AD203B41FA5}">
                      <a16:colId xmlns:a16="http://schemas.microsoft.com/office/drawing/2014/main" val="287638293"/>
                    </a:ext>
                  </a:extLst>
                </a:gridCol>
                <a:gridCol w="638501">
                  <a:extLst>
                    <a:ext uri="{9D8B030D-6E8A-4147-A177-3AD203B41FA5}">
                      <a16:colId xmlns:a16="http://schemas.microsoft.com/office/drawing/2014/main" val="494376997"/>
                    </a:ext>
                  </a:extLst>
                </a:gridCol>
                <a:gridCol w="638501">
                  <a:extLst>
                    <a:ext uri="{9D8B030D-6E8A-4147-A177-3AD203B41FA5}">
                      <a16:colId xmlns:a16="http://schemas.microsoft.com/office/drawing/2014/main" val="3966598134"/>
                    </a:ext>
                  </a:extLst>
                </a:gridCol>
                <a:gridCol w="638501">
                  <a:extLst>
                    <a:ext uri="{9D8B030D-6E8A-4147-A177-3AD203B41FA5}">
                      <a16:colId xmlns:a16="http://schemas.microsoft.com/office/drawing/2014/main" val="1397657139"/>
                    </a:ext>
                  </a:extLst>
                </a:gridCol>
                <a:gridCol w="638501">
                  <a:extLst>
                    <a:ext uri="{9D8B030D-6E8A-4147-A177-3AD203B41FA5}">
                      <a16:colId xmlns:a16="http://schemas.microsoft.com/office/drawing/2014/main" val="1251214423"/>
                    </a:ext>
                  </a:extLst>
                </a:gridCol>
                <a:gridCol w="638501">
                  <a:extLst>
                    <a:ext uri="{9D8B030D-6E8A-4147-A177-3AD203B41FA5}">
                      <a16:colId xmlns:a16="http://schemas.microsoft.com/office/drawing/2014/main" val="3847827750"/>
                    </a:ext>
                  </a:extLst>
                </a:gridCol>
                <a:gridCol w="638501">
                  <a:extLst>
                    <a:ext uri="{9D8B030D-6E8A-4147-A177-3AD203B41FA5}">
                      <a16:colId xmlns:a16="http://schemas.microsoft.com/office/drawing/2014/main" val="103149312"/>
                    </a:ext>
                  </a:extLst>
                </a:gridCol>
                <a:gridCol w="638501">
                  <a:extLst>
                    <a:ext uri="{9D8B030D-6E8A-4147-A177-3AD203B41FA5}">
                      <a16:colId xmlns:a16="http://schemas.microsoft.com/office/drawing/2014/main" val="1316082003"/>
                    </a:ext>
                  </a:extLst>
                </a:gridCol>
                <a:gridCol w="638501">
                  <a:extLst>
                    <a:ext uri="{9D8B030D-6E8A-4147-A177-3AD203B41FA5}">
                      <a16:colId xmlns:a16="http://schemas.microsoft.com/office/drawing/2014/main" val="3963727334"/>
                    </a:ext>
                  </a:extLst>
                </a:gridCol>
                <a:gridCol w="638501">
                  <a:extLst>
                    <a:ext uri="{9D8B030D-6E8A-4147-A177-3AD203B41FA5}">
                      <a16:colId xmlns:a16="http://schemas.microsoft.com/office/drawing/2014/main" val="3526901201"/>
                    </a:ext>
                  </a:extLst>
                </a:gridCol>
              </a:tblGrid>
              <a:tr h="3631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t, </a:t>
                      </a:r>
                      <a:r>
                        <a:rPr lang="ru-RU" sz="2000" u="none" strike="noStrike" dirty="0">
                          <a:effectLst/>
                        </a:rPr>
                        <a:t>год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7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0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FF00"/>
                        </a:gs>
                        <a:gs pos="37000">
                          <a:srgbClr val="FFFF00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>
                          <a:effectLst/>
                        </a:rPr>
                        <a:t>2</a:t>
                      </a:r>
                      <a:endParaRPr lang="ru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FF00"/>
                        </a:gs>
                        <a:gs pos="37000">
                          <a:srgbClr val="FFFF00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>
                          <a:effectLst/>
                        </a:rPr>
                        <a:t>4</a:t>
                      </a:r>
                      <a:endParaRPr lang="ru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FF00"/>
                        </a:gs>
                        <a:gs pos="37000">
                          <a:srgbClr val="FFFF00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>
                          <a:effectLst/>
                        </a:rPr>
                        <a:t>6</a:t>
                      </a:r>
                      <a:endParaRPr lang="ru-UA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FF00"/>
                        </a:gs>
                        <a:gs pos="37000">
                          <a:srgbClr val="FFFF00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8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FF00"/>
                        </a:gs>
                        <a:gs pos="37000">
                          <a:srgbClr val="FFFF00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10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FF00"/>
                        </a:gs>
                        <a:gs pos="37000">
                          <a:srgbClr val="FFFF00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12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FF00"/>
                        </a:gs>
                        <a:gs pos="37000">
                          <a:srgbClr val="FFFF00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14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FF00"/>
                        </a:gs>
                        <a:gs pos="37000">
                          <a:srgbClr val="FFFF00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16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FF00"/>
                        </a:gs>
                        <a:gs pos="37000">
                          <a:srgbClr val="FFFF00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18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FF00"/>
                        </a:gs>
                        <a:gs pos="37000">
                          <a:srgbClr val="FFFF00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20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FF00"/>
                        </a:gs>
                        <a:gs pos="37000">
                          <a:srgbClr val="FFFF00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22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FF00"/>
                        </a:gs>
                        <a:gs pos="37000">
                          <a:srgbClr val="FFFF00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24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rgbClr val="FFFF00"/>
                        </a:gs>
                        <a:gs pos="37000">
                          <a:srgbClr val="FFFF00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42187064"/>
                  </a:ext>
                </a:extLst>
              </a:tr>
              <a:tr h="40463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Т,</a:t>
                      </a:r>
                      <a:r>
                        <a:rPr lang="ru-RU" sz="2000" u="none" strike="noStrike" baseline="30000" dirty="0">
                          <a:effectLst/>
                        </a:rPr>
                        <a:t> 0</a:t>
                      </a:r>
                      <a:r>
                        <a:rPr lang="ru-RU" sz="2000" u="none" strike="noStrike" dirty="0">
                          <a:effectLst/>
                        </a:rPr>
                        <a:t>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37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-2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-4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-6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-2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4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7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8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8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6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3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0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-1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UA" sz="2000" u="none" strike="noStrike" dirty="0">
                          <a:effectLst/>
                        </a:rPr>
                        <a:t>-3</a:t>
                      </a:r>
                      <a:endParaRPr lang="ru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1106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872705-F44C-45B6-A577-54CC1F389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0" t="46223" r="55149" b="22196"/>
          <a:stretch/>
        </p:blipFill>
        <p:spPr>
          <a:xfrm>
            <a:off x="236668" y="3022899"/>
            <a:ext cx="6906410" cy="3238741"/>
          </a:xfrm>
          <a:prstGeom prst="rect">
            <a:avLst/>
          </a:prstGeom>
        </p:spPr>
      </p:pic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F499F237-DFDC-42BD-8209-B9ACA2AFD1B0}"/>
              </a:ext>
            </a:extLst>
          </p:cNvPr>
          <p:cNvSpPr/>
          <p:nvPr/>
        </p:nvSpPr>
        <p:spPr>
          <a:xfrm>
            <a:off x="311972" y="178954"/>
            <a:ext cx="4711849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/>
              <a:t>Є питання?!</a:t>
            </a:r>
            <a:endParaRPr lang="ru-UA" sz="3200" b="1" i="1" dirty="0"/>
          </a:p>
        </p:txBody>
      </p:sp>
      <p:pic>
        <p:nvPicPr>
          <p:cNvPr id="7" name="Picture 2" descr="Знак вопроса PNG, вопрос PNG">
            <a:extLst>
              <a:ext uri="{FF2B5EF4-FFF2-40B4-BE49-F238E27FC236}">
                <a16:creationId xmlns:a16="http://schemas.microsoft.com/office/drawing/2014/main" id="{6698255E-4CB1-4DC4-AFC5-E1383281E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763" y="-125003"/>
            <a:ext cx="2167665" cy="21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47AC391-4E26-4104-9EF4-B7D30C72D6AC}"/>
              </a:ext>
            </a:extLst>
          </p:cNvPr>
          <p:cNvSpPr/>
          <p:nvPr/>
        </p:nvSpPr>
        <p:spPr>
          <a:xfrm>
            <a:off x="311972" y="996536"/>
            <a:ext cx="6371991" cy="7315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Одного дня протягом доби вимірювали температуру кожної 2 години. Отримані результати записали в таблицю</a:t>
            </a:r>
            <a:endParaRPr lang="ru-UA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584CBC29-3709-4AFE-BF7E-8D63C2901C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44362"/>
              </p:ext>
            </p:extLst>
          </p:nvPr>
        </p:nvGraphicFramePr>
        <p:xfrm>
          <a:off x="7383332" y="35184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787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5" t="53496" r="2149" b="7739"/>
          <a:stretch/>
        </p:blipFill>
        <p:spPr>
          <a:xfrm>
            <a:off x="139849" y="1728057"/>
            <a:ext cx="10284311" cy="1031281"/>
          </a:xfrm>
          <a:prstGeom prst="rect">
            <a:avLst/>
          </a:prstGeom>
        </p:spPr>
      </p:pic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5D1FA9E5-E8D9-4FA7-8D1D-5FA64D6E8D09}"/>
              </a:ext>
            </a:extLst>
          </p:cNvPr>
          <p:cNvSpPr/>
          <p:nvPr/>
        </p:nvSpPr>
        <p:spPr>
          <a:xfrm>
            <a:off x="311972" y="178954"/>
            <a:ext cx="4711849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/>
              <a:t>Завдання</a:t>
            </a:r>
            <a:endParaRPr lang="ru-UA" sz="3200" b="1" i="1" dirty="0"/>
          </a:p>
        </p:txBody>
      </p:sp>
      <p:pic>
        <p:nvPicPr>
          <p:cNvPr id="7" name="Picture 2" descr="Знак вопроса PNG, вопрос PNG">
            <a:extLst>
              <a:ext uri="{FF2B5EF4-FFF2-40B4-BE49-F238E27FC236}">
                <a16:creationId xmlns:a16="http://schemas.microsoft.com/office/drawing/2014/main" id="{B98C4F0D-B29E-4FCB-9FFE-793E4230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63" y="0"/>
            <a:ext cx="2167665" cy="21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F99A0B8-D3A5-484A-8682-C36FDD321E00}"/>
              </a:ext>
            </a:extLst>
          </p:cNvPr>
          <p:cNvSpPr/>
          <p:nvPr/>
        </p:nvSpPr>
        <p:spPr>
          <a:xfrm>
            <a:off x="311972" y="996536"/>
            <a:ext cx="6798833" cy="7315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Одного дня протягом доби вимірювали температуру кожної 2 години. Отримані результати записали в таблицю</a:t>
            </a:r>
            <a:endParaRPr lang="ru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EE7051-1F7F-4C67-AADC-005D1F3F0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896" y="2759338"/>
            <a:ext cx="7270774" cy="3778435"/>
          </a:xfrm>
          <a:prstGeom prst="rect">
            <a:avLst/>
          </a:prstGeom>
        </p:spPr>
      </p:pic>
      <p:pic>
        <p:nvPicPr>
          <p:cNvPr id="10" name="Picture 6" descr="Download Exclamation Full Food Stop Sign Line Mark HQ PNG Image ...">
            <a:extLst>
              <a:ext uri="{FF2B5EF4-FFF2-40B4-BE49-F238E27FC236}">
                <a16:creationId xmlns:a16="http://schemas.microsoft.com/office/drawing/2014/main" id="{5922C137-26DC-4578-B53F-BB30093CE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849" y="3621554"/>
            <a:ext cx="2916219" cy="291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0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9397"/>
            <a:ext cx="7881185" cy="4238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4525445"/>
            <a:ext cx="7881185" cy="12191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0D3511-AFDA-444F-A2B6-ED322ADA17D8}"/>
              </a:ext>
            </a:extLst>
          </p:cNvPr>
          <p:cNvSpPr/>
          <p:nvPr/>
        </p:nvSpPr>
        <p:spPr>
          <a:xfrm>
            <a:off x="8304904" y="258183"/>
            <a:ext cx="3442447" cy="68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Якою була температура об 11.00?</a:t>
            </a:r>
            <a:endParaRPr lang="ru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450562-0F40-4A31-B62B-B1618C81E8F8}"/>
              </a:ext>
            </a:extLst>
          </p:cNvPr>
          <p:cNvSpPr/>
          <p:nvPr/>
        </p:nvSpPr>
        <p:spPr>
          <a:xfrm>
            <a:off x="9084833" y="1183341"/>
            <a:ext cx="1882588" cy="570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r>
              <a:rPr lang="uk-UA" b="1" baseline="30000" dirty="0"/>
              <a:t>0</a:t>
            </a:r>
            <a:r>
              <a:rPr lang="uk-UA" b="1" dirty="0"/>
              <a:t>С</a:t>
            </a:r>
            <a:endParaRPr lang="ru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481FB8-029D-4816-A990-168EEF68D9BE}"/>
              </a:ext>
            </a:extLst>
          </p:cNvPr>
          <p:cNvSpPr/>
          <p:nvPr/>
        </p:nvSpPr>
        <p:spPr>
          <a:xfrm>
            <a:off x="8304904" y="2151529"/>
            <a:ext cx="3442447" cy="68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Якою була температура об 3.00?</a:t>
            </a:r>
            <a:endParaRPr lang="ru-UA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85977AF-6ABF-454B-B8FB-3682A5DF40E3}"/>
              </a:ext>
            </a:extLst>
          </p:cNvPr>
          <p:cNvSpPr/>
          <p:nvPr/>
        </p:nvSpPr>
        <p:spPr>
          <a:xfrm>
            <a:off x="9084833" y="2969112"/>
            <a:ext cx="1882588" cy="570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1</a:t>
            </a:r>
            <a:r>
              <a:rPr lang="uk-UA" b="1" baseline="30000" dirty="0"/>
              <a:t>0</a:t>
            </a:r>
            <a:r>
              <a:rPr lang="uk-UA" b="1" dirty="0"/>
              <a:t>С</a:t>
            </a:r>
            <a:endParaRPr lang="ru-UA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0F646B-8719-4D8F-8E2D-F11BE1B70626}"/>
              </a:ext>
            </a:extLst>
          </p:cNvPr>
          <p:cNvSpPr/>
          <p:nvPr/>
        </p:nvSpPr>
        <p:spPr>
          <a:xfrm>
            <a:off x="8304904" y="3937300"/>
            <a:ext cx="3442447" cy="68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Якою була температура об 15.00?</a:t>
            </a:r>
            <a:endParaRPr lang="ru-UA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3250EB-96A6-4C58-B6EC-6722F3D5547C}"/>
              </a:ext>
            </a:extLst>
          </p:cNvPr>
          <p:cNvSpPr/>
          <p:nvPr/>
        </p:nvSpPr>
        <p:spPr>
          <a:xfrm>
            <a:off x="9084833" y="4849945"/>
            <a:ext cx="1882588" cy="570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6</a:t>
            </a:r>
            <a:r>
              <a:rPr lang="uk-UA" b="1" baseline="30000" dirty="0"/>
              <a:t>0</a:t>
            </a:r>
            <a:r>
              <a:rPr lang="uk-UA" b="1" dirty="0"/>
              <a:t>С</a:t>
            </a:r>
            <a:endParaRPr lang="ru-UA" dirty="0"/>
          </a:p>
        </p:txBody>
      </p:sp>
      <p:pic>
        <p:nvPicPr>
          <p:cNvPr id="10" name="Picture 6" descr="Download Exclamation Full Food Stop Sign Line Mark HQ PNG Image ...">
            <a:extLst>
              <a:ext uri="{FF2B5EF4-FFF2-40B4-BE49-F238E27FC236}">
                <a16:creationId xmlns:a16="http://schemas.microsoft.com/office/drawing/2014/main" id="{F6F6A1D5-DAAF-4A30-949D-9BF1895B0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918" y="4360887"/>
            <a:ext cx="2332555" cy="233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8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9397"/>
            <a:ext cx="7881185" cy="4238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4525445"/>
            <a:ext cx="7881185" cy="12191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0D3511-AFDA-444F-A2B6-ED322ADA17D8}"/>
              </a:ext>
            </a:extLst>
          </p:cNvPr>
          <p:cNvSpPr/>
          <p:nvPr/>
        </p:nvSpPr>
        <p:spPr>
          <a:xfrm>
            <a:off x="8304904" y="258183"/>
            <a:ext cx="3442447" cy="68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О котрій годині температура становила 3</a:t>
            </a:r>
            <a:r>
              <a:rPr lang="uk-UA" b="1" baseline="30000" dirty="0"/>
              <a:t>0</a:t>
            </a:r>
            <a:r>
              <a:rPr lang="uk-UA" b="1" dirty="0"/>
              <a:t>С</a:t>
            </a:r>
            <a:endParaRPr lang="ru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450562-0F40-4A31-B62B-B1618C81E8F8}"/>
              </a:ext>
            </a:extLst>
          </p:cNvPr>
          <p:cNvSpPr/>
          <p:nvPr/>
        </p:nvSpPr>
        <p:spPr>
          <a:xfrm>
            <a:off x="9084833" y="1183341"/>
            <a:ext cx="1882588" cy="570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1, 13, 22 год.</a:t>
            </a:r>
            <a:endParaRPr lang="ru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481FB8-029D-4816-A990-168EEF68D9BE}"/>
              </a:ext>
            </a:extLst>
          </p:cNvPr>
          <p:cNvSpPr/>
          <p:nvPr/>
        </p:nvSpPr>
        <p:spPr>
          <a:xfrm>
            <a:off x="8304904" y="2151529"/>
            <a:ext cx="3442447" cy="68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Якою була найвища температура? О котрій годині?</a:t>
            </a:r>
            <a:endParaRPr lang="ru-UA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85977AF-6ABF-454B-B8FB-3682A5DF40E3}"/>
              </a:ext>
            </a:extLst>
          </p:cNvPr>
          <p:cNvSpPr/>
          <p:nvPr/>
        </p:nvSpPr>
        <p:spPr>
          <a:xfrm>
            <a:off x="9084833" y="2969112"/>
            <a:ext cx="1882588" cy="570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7</a:t>
            </a:r>
            <a:r>
              <a:rPr lang="uk-UA" b="1" baseline="30000" dirty="0"/>
              <a:t>0</a:t>
            </a:r>
            <a:r>
              <a:rPr lang="uk-UA" b="1" dirty="0"/>
              <a:t>С 016.00</a:t>
            </a:r>
            <a:endParaRPr lang="ru-UA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0F646B-8719-4D8F-8E2D-F11BE1B70626}"/>
              </a:ext>
            </a:extLst>
          </p:cNvPr>
          <p:cNvSpPr/>
          <p:nvPr/>
        </p:nvSpPr>
        <p:spPr>
          <a:xfrm>
            <a:off x="8304904" y="3937300"/>
            <a:ext cx="3442447" cy="68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Якою була найнижча температура? О котрій годині?</a:t>
            </a:r>
            <a:endParaRPr lang="ru-UA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3250EB-96A6-4C58-B6EC-6722F3D5547C}"/>
              </a:ext>
            </a:extLst>
          </p:cNvPr>
          <p:cNvSpPr/>
          <p:nvPr/>
        </p:nvSpPr>
        <p:spPr>
          <a:xfrm>
            <a:off x="8799424" y="4839187"/>
            <a:ext cx="1882588" cy="570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-4</a:t>
            </a:r>
            <a:r>
              <a:rPr lang="uk-UA" b="1" baseline="30000" dirty="0"/>
              <a:t>0</a:t>
            </a:r>
            <a:r>
              <a:rPr lang="uk-UA" b="1" dirty="0"/>
              <a:t>С о 8 год</a:t>
            </a:r>
            <a:endParaRPr lang="ru-UA" dirty="0"/>
          </a:p>
        </p:txBody>
      </p:sp>
      <p:pic>
        <p:nvPicPr>
          <p:cNvPr id="10" name="Picture 6" descr="Download Exclamation Full Food Stop Sign Line Mark HQ PNG Image ...">
            <a:extLst>
              <a:ext uri="{FF2B5EF4-FFF2-40B4-BE49-F238E27FC236}">
                <a16:creationId xmlns:a16="http://schemas.microsoft.com/office/drawing/2014/main" id="{A94E3E5E-8810-4F9F-816D-40A98DBA6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673" y="4625789"/>
            <a:ext cx="2167997" cy="216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9397"/>
            <a:ext cx="7881185" cy="423871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0D3511-AFDA-444F-A2B6-ED322ADA17D8}"/>
              </a:ext>
            </a:extLst>
          </p:cNvPr>
          <p:cNvSpPr/>
          <p:nvPr/>
        </p:nvSpPr>
        <p:spPr>
          <a:xfrm>
            <a:off x="8304904" y="258183"/>
            <a:ext cx="3442447" cy="68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Коли температура підвищувалась?</a:t>
            </a:r>
            <a:endParaRPr lang="ru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450562-0F40-4A31-B62B-B1618C81E8F8}"/>
              </a:ext>
            </a:extLst>
          </p:cNvPr>
          <p:cNvSpPr/>
          <p:nvPr/>
        </p:nvSpPr>
        <p:spPr>
          <a:xfrm>
            <a:off x="9084832" y="1183341"/>
            <a:ext cx="2361303" cy="570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З 8.00 до 16.00 год.</a:t>
            </a:r>
            <a:endParaRPr lang="ru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481FB8-029D-4816-A990-168EEF68D9BE}"/>
              </a:ext>
            </a:extLst>
          </p:cNvPr>
          <p:cNvSpPr/>
          <p:nvPr/>
        </p:nvSpPr>
        <p:spPr>
          <a:xfrm>
            <a:off x="8304904" y="1884508"/>
            <a:ext cx="3442447" cy="68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Коли температура знижувалась?</a:t>
            </a:r>
            <a:endParaRPr lang="ru-UA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85977AF-6ABF-454B-B8FB-3682A5DF40E3}"/>
              </a:ext>
            </a:extLst>
          </p:cNvPr>
          <p:cNvSpPr/>
          <p:nvPr/>
        </p:nvSpPr>
        <p:spPr>
          <a:xfrm>
            <a:off x="9084833" y="2674212"/>
            <a:ext cx="2361302" cy="744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Від 0.00до 8.00</a:t>
            </a:r>
          </a:p>
          <a:p>
            <a:pPr algn="ctr"/>
            <a:r>
              <a:rPr lang="uk-UA" dirty="0"/>
              <a:t>Від 16.00 до 24.00</a:t>
            </a:r>
            <a:endParaRPr lang="ru-UA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0F646B-8719-4D8F-8E2D-F11BE1B70626}"/>
              </a:ext>
            </a:extLst>
          </p:cNvPr>
          <p:cNvSpPr/>
          <p:nvPr/>
        </p:nvSpPr>
        <p:spPr>
          <a:xfrm>
            <a:off x="8304904" y="3585759"/>
            <a:ext cx="3442447" cy="68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Коли температура була вище 0</a:t>
            </a:r>
            <a:r>
              <a:rPr lang="uk-UA" b="1" baseline="30000" dirty="0"/>
              <a:t>0</a:t>
            </a:r>
            <a:r>
              <a:rPr lang="uk-UA" b="1" dirty="0"/>
              <a:t>С?</a:t>
            </a:r>
            <a:endParaRPr lang="ru-UA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3250EB-96A6-4C58-B6EC-6722F3D5547C}"/>
              </a:ext>
            </a:extLst>
          </p:cNvPr>
          <p:cNvSpPr/>
          <p:nvPr/>
        </p:nvSpPr>
        <p:spPr>
          <a:xfrm>
            <a:off x="9084832" y="4429252"/>
            <a:ext cx="2479638" cy="570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Від 0.00 до 4.00</a:t>
            </a:r>
          </a:p>
          <a:p>
            <a:pPr algn="ctr"/>
            <a:r>
              <a:rPr lang="uk-UA" dirty="0"/>
              <a:t>Від 10.30 до 24.00</a:t>
            </a:r>
            <a:endParaRPr lang="ru-UA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5D14983-E25C-49B9-8D85-59A88731F38B}"/>
              </a:ext>
            </a:extLst>
          </p:cNvPr>
          <p:cNvSpPr/>
          <p:nvPr/>
        </p:nvSpPr>
        <p:spPr>
          <a:xfrm>
            <a:off x="8304904" y="5154412"/>
            <a:ext cx="3442447" cy="688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Коли температура була нижче  0</a:t>
            </a:r>
            <a:r>
              <a:rPr lang="uk-UA" b="1" baseline="30000" dirty="0"/>
              <a:t>0</a:t>
            </a:r>
            <a:r>
              <a:rPr lang="uk-UA" b="1" dirty="0"/>
              <a:t>С?</a:t>
            </a:r>
            <a:endParaRPr lang="ru-UA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3702B73-EFB7-4741-A520-B4753159F295}"/>
              </a:ext>
            </a:extLst>
          </p:cNvPr>
          <p:cNvSpPr/>
          <p:nvPr/>
        </p:nvSpPr>
        <p:spPr>
          <a:xfrm>
            <a:off x="9084832" y="5997905"/>
            <a:ext cx="2479638" cy="570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Від 4.00 до 10.30</a:t>
            </a:r>
          </a:p>
        </p:txBody>
      </p:sp>
      <p:pic>
        <p:nvPicPr>
          <p:cNvPr id="12" name="Picture 6" descr="Download Exclamation Full Food Stop Sign Line Mark HQ PNG Image ...">
            <a:extLst>
              <a:ext uri="{FF2B5EF4-FFF2-40B4-BE49-F238E27FC236}">
                <a16:creationId xmlns:a16="http://schemas.microsoft.com/office/drawing/2014/main" id="{398AAB6E-D9B0-48CA-AEBF-5CCB38613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4454" y="4235506"/>
            <a:ext cx="2332555" cy="233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9145132SlideId2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39145132SlideId259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319</TotalTime>
  <Words>572</Words>
  <Application>Microsoft Office PowerPoint</Application>
  <PresentationFormat>Широкоэкранный</PresentationFormat>
  <Paragraphs>133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СВЕТЛАНКА</dc:creator>
  <cp:lastModifiedBy>Nataly</cp:lastModifiedBy>
  <cp:revision>28</cp:revision>
  <dcterms:created xsi:type="dcterms:W3CDTF">2015-04-21T15:34:14Z</dcterms:created>
  <dcterms:modified xsi:type="dcterms:W3CDTF">2020-05-12T10:36:43Z</dcterms:modified>
</cp:coreProperties>
</file>