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2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6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9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0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6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0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8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1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D830-104B-45A2-BB09-AE08E972DE2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315C5-2F6B-4883-9E36-3C3E57957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8" y="620688"/>
            <a:ext cx="8889763" cy="401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8" y="25963"/>
            <a:ext cx="8308370" cy="11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617072"/>
            <a:ext cx="6552728" cy="507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Домашнє завдання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Ð´Ð¾Ð¼Ð°ÑÐ½Ñ ÑÐ¾Ð±Ð¾Ñ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7533"/>
            <a:ext cx="2088232" cy="22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s://static.wixstatic.com/media/13a9b0_d4ec54bec6a54375b7f86e21b68b01ec.jpg/v1/fill/w_315,h_209,al_c,q_80,usm_0.66_1.00_0.01/13a9b0_d4ec54bec6a54375b7f86e21b68b01e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355490" y="2696643"/>
            <a:ext cx="4240845" cy="805228"/>
            <a:chOff x="3347864" y="2623772"/>
            <a:chExt cx="4104456" cy="80522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347864" y="2996952"/>
              <a:ext cx="4104456" cy="43204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prstClr val="black"/>
                  </a:solidFill>
                </a:rPr>
                <a:t>Прочитати       </a:t>
              </a:r>
              <a:r>
                <a:rPr lang="uk-UA" sz="2800" b="1" i="1" dirty="0">
                  <a:solidFill>
                    <a:prstClr val="black"/>
                  </a:solidFill>
                </a:rPr>
                <a:t>п.1</a:t>
              </a:r>
              <a:endParaRPr lang="ru-RU" sz="28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623772"/>
              <a:ext cx="1124895" cy="746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75856" y="4149080"/>
            <a:ext cx="4320480" cy="5628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prstClr val="black"/>
                </a:solidFill>
              </a:rPr>
              <a:t>№2,9,11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9229" name="Picture 13" descr="Ð ÐµÐ·ÑÐ»ÑÑÐ°Ñ Ð¿Ð¾ÑÑÐºÑ Ð·Ð¾Ð±ÑÐ°Ð¶ÐµÐ½Ñ Ð·Ð° Ð·Ð°Ð¿Ð¸ÑÐ¾Ð¼ &quot;Ð·Ð¾ÑÐ¸Ñ ÑÑÑÐºÐ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70" y="3646822"/>
            <a:ext cx="1340319" cy="10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78567" y="1269884"/>
            <a:ext cx="5278978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08000"/>
            <a:ext cx="9144000" cy="331416"/>
            <a:chOff x="0" y="3645024"/>
            <a:chExt cx="9144000" cy="331416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0" y="3645024"/>
              <a:ext cx="9144000" cy="324000"/>
            </a:xfrm>
            <a:prstGeom prst="rect">
              <a:avLst/>
            </a:prstGeom>
            <a:solidFill>
              <a:schemeClr val="bg2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0" y="3976440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0" y="72000"/>
            <a:ext cx="9144000" cy="468000"/>
            <a:chOff x="0" y="72000"/>
            <a:chExt cx="9144000" cy="468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0" y="72000"/>
              <a:ext cx="9144000" cy="46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0" y="540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0" y="72000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Урок 1 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3508" y="4221088"/>
            <a:ext cx="8856984" cy="179667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1" name="Group 149"/>
          <p:cNvGrpSpPr>
            <a:grpSpLocks/>
          </p:cNvGrpSpPr>
          <p:nvPr/>
        </p:nvGrpSpPr>
        <p:grpSpPr bwMode="auto">
          <a:xfrm>
            <a:off x="438652" y="1891256"/>
            <a:ext cx="1439863" cy="3395662"/>
            <a:chOff x="385" y="2026"/>
            <a:chExt cx="470" cy="1094"/>
          </a:xfrm>
        </p:grpSpPr>
        <p:sp>
          <p:nvSpPr>
            <p:cNvPr id="32" name="Rectangle 99"/>
            <p:cNvSpPr>
              <a:spLocks noChangeArrowheads="1"/>
            </p:cNvSpPr>
            <p:nvPr/>
          </p:nvSpPr>
          <p:spPr bwMode="auto">
            <a:xfrm>
              <a:off x="385" y="2551"/>
              <a:ext cx="470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Rectangle 100"/>
            <p:cNvSpPr>
              <a:spLocks noChangeArrowheads="1"/>
            </p:cNvSpPr>
            <p:nvPr/>
          </p:nvSpPr>
          <p:spPr bwMode="auto">
            <a:xfrm>
              <a:off x="385" y="2551"/>
              <a:ext cx="470" cy="11"/>
            </a:xfrm>
            <a:prstGeom prst="rect">
              <a:avLst/>
            </a:prstGeom>
            <a:noFill/>
            <a:ln w="0">
              <a:solidFill>
                <a:srgbClr val="00505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Rectangle 101"/>
            <p:cNvSpPr>
              <a:spLocks noChangeArrowheads="1"/>
            </p:cNvSpPr>
            <p:nvPr/>
          </p:nvSpPr>
          <p:spPr bwMode="auto">
            <a:xfrm>
              <a:off x="609" y="2506"/>
              <a:ext cx="33" cy="112"/>
            </a:xfrm>
            <a:prstGeom prst="rect">
              <a:avLst/>
            </a:prstGeom>
            <a:solidFill>
              <a:srgbClr val="47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Rectangle 102"/>
            <p:cNvSpPr>
              <a:spLocks noChangeArrowheads="1"/>
            </p:cNvSpPr>
            <p:nvPr/>
          </p:nvSpPr>
          <p:spPr bwMode="auto">
            <a:xfrm>
              <a:off x="609" y="2506"/>
              <a:ext cx="33" cy="112"/>
            </a:xfrm>
            <a:prstGeom prst="rect">
              <a:avLst/>
            </a:prstGeom>
            <a:noFill/>
            <a:ln w="0">
              <a:solidFill>
                <a:srgbClr val="23282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Freeform 103"/>
            <p:cNvSpPr>
              <a:spLocks/>
            </p:cNvSpPr>
            <p:nvPr/>
          </p:nvSpPr>
          <p:spPr bwMode="auto">
            <a:xfrm>
              <a:off x="408" y="2975"/>
              <a:ext cx="33" cy="145"/>
            </a:xfrm>
            <a:custGeom>
              <a:avLst/>
              <a:gdLst>
                <a:gd name="T0" fmla="*/ 3 w 3"/>
                <a:gd name="T1" fmla="*/ 0 h 13"/>
                <a:gd name="T2" fmla="*/ 0 w 3"/>
                <a:gd name="T3" fmla="*/ 0 h 13"/>
                <a:gd name="T4" fmla="*/ 0 w 3"/>
                <a:gd name="T5" fmla="*/ 13 h 13"/>
                <a:gd name="T6" fmla="*/ 3 w 3"/>
                <a:gd name="T7" fmla="*/ 7 h 13"/>
                <a:gd name="T8" fmla="*/ 3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3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7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auto">
            <a:xfrm>
              <a:off x="408" y="2975"/>
              <a:ext cx="33" cy="145"/>
            </a:xfrm>
            <a:custGeom>
              <a:avLst/>
              <a:gdLst>
                <a:gd name="T0" fmla="*/ 3 w 3"/>
                <a:gd name="T1" fmla="*/ 0 h 13"/>
                <a:gd name="T2" fmla="*/ 0 w 3"/>
                <a:gd name="T3" fmla="*/ 0 h 13"/>
                <a:gd name="T4" fmla="*/ 0 w 3"/>
                <a:gd name="T5" fmla="*/ 13 h 13"/>
                <a:gd name="T6" fmla="*/ 3 w 3"/>
                <a:gd name="T7" fmla="*/ 7 h 13"/>
                <a:gd name="T8" fmla="*/ 3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3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3" y="7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0">
              <a:solidFill>
                <a:srgbClr val="23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105"/>
            <p:cNvSpPr>
              <a:spLocks/>
            </p:cNvSpPr>
            <p:nvPr/>
          </p:nvSpPr>
          <p:spPr bwMode="auto">
            <a:xfrm>
              <a:off x="396" y="2182"/>
              <a:ext cx="302" cy="804"/>
            </a:xfrm>
            <a:custGeom>
              <a:avLst/>
              <a:gdLst>
                <a:gd name="T0" fmla="*/ 23 w 27"/>
                <a:gd name="T1" fmla="*/ 13 h 72"/>
                <a:gd name="T2" fmla="*/ 24 w 27"/>
                <a:gd name="T3" fmla="*/ 12 h 72"/>
                <a:gd name="T4" fmla="*/ 25 w 27"/>
                <a:gd name="T5" fmla="*/ 12 h 72"/>
                <a:gd name="T6" fmla="*/ 25 w 27"/>
                <a:gd name="T7" fmla="*/ 11 h 72"/>
                <a:gd name="T8" fmla="*/ 26 w 27"/>
                <a:gd name="T9" fmla="*/ 10 h 72"/>
                <a:gd name="T10" fmla="*/ 26 w 27"/>
                <a:gd name="T11" fmla="*/ 9 h 72"/>
                <a:gd name="T12" fmla="*/ 27 w 27"/>
                <a:gd name="T13" fmla="*/ 8 h 72"/>
                <a:gd name="T14" fmla="*/ 27 w 27"/>
                <a:gd name="T15" fmla="*/ 7 h 72"/>
                <a:gd name="T16" fmla="*/ 27 w 27"/>
                <a:gd name="T17" fmla="*/ 7 h 72"/>
                <a:gd name="T18" fmla="*/ 27 w 27"/>
                <a:gd name="T19" fmla="*/ 5 h 72"/>
                <a:gd name="T20" fmla="*/ 26 w 27"/>
                <a:gd name="T21" fmla="*/ 4 h 72"/>
                <a:gd name="T22" fmla="*/ 26 w 27"/>
                <a:gd name="T23" fmla="*/ 3 h 72"/>
                <a:gd name="T24" fmla="*/ 25 w 27"/>
                <a:gd name="T25" fmla="*/ 2 h 72"/>
                <a:gd name="T26" fmla="*/ 24 w 27"/>
                <a:gd name="T27" fmla="*/ 1 h 72"/>
                <a:gd name="T28" fmla="*/ 23 w 27"/>
                <a:gd name="T29" fmla="*/ 0 h 72"/>
                <a:gd name="T30" fmla="*/ 22 w 27"/>
                <a:gd name="T31" fmla="*/ 0 h 72"/>
                <a:gd name="T32" fmla="*/ 20 w 27"/>
                <a:gd name="T33" fmla="*/ 0 h 72"/>
                <a:gd name="T34" fmla="*/ 19 w 27"/>
                <a:gd name="T35" fmla="*/ 0 h 72"/>
                <a:gd name="T36" fmla="*/ 18 w 27"/>
                <a:gd name="T37" fmla="*/ 0 h 72"/>
                <a:gd name="T38" fmla="*/ 17 w 27"/>
                <a:gd name="T39" fmla="*/ 1 h 72"/>
                <a:gd name="T40" fmla="*/ 16 w 27"/>
                <a:gd name="T41" fmla="*/ 2 h 72"/>
                <a:gd name="T42" fmla="*/ 15 w 27"/>
                <a:gd name="T43" fmla="*/ 3 h 72"/>
                <a:gd name="T44" fmla="*/ 14 w 27"/>
                <a:gd name="T45" fmla="*/ 4 h 72"/>
                <a:gd name="T46" fmla="*/ 14 w 27"/>
                <a:gd name="T47" fmla="*/ 5 h 72"/>
                <a:gd name="T48" fmla="*/ 14 w 27"/>
                <a:gd name="T49" fmla="*/ 7 h 72"/>
                <a:gd name="T50" fmla="*/ 13 w 27"/>
                <a:gd name="T51" fmla="*/ 10 h 72"/>
                <a:gd name="T52" fmla="*/ 12 w 27"/>
                <a:gd name="T53" fmla="*/ 15 h 72"/>
                <a:gd name="T54" fmla="*/ 11 w 27"/>
                <a:gd name="T55" fmla="*/ 21 h 72"/>
                <a:gd name="T56" fmla="*/ 9 w 27"/>
                <a:gd name="T57" fmla="*/ 28 h 72"/>
                <a:gd name="T58" fmla="*/ 7 w 27"/>
                <a:gd name="T59" fmla="*/ 35 h 72"/>
                <a:gd name="T60" fmla="*/ 4 w 27"/>
                <a:gd name="T61" fmla="*/ 41 h 72"/>
                <a:gd name="T62" fmla="*/ 2 w 27"/>
                <a:gd name="T63" fmla="*/ 45 h 72"/>
                <a:gd name="T64" fmla="*/ 0 w 27"/>
                <a:gd name="T65" fmla="*/ 47 h 72"/>
                <a:gd name="T66" fmla="*/ 0 w 27"/>
                <a:gd name="T67" fmla="*/ 72 h 72"/>
                <a:gd name="T68" fmla="*/ 1 w 27"/>
                <a:gd name="T69" fmla="*/ 72 h 72"/>
                <a:gd name="T70" fmla="*/ 1 w 27"/>
                <a:gd name="T71" fmla="*/ 72 h 72"/>
                <a:gd name="T72" fmla="*/ 2 w 27"/>
                <a:gd name="T73" fmla="*/ 72 h 72"/>
                <a:gd name="T74" fmla="*/ 3 w 27"/>
                <a:gd name="T75" fmla="*/ 72 h 72"/>
                <a:gd name="T76" fmla="*/ 4 w 27"/>
                <a:gd name="T77" fmla="*/ 72 h 72"/>
                <a:gd name="T78" fmla="*/ 5 w 27"/>
                <a:gd name="T79" fmla="*/ 72 h 72"/>
                <a:gd name="T80" fmla="*/ 5 w 27"/>
                <a:gd name="T81" fmla="*/ 70 h 72"/>
                <a:gd name="T82" fmla="*/ 5 w 27"/>
                <a:gd name="T83" fmla="*/ 67 h 72"/>
                <a:gd name="T84" fmla="*/ 5 w 27"/>
                <a:gd name="T85" fmla="*/ 65 h 72"/>
                <a:gd name="T86" fmla="*/ 6 w 27"/>
                <a:gd name="T87" fmla="*/ 62 h 72"/>
                <a:gd name="T88" fmla="*/ 6 w 27"/>
                <a:gd name="T89" fmla="*/ 59 h 72"/>
                <a:gd name="T90" fmla="*/ 7 w 27"/>
                <a:gd name="T91" fmla="*/ 57 h 72"/>
                <a:gd name="T92" fmla="*/ 8 w 27"/>
                <a:gd name="T93" fmla="*/ 55 h 72"/>
                <a:gd name="T94" fmla="*/ 9 w 27"/>
                <a:gd name="T95" fmla="*/ 54 h 72"/>
                <a:gd name="T96" fmla="*/ 8 w 27"/>
                <a:gd name="T97" fmla="*/ 48 h 72"/>
                <a:gd name="T98" fmla="*/ 9 w 27"/>
                <a:gd name="T99" fmla="*/ 44 h 72"/>
                <a:gd name="T100" fmla="*/ 10 w 27"/>
                <a:gd name="T101" fmla="*/ 39 h 72"/>
                <a:gd name="T102" fmla="*/ 12 w 27"/>
                <a:gd name="T103" fmla="*/ 33 h 72"/>
                <a:gd name="T104" fmla="*/ 14 w 27"/>
                <a:gd name="T105" fmla="*/ 27 h 72"/>
                <a:gd name="T106" fmla="*/ 16 w 27"/>
                <a:gd name="T107" fmla="*/ 21 h 72"/>
                <a:gd name="T108" fmla="*/ 18 w 27"/>
                <a:gd name="T109" fmla="*/ 17 h 72"/>
                <a:gd name="T110" fmla="*/ 20 w 27"/>
                <a:gd name="T111" fmla="*/ 14 h 72"/>
                <a:gd name="T112" fmla="*/ 23 w 27"/>
                <a:gd name="T113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" h="72">
                  <a:moveTo>
                    <a:pt x="23" y="13"/>
                  </a:moveTo>
                  <a:lnTo>
                    <a:pt x="24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5"/>
                  </a:lnTo>
                  <a:lnTo>
                    <a:pt x="11" y="21"/>
                  </a:lnTo>
                  <a:lnTo>
                    <a:pt x="9" y="28"/>
                  </a:lnTo>
                  <a:lnTo>
                    <a:pt x="7" y="35"/>
                  </a:lnTo>
                  <a:lnTo>
                    <a:pt x="4" y="41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6" y="62"/>
                  </a:lnTo>
                  <a:lnTo>
                    <a:pt x="6" y="59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8" y="48"/>
                  </a:lnTo>
                  <a:lnTo>
                    <a:pt x="9" y="44"/>
                  </a:lnTo>
                  <a:lnTo>
                    <a:pt x="10" y="39"/>
                  </a:lnTo>
                  <a:lnTo>
                    <a:pt x="12" y="33"/>
                  </a:lnTo>
                  <a:lnTo>
                    <a:pt x="14" y="27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20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82C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Freeform 106"/>
            <p:cNvSpPr>
              <a:spLocks/>
            </p:cNvSpPr>
            <p:nvPr/>
          </p:nvSpPr>
          <p:spPr bwMode="auto">
            <a:xfrm>
              <a:off x="396" y="2182"/>
              <a:ext cx="302" cy="804"/>
            </a:xfrm>
            <a:custGeom>
              <a:avLst/>
              <a:gdLst>
                <a:gd name="T0" fmla="*/ 23 w 27"/>
                <a:gd name="T1" fmla="*/ 13 h 72"/>
                <a:gd name="T2" fmla="*/ 24 w 27"/>
                <a:gd name="T3" fmla="*/ 12 h 72"/>
                <a:gd name="T4" fmla="*/ 25 w 27"/>
                <a:gd name="T5" fmla="*/ 12 h 72"/>
                <a:gd name="T6" fmla="*/ 25 w 27"/>
                <a:gd name="T7" fmla="*/ 11 h 72"/>
                <a:gd name="T8" fmla="*/ 26 w 27"/>
                <a:gd name="T9" fmla="*/ 10 h 72"/>
                <a:gd name="T10" fmla="*/ 26 w 27"/>
                <a:gd name="T11" fmla="*/ 9 h 72"/>
                <a:gd name="T12" fmla="*/ 27 w 27"/>
                <a:gd name="T13" fmla="*/ 8 h 72"/>
                <a:gd name="T14" fmla="*/ 27 w 27"/>
                <a:gd name="T15" fmla="*/ 7 h 72"/>
                <a:gd name="T16" fmla="*/ 27 w 27"/>
                <a:gd name="T17" fmla="*/ 7 h 72"/>
                <a:gd name="T18" fmla="*/ 27 w 27"/>
                <a:gd name="T19" fmla="*/ 5 h 72"/>
                <a:gd name="T20" fmla="*/ 26 w 27"/>
                <a:gd name="T21" fmla="*/ 4 h 72"/>
                <a:gd name="T22" fmla="*/ 26 w 27"/>
                <a:gd name="T23" fmla="*/ 3 h 72"/>
                <a:gd name="T24" fmla="*/ 25 w 27"/>
                <a:gd name="T25" fmla="*/ 2 h 72"/>
                <a:gd name="T26" fmla="*/ 24 w 27"/>
                <a:gd name="T27" fmla="*/ 1 h 72"/>
                <a:gd name="T28" fmla="*/ 23 w 27"/>
                <a:gd name="T29" fmla="*/ 0 h 72"/>
                <a:gd name="T30" fmla="*/ 22 w 27"/>
                <a:gd name="T31" fmla="*/ 0 h 72"/>
                <a:gd name="T32" fmla="*/ 20 w 27"/>
                <a:gd name="T33" fmla="*/ 0 h 72"/>
                <a:gd name="T34" fmla="*/ 19 w 27"/>
                <a:gd name="T35" fmla="*/ 0 h 72"/>
                <a:gd name="T36" fmla="*/ 18 w 27"/>
                <a:gd name="T37" fmla="*/ 0 h 72"/>
                <a:gd name="T38" fmla="*/ 17 w 27"/>
                <a:gd name="T39" fmla="*/ 1 h 72"/>
                <a:gd name="T40" fmla="*/ 16 w 27"/>
                <a:gd name="T41" fmla="*/ 2 h 72"/>
                <a:gd name="T42" fmla="*/ 15 w 27"/>
                <a:gd name="T43" fmla="*/ 3 h 72"/>
                <a:gd name="T44" fmla="*/ 14 w 27"/>
                <a:gd name="T45" fmla="*/ 4 h 72"/>
                <a:gd name="T46" fmla="*/ 14 w 27"/>
                <a:gd name="T47" fmla="*/ 5 h 72"/>
                <a:gd name="T48" fmla="*/ 14 w 27"/>
                <a:gd name="T49" fmla="*/ 7 h 72"/>
                <a:gd name="T50" fmla="*/ 13 w 27"/>
                <a:gd name="T51" fmla="*/ 10 h 72"/>
                <a:gd name="T52" fmla="*/ 12 w 27"/>
                <a:gd name="T53" fmla="*/ 15 h 72"/>
                <a:gd name="T54" fmla="*/ 11 w 27"/>
                <a:gd name="T55" fmla="*/ 21 h 72"/>
                <a:gd name="T56" fmla="*/ 9 w 27"/>
                <a:gd name="T57" fmla="*/ 28 h 72"/>
                <a:gd name="T58" fmla="*/ 7 w 27"/>
                <a:gd name="T59" fmla="*/ 35 h 72"/>
                <a:gd name="T60" fmla="*/ 4 w 27"/>
                <a:gd name="T61" fmla="*/ 41 h 72"/>
                <a:gd name="T62" fmla="*/ 2 w 27"/>
                <a:gd name="T63" fmla="*/ 45 h 72"/>
                <a:gd name="T64" fmla="*/ 0 w 27"/>
                <a:gd name="T65" fmla="*/ 47 h 72"/>
                <a:gd name="T66" fmla="*/ 0 w 27"/>
                <a:gd name="T67" fmla="*/ 72 h 72"/>
                <a:gd name="T68" fmla="*/ 1 w 27"/>
                <a:gd name="T69" fmla="*/ 72 h 72"/>
                <a:gd name="T70" fmla="*/ 1 w 27"/>
                <a:gd name="T71" fmla="*/ 72 h 72"/>
                <a:gd name="T72" fmla="*/ 2 w 27"/>
                <a:gd name="T73" fmla="*/ 72 h 72"/>
                <a:gd name="T74" fmla="*/ 3 w 27"/>
                <a:gd name="T75" fmla="*/ 72 h 72"/>
                <a:gd name="T76" fmla="*/ 4 w 27"/>
                <a:gd name="T77" fmla="*/ 72 h 72"/>
                <a:gd name="T78" fmla="*/ 5 w 27"/>
                <a:gd name="T79" fmla="*/ 72 h 72"/>
                <a:gd name="T80" fmla="*/ 5 w 27"/>
                <a:gd name="T81" fmla="*/ 70 h 72"/>
                <a:gd name="T82" fmla="*/ 5 w 27"/>
                <a:gd name="T83" fmla="*/ 67 h 72"/>
                <a:gd name="T84" fmla="*/ 5 w 27"/>
                <a:gd name="T85" fmla="*/ 65 h 72"/>
                <a:gd name="T86" fmla="*/ 6 w 27"/>
                <a:gd name="T87" fmla="*/ 62 h 72"/>
                <a:gd name="T88" fmla="*/ 6 w 27"/>
                <a:gd name="T89" fmla="*/ 59 h 72"/>
                <a:gd name="T90" fmla="*/ 7 w 27"/>
                <a:gd name="T91" fmla="*/ 57 h 72"/>
                <a:gd name="T92" fmla="*/ 8 w 27"/>
                <a:gd name="T93" fmla="*/ 55 h 72"/>
                <a:gd name="T94" fmla="*/ 9 w 27"/>
                <a:gd name="T95" fmla="*/ 54 h 72"/>
                <a:gd name="T96" fmla="*/ 8 w 27"/>
                <a:gd name="T97" fmla="*/ 48 h 72"/>
                <a:gd name="T98" fmla="*/ 9 w 27"/>
                <a:gd name="T99" fmla="*/ 44 h 72"/>
                <a:gd name="T100" fmla="*/ 10 w 27"/>
                <a:gd name="T101" fmla="*/ 39 h 72"/>
                <a:gd name="T102" fmla="*/ 12 w 27"/>
                <a:gd name="T103" fmla="*/ 33 h 72"/>
                <a:gd name="T104" fmla="*/ 14 w 27"/>
                <a:gd name="T105" fmla="*/ 27 h 72"/>
                <a:gd name="T106" fmla="*/ 16 w 27"/>
                <a:gd name="T107" fmla="*/ 21 h 72"/>
                <a:gd name="T108" fmla="*/ 18 w 27"/>
                <a:gd name="T109" fmla="*/ 17 h 72"/>
                <a:gd name="T110" fmla="*/ 20 w 27"/>
                <a:gd name="T111" fmla="*/ 14 h 72"/>
                <a:gd name="T112" fmla="*/ 23 w 27"/>
                <a:gd name="T113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" h="72">
                  <a:moveTo>
                    <a:pt x="23" y="13"/>
                  </a:moveTo>
                  <a:lnTo>
                    <a:pt x="24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5"/>
                  </a:lnTo>
                  <a:lnTo>
                    <a:pt x="11" y="21"/>
                  </a:lnTo>
                  <a:lnTo>
                    <a:pt x="9" y="28"/>
                  </a:lnTo>
                  <a:lnTo>
                    <a:pt x="7" y="35"/>
                  </a:lnTo>
                  <a:lnTo>
                    <a:pt x="4" y="41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6" y="62"/>
                  </a:lnTo>
                  <a:lnTo>
                    <a:pt x="6" y="59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8" y="48"/>
                  </a:lnTo>
                  <a:lnTo>
                    <a:pt x="9" y="44"/>
                  </a:lnTo>
                  <a:lnTo>
                    <a:pt x="10" y="39"/>
                  </a:lnTo>
                  <a:lnTo>
                    <a:pt x="12" y="33"/>
                  </a:lnTo>
                  <a:lnTo>
                    <a:pt x="14" y="27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20" y="14"/>
                  </a:lnTo>
                  <a:lnTo>
                    <a:pt x="23" y="13"/>
                  </a:lnTo>
                  <a:close/>
                </a:path>
              </a:pathLst>
            </a:custGeom>
            <a:noFill/>
            <a:ln w="0">
              <a:solidFill>
                <a:srgbClr val="0050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107"/>
            <p:cNvSpPr>
              <a:spLocks/>
            </p:cNvSpPr>
            <p:nvPr/>
          </p:nvSpPr>
          <p:spPr bwMode="auto">
            <a:xfrm>
              <a:off x="821" y="2953"/>
              <a:ext cx="12" cy="156"/>
            </a:xfrm>
            <a:custGeom>
              <a:avLst/>
              <a:gdLst>
                <a:gd name="T0" fmla="*/ 0 w 1"/>
                <a:gd name="T1" fmla="*/ 0 h 14"/>
                <a:gd name="T2" fmla="*/ 0 w 1"/>
                <a:gd name="T3" fmla="*/ 14 h 14"/>
                <a:gd name="T4" fmla="*/ 1 w 1"/>
                <a:gd name="T5" fmla="*/ 0 h 14"/>
                <a:gd name="T6" fmla="*/ 0 w 1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4">
                  <a:moveTo>
                    <a:pt x="0" y="0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108"/>
            <p:cNvSpPr>
              <a:spLocks/>
            </p:cNvSpPr>
            <p:nvPr/>
          </p:nvSpPr>
          <p:spPr bwMode="auto">
            <a:xfrm>
              <a:off x="821" y="2953"/>
              <a:ext cx="12" cy="156"/>
            </a:xfrm>
            <a:custGeom>
              <a:avLst/>
              <a:gdLst>
                <a:gd name="T0" fmla="*/ 0 w 1"/>
                <a:gd name="T1" fmla="*/ 0 h 14"/>
                <a:gd name="T2" fmla="*/ 0 w 1"/>
                <a:gd name="T3" fmla="*/ 14 h 14"/>
                <a:gd name="T4" fmla="*/ 1 w 1"/>
                <a:gd name="T5" fmla="*/ 0 h 14"/>
                <a:gd name="T6" fmla="*/ 0 w 1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4">
                  <a:moveTo>
                    <a:pt x="0" y="0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50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Freeform 109"/>
            <p:cNvSpPr>
              <a:spLocks/>
            </p:cNvSpPr>
            <p:nvPr/>
          </p:nvSpPr>
          <p:spPr bwMode="auto">
            <a:xfrm>
              <a:off x="553" y="2026"/>
              <a:ext cx="302" cy="960"/>
            </a:xfrm>
            <a:custGeom>
              <a:avLst/>
              <a:gdLst>
                <a:gd name="T0" fmla="*/ 5 w 27"/>
                <a:gd name="T1" fmla="*/ 14 h 86"/>
                <a:gd name="T2" fmla="*/ 3 w 27"/>
                <a:gd name="T3" fmla="*/ 14 h 86"/>
                <a:gd name="T4" fmla="*/ 3 w 27"/>
                <a:gd name="T5" fmla="*/ 15 h 86"/>
                <a:gd name="T6" fmla="*/ 2 w 27"/>
                <a:gd name="T7" fmla="*/ 15 h 86"/>
                <a:gd name="T8" fmla="*/ 1 w 27"/>
                <a:gd name="T9" fmla="*/ 16 h 86"/>
                <a:gd name="T10" fmla="*/ 0 w 27"/>
                <a:gd name="T11" fmla="*/ 17 h 86"/>
                <a:gd name="T12" fmla="*/ 0 w 27"/>
                <a:gd name="T13" fmla="*/ 18 h 86"/>
                <a:gd name="T14" fmla="*/ 0 w 27"/>
                <a:gd name="T15" fmla="*/ 19 h 86"/>
                <a:gd name="T16" fmla="*/ 0 w 27"/>
                <a:gd name="T17" fmla="*/ 20 h 86"/>
                <a:gd name="T18" fmla="*/ 0 w 27"/>
                <a:gd name="T19" fmla="*/ 21 h 86"/>
                <a:gd name="T20" fmla="*/ 0 w 27"/>
                <a:gd name="T21" fmla="*/ 22 h 86"/>
                <a:gd name="T22" fmla="*/ 0 w 27"/>
                <a:gd name="T23" fmla="*/ 23 h 86"/>
                <a:gd name="T24" fmla="*/ 1 w 27"/>
                <a:gd name="T25" fmla="*/ 24 h 86"/>
                <a:gd name="T26" fmla="*/ 1 w 27"/>
                <a:gd name="T27" fmla="*/ 25 h 86"/>
                <a:gd name="T28" fmla="*/ 2 w 27"/>
                <a:gd name="T29" fmla="*/ 26 h 86"/>
                <a:gd name="T30" fmla="*/ 3 w 27"/>
                <a:gd name="T31" fmla="*/ 26 h 86"/>
                <a:gd name="T32" fmla="*/ 4 w 27"/>
                <a:gd name="T33" fmla="*/ 27 h 86"/>
                <a:gd name="T34" fmla="*/ 6 w 27"/>
                <a:gd name="T35" fmla="*/ 28 h 86"/>
                <a:gd name="T36" fmla="*/ 9 w 27"/>
                <a:gd name="T37" fmla="*/ 31 h 86"/>
                <a:gd name="T38" fmla="*/ 11 w 27"/>
                <a:gd name="T39" fmla="*/ 35 h 86"/>
                <a:gd name="T40" fmla="*/ 13 w 27"/>
                <a:gd name="T41" fmla="*/ 41 h 86"/>
                <a:gd name="T42" fmla="*/ 15 w 27"/>
                <a:gd name="T43" fmla="*/ 47 h 86"/>
                <a:gd name="T44" fmla="*/ 16 w 27"/>
                <a:gd name="T45" fmla="*/ 53 h 86"/>
                <a:gd name="T46" fmla="*/ 17 w 27"/>
                <a:gd name="T47" fmla="*/ 58 h 86"/>
                <a:gd name="T48" fmla="*/ 18 w 27"/>
                <a:gd name="T49" fmla="*/ 62 h 86"/>
                <a:gd name="T50" fmla="*/ 18 w 27"/>
                <a:gd name="T51" fmla="*/ 68 h 86"/>
                <a:gd name="T52" fmla="*/ 19 w 27"/>
                <a:gd name="T53" fmla="*/ 69 h 86"/>
                <a:gd name="T54" fmla="*/ 20 w 27"/>
                <a:gd name="T55" fmla="*/ 71 h 86"/>
                <a:gd name="T56" fmla="*/ 20 w 27"/>
                <a:gd name="T57" fmla="*/ 73 h 86"/>
                <a:gd name="T58" fmla="*/ 21 w 27"/>
                <a:gd name="T59" fmla="*/ 76 h 86"/>
                <a:gd name="T60" fmla="*/ 21 w 27"/>
                <a:gd name="T61" fmla="*/ 78 h 86"/>
                <a:gd name="T62" fmla="*/ 22 w 27"/>
                <a:gd name="T63" fmla="*/ 81 h 86"/>
                <a:gd name="T64" fmla="*/ 22 w 27"/>
                <a:gd name="T65" fmla="*/ 84 h 86"/>
                <a:gd name="T66" fmla="*/ 22 w 27"/>
                <a:gd name="T67" fmla="*/ 86 h 86"/>
                <a:gd name="T68" fmla="*/ 23 w 27"/>
                <a:gd name="T69" fmla="*/ 86 h 86"/>
                <a:gd name="T70" fmla="*/ 24 w 27"/>
                <a:gd name="T71" fmla="*/ 86 h 86"/>
                <a:gd name="T72" fmla="*/ 25 w 27"/>
                <a:gd name="T73" fmla="*/ 86 h 86"/>
                <a:gd name="T74" fmla="*/ 25 w 27"/>
                <a:gd name="T75" fmla="*/ 86 h 86"/>
                <a:gd name="T76" fmla="*/ 26 w 27"/>
                <a:gd name="T77" fmla="*/ 86 h 86"/>
                <a:gd name="T78" fmla="*/ 27 w 27"/>
                <a:gd name="T79" fmla="*/ 86 h 86"/>
                <a:gd name="T80" fmla="*/ 27 w 27"/>
                <a:gd name="T81" fmla="*/ 61 h 86"/>
                <a:gd name="T82" fmla="*/ 25 w 27"/>
                <a:gd name="T83" fmla="*/ 59 h 86"/>
                <a:gd name="T84" fmla="*/ 22 w 27"/>
                <a:gd name="T85" fmla="*/ 55 h 86"/>
                <a:gd name="T86" fmla="*/ 20 w 27"/>
                <a:gd name="T87" fmla="*/ 49 h 86"/>
                <a:gd name="T88" fmla="*/ 18 w 27"/>
                <a:gd name="T89" fmla="*/ 42 h 86"/>
                <a:gd name="T90" fmla="*/ 16 w 27"/>
                <a:gd name="T91" fmla="*/ 35 h 86"/>
                <a:gd name="T92" fmla="*/ 14 w 27"/>
                <a:gd name="T93" fmla="*/ 29 h 86"/>
                <a:gd name="T94" fmla="*/ 13 w 27"/>
                <a:gd name="T95" fmla="*/ 24 h 86"/>
                <a:gd name="T96" fmla="*/ 13 w 27"/>
                <a:gd name="T97" fmla="*/ 20 h 86"/>
                <a:gd name="T98" fmla="*/ 13 w 27"/>
                <a:gd name="T99" fmla="*/ 19 h 86"/>
                <a:gd name="T100" fmla="*/ 12 w 27"/>
                <a:gd name="T101" fmla="*/ 18 h 86"/>
                <a:gd name="T102" fmla="*/ 12 w 27"/>
                <a:gd name="T103" fmla="*/ 17 h 86"/>
                <a:gd name="T104" fmla="*/ 11 w 27"/>
                <a:gd name="T105" fmla="*/ 16 h 86"/>
                <a:gd name="T106" fmla="*/ 11 w 27"/>
                <a:gd name="T107" fmla="*/ 16 h 86"/>
                <a:gd name="T108" fmla="*/ 10 w 27"/>
                <a:gd name="T109" fmla="*/ 15 h 86"/>
                <a:gd name="T110" fmla="*/ 9 w 27"/>
                <a:gd name="T111" fmla="*/ 14 h 86"/>
                <a:gd name="T112" fmla="*/ 8 w 27"/>
                <a:gd name="T113" fmla="*/ 14 h 86"/>
                <a:gd name="T114" fmla="*/ 8 w 27"/>
                <a:gd name="T115" fmla="*/ 0 h 86"/>
                <a:gd name="T116" fmla="*/ 5 w 27"/>
                <a:gd name="T117" fmla="*/ 0 h 86"/>
                <a:gd name="T118" fmla="*/ 5 w 27"/>
                <a:gd name="T11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" h="86">
                  <a:moveTo>
                    <a:pt x="5" y="14"/>
                  </a:moveTo>
                  <a:lnTo>
                    <a:pt x="3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1" y="35"/>
                  </a:lnTo>
                  <a:lnTo>
                    <a:pt x="13" y="41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7" y="58"/>
                  </a:lnTo>
                  <a:lnTo>
                    <a:pt x="18" y="62"/>
                  </a:lnTo>
                  <a:lnTo>
                    <a:pt x="18" y="68"/>
                  </a:lnTo>
                  <a:lnTo>
                    <a:pt x="19" y="69"/>
                  </a:lnTo>
                  <a:lnTo>
                    <a:pt x="20" y="71"/>
                  </a:lnTo>
                  <a:lnTo>
                    <a:pt x="20" y="73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22" y="81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3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7" y="61"/>
                  </a:lnTo>
                  <a:lnTo>
                    <a:pt x="25" y="59"/>
                  </a:lnTo>
                  <a:lnTo>
                    <a:pt x="22" y="55"/>
                  </a:lnTo>
                  <a:lnTo>
                    <a:pt x="20" y="49"/>
                  </a:lnTo>
                  <a:lnTo>
                    <a:pt x="18" y="42"/>
                  </a:lnTo>
                  <a:lnTo>
                    <a:pt x="16" y="35"/>
                  </a:lnTo>
                  <a:lnTo>
                    <a:pt x="14" y="29"/>
                  </a:lnTo>
                  <a:lnTo>
                    <a:pt x="13" y="24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82C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Freeform 110"/>
            <p:cNvSpPr>
              <a:spLocks/>
            </p:cNvSpPr>
            <p:nvPr/>
          </p:nvSpPr>
          <p:spPr bwMode="auto">
            <a:xfrm>
              <a:off x="553" y="2026"/>
              <a:ext cx="302" cy="960"/>
            </a:xfrm>
            <a:custGeom>
              <a:avLst/>
              <a:gdLst>
                <a:gd name="T0" fmla="*/ 5 w 27"/>
                <a:gd name="T1" fmla="*/ 14 h 86"/>
                <a:gd name="T2" fmla="*/ 3 w 27"/>
                <a:gd name="T3" fmla="*/ 14 h 86"/>
                <a:gd name="T4" fmla="*/ 3 w 27"/>
                <a:gd name="T5" fmla="*/ 15 h 86"/>
                <a:gd name="T6" fmla="*/ 2 w 27"/>
                <a:gd name="T7" fmla="*/ 15 h 86"/>
                <a:gd name="T8" fmla="*/ 1 w 27"/>
                <a:gd name="T9" fmla="*/ 16 h 86"/>
                <a:gd name="T10" fmla="*/ 0 w 27"/>
                <a:gd name="T11" fmla="*/ 17 h 86"/>
                <a:gd name="T12" fmla="*/ 0 w 27"/>
                <a:gd name="T13" fmla="*/ 18 h 86"/>
                <a:gd name="T14" fmla="*/ 0 w 27"/>
                <a:gd name="T15" fmla="*/ 19 h 86"/>
                <a:gd name="T16" fmla="*/ 0 w 27"/>
                <a:gd name="T17" fmla="*/ 20 h 86"/>
                <a:gd name="T18" fmla="*/ 0 w 27"/>
                <a:gd name="T19" fmla="*/ 21 h 86"/>
                <a:gd name="T20" fmla="*/ 0 w 27"/>
                <a:gd name="T21" fmla="*/ 22 h 86"/>
                <a:gd name="T22" fmla="*/ 0 w 27"/>
                <a:gd name="T23" fmla="*/ 23 h 86"/>
                <a:gd name="T24" fmla="*/ 1 w 27"/>
                <a:gd name="T25" fmla="*/ 24 h 86"/>
                <a:gd name="T26" fmla="*/ 1 w 27"/>
                <a:gd name="T27" fmla="*/ 25 h 86"/>
                <a:gd name="T28" fmla="*/ 2 w 27"/>
                <a:gd name="T29" fmla="*/ 26 h 86"/>
                <a:gd name="T30" fmla="*/ 3 w 27"/>
                <a:gd name="T31" fmla="*/ 26 h 86"/>
                <a:gd name="T32" fmla="*/ 4 w 27"/>
                <a:gd name="T33" fmla="*/ 27 h 86"/>
                <a:gd name="T34" fmla="*/ 6 w 27"/>
                <a:gd name="T35" fmla="*/ 28 h 86"/>
                <a:gd name="T36" fmla="*/ 9 w 27"/>
                <a:gd name="T37" fmla="*/ 31 h 86"/>
                <a:gd name="T38" fmla="*/ 11 w 27"/>
                <a:gd name="T39" fmla="*/ 35 h 86"/>
                <a:gd name="T40" fmla="*/ 13 w 27"/>
                <a:gd name="T41" fmla="*/ 41 h 86"/>
                <a:gd name="T42" fmla="*/ 15 w 27"/>
                <a:gd name="T43" fmla="*/ 47 h 86"/>
                <a:gd name="T44" fmla="*/ 16 w 27"/>
                <a:gd name="T45" fmla="*/ 53 h 86"/>
                <a:gd name="T46" fmla="*/ 17 w 27"/>
                <a:gd name="T47" fmla="*/ 58 h 86"/>
                <a:gd name="T48" fmla="*/ 18 w 27"/>
                <a:gd name="T49" fmla="*/ 62 h 86"/>
                <a:gd name="T50" fmla="*/ 18 w 27"/>
                <a:gd name="T51" fmla="*/ 68 h 86"/>
                <a:gd name="T52" fmla="*/ 19 w 27"/>
                <a:gd name="T53" fmla="*/ 69 h 86"/>
                <a:gd name="T54" fmla="*/ 20 w 27"/>
                <a:gd name="T55" fmla="*/ 71 h 86"/>
                <a:gd name="T56" fmla="*/ 20 w 27"/>
                <a:gd name="T57" fmla="*/ 73 h 86"/>
                <a:gd name="T58" fmla="*/ 21 w 27"/>
                <a:gd name="T59" fmla="*/ 76 h 86"/>
                <a:gd name="T60" fmla="*/ 21 w 27"/>
                <a:gd name="T61" fmla="*/ 78 h 86"/>
                <a:gd name="T62" fmla="*/ 22 w 27"/>
                <a:gd name="T63" fmla="*/ 81 h 86"/>
                <a:gd name="T64" fmla="*/ 22 w 27"/>
                <a:gd name="T65" fmla="*/ 84 h 86"/>
                <a:gd name="T66" fmla="*/ 22 w 27"/>
                <a:gd name="T67" fmla="*/ 86 h 86"/>
                <a:gd name="T68" fmla="*/ 23 w 27"/>
                <a:gd name="T69" fmla="*/ 86 h 86"/>
                <a:gd name="T70" fmla="*/ 24 w 27"/>
                <a:gd name="T71" fmla="*/ 86 h 86"/>
                <a:gd name="T72" fmla="*/ 25 w 27"/>
                <a:gd name="T73" fmla="*/ 86 h 86"/>
                <a:gd name="T74" fmla="*/ 25 w 27"/>
                <a:gd name="T75" fmla="*/ 86 h 86"/>
                <a:gd name="T76" fmla="*/ 26 w 27"/>
                <a:gd name="T77" fmla="*/ 86 h 86"/>
                <a:gd name="T78" fmla="*/ 27 w 27"/>
                <a:gd name="T79" fmla="*/ 86 h 86"/>
                <a:gd name="T80" fmla="*/ 27 w 27"/>
                <a:gd name="T81" fmla="*/ 61 h 86"/>
                <a:gd name="T82" fmla="*/ 25 w 27"/>
                <a:gd name="T83" fmla="*/ 59 h 86"/>
                <a:gd name="T84" fmla="*/ 22 w 27"/>
                <a:gd name="T85" fmla="*/ 55 h 86"/>
                <a:gd name="T86" fmla="*/ 20 w 27"/>
                <a:gd name="T87" fmla="*/ 49 h 86"/>
                <a:gd name="T88" fmla="*/ 18 w 27"/>
                <a:gd name="T89" fmla="*/ 42 h 86"/>
                <a:gd name="T90" fmla="*/ 16 w 27"/>
                <a:gd name="T91" fmla="*/ 35 h 86"/>
                <a:gd name="T92" fmla="*/ 14 w 27"/>
                <a:gd name="T93" fmla="*/ 29 h 86"/>
                <a:gd name="T94" fmla="*/ 13 w 27"/>
                <a:gd name="T95" fmla="*/ 24 h 86"/>
                <a:gd name="T96" fmla="*/ 13 w 27"/>
                <a:gd name="T97" fmla="*/ 20 h 86"/>
                <a:gd name="T98" fmla="*/ 13 w 27"/>
                <a:gd name="T99" fmla="*/ 19 h 86"/>
                <a:gd name="T100" fmla="*/ 12 w 27"/>
                <a:gd name="T101" fmla="*/ 18 h 86"/>
                <a:gd name="T102" fmla="*/ 12 w 27"/>
                <a:gd name="T103" fmla="*/ 17 h 86"/>
                <a:gd name="T104" fmla="*/ 11 w 27"/>
                <a:gd name="T105" fmla="*/ 16 h 86"/>
                <a:gd name="T106" fmla="*/ 11 w 27"/>
                <a:gd name="T107" fmla="*/ 16 h 86"/>
                <a:gd name="T108" fmla="*/ 10 w 27"/>
                <a:gd name="T109" fmla="*/ 15 h 86"/>
                <a:gd name="T110" fmla="*/ 9 w 27"/>
                <a:gd name="T111" fmla="*/ 14 h 86"/>
                <a:gd name="T112" fmla="*/ 8 w 27"/>
                <a:gd name="T113" fmla="*/ 14 h 86"/>
                <a:gd name="T114" fmla="*/ 8 w 27"/>
                <a:gd name="T115" fmla="*/ 0 h 86"/>
                <a:gd name="T116" fmla="*/ 5 w 27"/>
                <a:gd name="T117" fmla="*/ 0 h 86"/>
                <a:gd name="T118" fmla="*/ 5 w 27"/>
                <a:gd name="T11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" h="86">
                  <a:moveTo>
                    <a:pt x="5" y="14"/>
                  </a:moveTo>
                  <a:lnTo>
                    <a:pt x="3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1" y="35"/>
                  </a:lnTo>
                  <a:lnTo>
                    <a:pt x="13" y="41"/>
                  </a:lnTo>
                  <a:lnTo>
                    <a:pt x="15" y="47"/>
                  </a:lnTo>
                  <a:lnTo>
                    <a:pt x="16" y="53"/>
                  </a:lnTo>
                  <a:lnTo>
                    <a:pt x="17" y="58"/>
                  </a:lnTo>
                  <a:lnTo>
                    <a:pt x="18" y="62"/>
                  </a:lnTo>
                  <a:lnTo>
                    <a:pt x="18" y="68"/>
                  </a:lnTo>
                  <a:lnTo>
                    <a:pt x="19" y="69"/>
                  </a:lnTo>
                  <a:lnTo>
                    <a:pt x="20" y="71"/>
                  </a:lnTo>
                  <a:lnTo>
                    <a:pt x="20" y="73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22" y="81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3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7" y="61"/>
                  </a:lnTo>
                  <a:lnTo>
                    <a:pt x="25" y="59"/>
                  </a:lnTo>
                  <a:lnTo>
                    <a:pt x="22" y="55"/>
                  </a:lnTo>
                  <a:lnTo>
                    <a:pt x="20" y="49"/>
                  </a:lnTo>
                  <a:lnTo>
                    <a:pt x="18" y="42"/>
                  </a:lnTo>
                  <a:lnTo>
                    <a:pt x="16" y="35"/>
                  </a:lnTo>
                  <a:lnTo>
                    <a:pt x="14" y="29"/>
                  </a:lnTo>
                  <a:lnTo>
                    <a:pt x="13" y="24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14"/>
                  </a:lnTo>
                  <a:close/>
                </a:path>
              </a:pathLst>
            </a:custGeom>
            <a:noFill/>
            <a:ln w="0">
              <a:solidFill>
                <a:srgbClr val="0050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Freeform 111"/>
            <p:cNvSpPr>
              <a:spLocks/>
            </p:cNvSpPr>
            <p:nvPr/>
          </p:nvSpPr>
          <p:spPr bwMode="auto">
            <a:xfrm>
              <a:off x="609" y="2238"/>
              <a:ext cx="33" cy="33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2 h 3"/>
                <a:gd name="T12" fmla="*/ 0 w 3"/>
                <a:gd name="T13" fmla="*/ 2 h 3"/>
                <a:gd name="T14" fmla="*/ 1 w 3"/>
                <a:gd name="T15" fmla="*/ 3 h 3"/>
                <a:gd name="T16" fmla="*/ 1 w 3"/>
                <a:gd name="T17" fmla="*/ 3 h 3"/>
                <a:gd name="T18" fmla="*/ 2 w 3"/>
                <a:gd name="T19" fmla="*/ 2 h 3"/>
                <a:gd name="T20" fmla="*/ 3 w 3"/>
                <a:gd name="T21" fmla="*/ 2 h 3"/>
                <a:gd name="T22" fmla="*/ 2 w 3"/>
                <a:gd name="T23" fmla="*/ 1 h 3"/>
                <a:gd name="T24" fmla="*/ 1 w 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Line 112"/>
            <p:cNvSpPr>
              <a:spLocks noChangeShapeType="1"/>
            </p:cNvSpPr>
            <p:nvPr/>
          </p:nvSpPr>
          <p:spPr bwMode="auto">
            <a:xfrm>
              <a:off x="620" y="2026"/>
              <a:ext cx="1" cy="156"/>
            </a:xfrm>
            <a:prstGeom prst="line">
              <a:avLst/>
            </a:prstGeom>
            <a:noFill/>
            <a:ln w="0">
              <a:solidFill>
                <a:srgbClr val="2328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Freeform 113"/>
            <p:cNvSpPr>
              <a:spLocks/>
            </p:cNvSpPr>
            <p:nvPr/>
          </p:nvSpPr>
          <p:spPr bwMode="auto">
            <a:xfrm>
              <a:off x="385" y="2752"/>
              <a:ext cx="90" cy="100"/>
            </a:xfrm>
            <a:custGeom>
              <a:avLst/>
              <a:gdLst>
                <a:gd name="T0" fmla="*/ 4 w 8"/>
                <a:gd name="T1" fmla="*/ 0 h 9"/>
                <a:gd name="T2" fmla="*/ 3 w 8"/>
                <a:gd name="T3" fmla="*/ 0 h 9"/>
                <a:gd name="T4" fmla="*/ 2 w 8"/>
                <a:gd name="T5" fmla="*/ 0 h 9"/>
                <a:gd name="T6" fmla="*/ 1 w 8"/>
                <a:gd name="T7" fmla="*/ 1 h 9"/>
                <a:gd name="T8" fmla="*/ 1 w 8"/>
                <a:gd name="T9" fmla="*/ 1 h 9"/>
                <a:gd name="T10" fmla="*/ 0 w 8"/>
                <a:gd name="T11" fmla="*/ 2 h 9"/>
                <a:gd name="T12" fmla="*/ 0 w 8"/>
                <a:gd name="T13" fmla="*/ 3 h 9"/>
                <a:gd name="T14" fmla="*/ 0 w 8"/>
                <a:gd name="T15" fmla="*/ 4 h 9"/>
                <a:gd name="T16" fmla="*/ 0 w 8"/>
                <a:gd name="T17" fmla="*/ 5 h 9"/>
                <a:gd name="T18" fmla="*/ 0 w 8"/>
                <a:gd name="T19" fmla="*/ 5 h 9"/>
                <a:gd name="T20" fmla="*/ 0 w 8"/>
                <a:gd name="T21" fmla="*/ 6 h 9"/>
                <a:gd name="T22" fmla="*/ 0 w 8"/>
                <a:gd name="T23" fmla="*/ 7 h 9"/>
                <a:gd name="T24" fmla="*/ 1 w 8"/>
                <a:gd name="T25" fmla="*/ 8 h 9"/>
                <a:gd name="T26" fmla="*/ 1 w 8"/>
                <a:gd name="T27" fmla="*/ 8 h 9"/>
                <a:gd name="T28" fmla="*/ 2 w 8"/>
                <a:gd name="T29" fmla="*/ 9 h 9"/>
                <a:gd name="T30" fmla="*/ 3 w 8"/>
                <a:gd name="T31" fmla="*/ 9 h 9"/>
                <a:gd name="T32" fmla="*/ 4 w 8"/>
                <a:gd name="T33" fmla="*/ 9 h 9"/>
                <a:gd name="T34" fmla="*/ 5 w 8"/>
                <a:gd name="T35" fmla="*/ 9 h 9"/>
                <a:gd name="T36" fmla="*/ 5 w 8"/>
                <a:gd name="T37" fmla="*/ 9 h 9"/>
                <a:gd name="T38" fmla="*/ 6 w 8"/>
                <a:gd name="T39" fmla="*/ 8 h 9"/>
                <a:gd name="T40" fmla="*/ 7 w 8"/>
                <a:gd name="T41" fmla="*/ 8 h 9"/>
                <a:gd name="T42" fmla="*/ 7 w 8"/>
                <a:gd name="T43" fmla="*/ 7 h 9"/>
                <a:gd name="T44" fmla="*/ 8 w 8"/>
                <a:gd name="T45" fmla="*/ 6 h 9"/>
                <a:gd name="T46" fmla="*/ 8 w 8"/>
                <a:gd name="T47" fmla="*/ 5 h 9"/>
                <a:gd name="T48" fmla="*/ 8 w 8"/>
                <a:gd name="T49" fmla="*/ 5 h 9"/>
                <a:gd name="T50" fmla="*/ 8 w 8"/>
                <a:gd name="T51" fmla="*/ 4 h 9"/>
                <a:gd name="T52" fmla="*/ 8 w 8"/>
                <a:gd name="T53" fmla="*/ 3 h 9"/>
                <a:gd name="T54" fmla="*/ 7 w 8"/>
                <a:gd name="T55" fmla="*/ 2 h 9"/>
                <a:gd name="T56" fmla="*/ 7 w 8"/>
                <a:gd name="T57" fmla="*/ 1 h 9"/>
                <a:gd name="T58" fmla="*/ 6 w 8"/>
                <a:gd name="T59" fmla="*/ 1 h 9"/>
                <a:gd name="T60" fmla="*/ 5 w 8"/>
                <a:gd name="T61" fmla="*/ 0 h 9"/>
                <a:gd name="T62" fmla="*/ 5 w 8"/>
                <a:gd name="T63" fmla="*/ 0 h 9"/>
                <a:gd name="T64" fmla="*/ 4 w 8"/>
                <a:gd name="T6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9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Freeform 114"/>
            <p:cNvSpPr>
              <a:spLocks/>
            </p:cNvSpPr>
            <p:nvPr/>
          </p:nvSpPr>
          <p:spPr bwMode="auto">
            <a:xfrm>
              <a:off x="385" y="2752"/>
              <a:ext cx="90" cy="100"/>
            </a:xfrm>
            <a:custGeom>
              <a:avLst/>
              <a:gdLst>
                <a:gd name="T0" fmla="*/ 4 w 8"/>
                <a:gd name="T1" fmla="*/ 0 h 9"/>
                <a:gd name="T2" fmla="*/ 3 w 8"/>
                <a:gd name="T3" fmla="*/ 0 h 9"/>
                <a:gd name="T4" fmla="*/ 2 w 8"/>
                <a:gd name="T5" fmla="*/ 0 h 9"/>
                <a:gd name="T6" fmla="*/ 1 w 8"/>
                <a:gd name="T7" fmla="*/ 1 h 9"/>
                <a:gd name="T8" fmla="*/ 1 w 8"/>
                <a:gd name="T9" fmla="*/ 1 h 9"/>
                <a:gd name="T10" fmla="*/ 0 w 8"/>
                <a:gd name="T11" fmla="*/ 2 h 9"/>
                <a:gd name="T12" fmla="*/ 0 w 8"/>
                <a:gd name="T13" fmla="*/ 3 h 9"/>
                <a:gd name="T14" fmla="*/ 0 w 8"/>
                <a:gd name="T15" fmla="*/ 4 h 9"/>
                <a:gd name="T16" fmla="*/ 0 w 8"/>
                <a:gd name="T17" fmla="*/ 5 h 9"/>
                <a:gd name="T18" fmla="*/ 0 w 8"/>
                <a:gd name="T19" fmla="*/ 5 h 9"/>
                <a:gd name="T20" fmla="*/ 0 w 8"/>
                <a:gd name="T21" fmla="*/ 6 h 9"/>
                <a:gd name="T22" fmla="*/ 0 w 8"/>
                <a:gd name="T23" fmla="*/ 7 h 9"/>
                <a:gd name="T24" fmla="*/ 1 w 8"/>
                <a:gd name="T25" fmla="*/ 8 h 9"/>
                <a:gd name="T26" fmla="*/ 1 w 8"/>
                <a:gd name="T27" fmla="*/ 8 h 9"/>
                <a:gd name="T28" fmla="*/ 2 w 8"/>
                <a:gd name="T29" fmla="*/ 9 h 9"/>
                <a:gd name="T30" fmla="*/ 3 w 8"/>
                <a:gd name="T31" fmla="*/ 9 h 9"/>
                <a:gd name="T32" fmla="*/ 4 w 8"/>
                <a:gd name="T33" fmla="*/ 9 h 9"/>
                <a:gd name="T34" fmla="*/ 5 w 8"/>
                <a:gd name="T35" fmla="*/ 9 h 9"/>
                <a:gd name="T36" fmla="*/ 5 w 8"/>
                <a:gd name="T37" fmla="*/ 9 h 9"/>
                <a:gd name="T38" fmla="*/ 6 w 8"/>
                <a:gd name="T39" fmla="*/ 8 h 9"/>
                <a:gd name="T40" fmla="*/ 7 w 8"/>
                <a:gd name="T41" fmla="*/ 8 h 9"/>
                <a:gd name="T42" fmla="*/ 7 w 8"/>
                <a:gd name="T43" fmla="*/ 7 h 9"/>
                <a:gd name="T44" fmla="*/ 8 w 8"/>
                <a:gd name="T45" fmla="*/ 6 h 9"/>
                <a:gd name="T46" fmla="*/ 8 w 8"/>
                <a:gd name="T47" fmla="*/ 5 h 9"/>
                <a:gd name="T48" fmla="*/ 8 w 8"/>
                <a:gd name="T49" fmla="*/ 5 h 9"/>
                <a:gd name="T50" fmla="*/ 8 w 8"/>
                <a:gd name="T51" fmla="*/ 4 h 9"/>
                <a:gd name="T52" fmla="*/ 8 w 8"/>
                <a:gd name="T53" fmla="*/ 3 h 9"/>
                <a:gd name="T54" fmla="*/ 7 w 8"/>
                <a:gd name="T55" fmla="*/ 2 h 9"/>
                <a:gd name="T56" fmla="*/ 7 w 8"/>
                <a:gd name="T57" fmla="*/ 1 h 9"/>
                <a:gd name="T58" fmla="*/ 6 w 8"/>
                <a:gd name="T59" fmla="*/ 1 h 9"/>
                <a:gd name="T60" fmla="*/ 5 w 8"/>
                <a:gd name="T61" fmla="*/ 0 h 9"/>
                <a:gd name="T62" fmla="*/ 5 w 8"/>
                <a:gd name="T63" fmla="*/ 0 h 9"/>
                <a:gd name="T64" fmla="*/ 4 w 8"/>
                <a:gd name="T6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rgbClr val="0050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Freeform 115"/>
            <p:cNvSpPr>
              <a:spLocks/>
            </p:cNvSpPr>
            <p:nvPr/>
          </p:nvSpPr>
          <p:spPr bwMode="auto">
            <a:xfrm>
              <a:off x="419" y="2785"/>
              <a:ext cx="22" cy="3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2 h 3"/>
                <a:gd name="T6" fmla="*/ 0 w 2"/>
                <a:gd name="T7" fmla="*/ 3 h 3"/>
                <a:gd name="T8" fmla="*/ 1 w 2"/>
                <a:gd name="T9" fmla="*/ 3 h 3"/>
                <a:gd name="T10" fmla="*/ 2 w 2"/>
                <a:gd name="T11" fmla="*/ 3 h 3"/>
                <a:gd name="T12" fmla="*/ 2 w 2"/>
                <a:gd name="T13" fmla="*/ 2 h 3"/>
                <a:gd name="T14" fmla="*/ 2 w 2"/>
                <a:gd name="T15" fmla="*/ 1 h 3"/>
                <a:gd name="T16" fmla="*/ 1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9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Freeform 116"/>
            <p:cNvSpPr>
              <a:spLocks/>
            </p:cNvSpPr>
            <p:nvPr/>
          </p:nvSpPr>
          <p:spPr bwMode="auto">
            <a:xfrm>
              <a:off x="419" y="2785"/>
              <a:ext cx="22" cy="34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2 h 3"/>
                <a:gd name="T6" fmla="*/ 0 w 2"/>
                <a:gd name="T7" fmla="*/ 3 h 3"/>
                <a:gd name="T8" fmla="*/ 1 w 2"/>
                <a:gd name="T9" fmla="*/ 3 h 3"/>
                <a:gd name="T10" fmla="*/ 2 w 2"/>
                <a:gd name="T11" fmla="*/ 3 h 3"/>
                <a:gd name="T12" fmla="*/ 2 w 2"/>
                <a:gd name="T13" fmla="*/ 2 h 3"/>
                <a:gd name="T14" fmla="*/ 2 w 2"/>
                <a:gd name="T15" fmla="*/ 1 h 3"/>
                <a:gd name="T16" fmla="*/ 1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0">
              <a:solidFill>
                <a:srgbClr val="0050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210192" y="5286918"/>
            <a:ext cx="6264275" cy="631825"/>
            <a:chOff x="249" y="3747"/>
            <a:chExt cx="3946" cy="398"/>
          </a:xfrm>
        </p:grpSpPr>
        <p:sp>
          <p:nvSpPr>
            <p:cNvPr id="51" name="Freeform 6" descr="Папирус"/>
            <p:cNvSpPr>
              <a:spLocks/>
            </p:cNvSpPr>
            <p:nvPr/>
          </p:nvSpPr>
          <p:spPr bwMode="auto">
            <a:xfrm>
              <a:off x="297" y="3792"/>
              <a:ext cx="3880" cy="353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344 h 344"/>
                <a:gd name="T4" fmla="*/ 3872 w 3880"/>
                <a:gd name="T5" fmla="*/ 344 h 344"/>
                <a:gd name="T6" fmla="*/ 3880 w 3880"/>
                <a:gd name="T7" fmla="*/ 0 h 344"/>
                <a:gd name="T8" fmla="*/ 0 w 3880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 rot="-4023734">
              <a:off x="475" y="3925"/>
              <a:ext cx="94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 rot="10800000">
              <a:off x="293" y="3747"/>
              <a:ext cx="390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8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en-US" sz="900">
                  <a:solidFill>
                    <a:srgbClr val="000000"/>
                  </a:solidFill>
                  <a:latin typeface="Arial" charset="0"/>
                  <a:cs typeface="Arial" charset="0"/>
                </a:rPr>
                <a:t>IIII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endParaRPr lang="ru-RU" sz="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249" y="3883"/>
              <a:ext cx="39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 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0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 1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2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 3 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4 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 5  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6        7        8        </a:t>
              </a:r>
              <a:r>
                <a:rPr lang="ru-RU" sz="900" b="1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cs typeface="Arial" charset="0"/>
                </a:rPr>
                <a:t>9       10      11      12       13      14      15      16   </a:t>
              </a:r>
              <a:endParaRPr lang="ru-RU" sz="9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55" name="Picture 152" descr="STD5685215_1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6683">
            <a:off x="2014692" y="267996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51" descr="12389680861121735307boobaloo_Drawing_a_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153">
            <a:off x="5953124" y="1238002"/>
            <a:ext cx="31908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10"/>
          <p:cNvGrpSpPr>
            <a:grpSpLocks/>
          </p:cNvGrpSpPr>
          <p:nvPr/>
        </p:nvGrpSpPr>
        <p:grpSpPr bwMode="auto">
          <a:xfrm rot="18004960" flipH="1">
            <a:off x="7200655" y="3778800"/>
            <a:ext cx="2089150" cy="936625"/>
            <a:chOff x="763" y="1945"/>
            <a:chExt cx="2019" cy="886"/>
          </a:xfrm>
        </p:grpSpPr>
        <p:sp>
          <p:nvSpPr>
            <p:cNvPr id="58" name="Freeform 11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 rot="-3316674">
              <a:off x="2483" y="2398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 rot="-3316674">
              <a:off x="2671" y="2522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61" name="Group 14"/>
            <p:cNvGrpSpPr>
              <a:grpSpLocks/>
            </p:cNvGrpSpPr>
            <p:nvPr/>
          </p:nvGrpSpPr>
          <p:grpSpPr bwMode="auto">
            <a:xfrm>
              <a:off x="763" y="1945"/>
              <a:ext cx="1677" cy="744"/>
              <a:chOff x="763" y="1945"/>
              <a:chExt cx="1677" cy="744"/>
            </a:xfrm>
          </p:grpSpPr>
          <p:sp>
            <p:nvSpPr>
              <p:cNvPr id="62" name="Freeform 15"/>
              <p:cNvSpPr>
                <a:spLocks/>
              </p:cNvSpPr>
              <p:nvPr/>
            </p:nvSpPr>
            <p:spPr bwMode="auto">
              <a:xfrm rot="-3316674">
                <a:off x="1271" y="1519"/>
                <a:ext cx="744" cy="1595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auto">
              <a:xfrm>
                <a:off x="763" y="2084"/>
                <a:ext cx="42" cy="155"/>
              </a:xfrm>
              <a:custGeom>
                <a:avLst/>
                <a:gdLst>
                  <a:gd name="T0" fmla="*/ 33 w 42"/>
                  <a:gd name="T1" fmla="*/ 0 h 155"/>
                  <a:gd name="T2" fmla="*/ 41 w 42"/>
                  <a:gd name="T3" fmla="*/ 48 h 155"/>
                  <a:gd name="T4" fmla="*/ 29 w 42"/>
                  <a:gd name="T5" fmla="*/ 116 h 155"/>
                  <a:gd name="T6" fmla="*/ 9 w 42"/>
                  <a:gd name="T7" fmla="*/ 152 h 155"/>
                  <a:gd name="T8" fmla="*/ 1 w 42"/>
                  <a:gd name="T9" fmla="*/ 96 h 155"/>
                  <a:gd name="T10" fmla="*/ 5 w 42"/>
                  <a:gd name="T11" fmla="*/ 52 h 155"/>
                  <a:gd name="T12" fmla="*/ 33 w 42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4" name="Group 150"/>
          <p:cNvGrpSpPr>
            <a:grpSpLocks/>
          </p:cNvGrpSpPr>
          <p:nvPr/>
        </p:nvGrpSpPr>
        <p:grpSpPr bwMode="auto">
          <a:xfrm rot="16200000">
            <a:off x="2055991" y="70982"/>
            <a:ext cx="1655763" cy="2881313"/>
            <a:chOff x="5700" y="1255"/>
            <a:chExt cx="962" cy="1821"/>
          </a:xfrm>
        </p:grpSpPr>
        <p:sp>
          <p:nvSpPr>
            <p:cNvPr id="65" name="Line 95"/>
            <p:cNvSpPr>
              <a:spLocks noChangeShapeType="1"/>
            </p:cNvSpPr>
            <p:nvPr/>
          </p:nvSpPr>
          <p:spPr bwMode="auto">
            <a:xfrm>
              <a:off x="5924" y="2216"/>
              <a:ext cx="22" cy="1"/>
            </a:xfrm>
            <a:prstGeom prst="line">
              <a:avLst/>
            </a:prstGeom>
            <a:noFill/>
            <a:ln w="0">
              <a:solidFill>
                <a:srgbClr val="0098D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6" name="Freeform 117"/>
            <p:cNvSpPr>
              <a:spLocks/>
            </p:cNvSpPr>
            <p:nvPr/>
          </p:nvSpPr>
          <p:spPr bwMode="auto">
            <a:xfrm>
              <a:off x="5700" y="1255"/>
              <a:ext cx="917" cy="1810"/>
            </a:xfrm>
            <a:custGeom>
              <a:avLst/>
              <a:gdLst>
                <a:gd name="T0" fmla="*/ 17 w 82"/>
                <a:gd name="T1" fmla="*/ 133 h 162"/>
                <a:gd name="T2" fmla="*/ 17 w 82"/>
                <a:gd name="T3" fmla="*/ 86 h 162"/>
                <a:gd name="T4" fmla="*/ 18 w 82"/>
                <a:gd name="T5" fmla="*/ 84 h 162"/>
                <a:gd name="T6" fmla="*/ 18 w 82"/>
                <a:gd name="T7" fmla="*/ 84 h 162"/>
                <a:gd name="T8" fmla="*/ 19 w 82"/>
                <a:gd name="T9" fmla="*/ 83 h 162"/>
                <a:gd name="T10" fmla="*/ 20 w 82"/>
                <a:gd name="T11" fmla="*/ 83 h 162"/>
                <a:gd name="T12" fmla="*/ 20 w 82"/>
                <a:gd name="T13" fmla="*/ 83 h 162"/>
                <a:gd name="T14" fmla="*/ 21 w 82"/>
                <a:gd name="T15" fmla="*/ 84 h 162"/>
                <a:gd name="T16" fmla="*/ 22 w 82"/>
                <a:gd name="T17" fmla="*/ 85 h 162"/>
                <a:gd name="T18" fmla="*/ 23 w 82"/>
                <a:gd name="T19" fmla="*/ 86 h 162"/>
                <a:gd name="T20" fmla="*/ 46 w 82"/>
                <a:gd name="T21" fmla="*/ 131 h 162"/>
                <a:gd name="T22" fmla="*/ 47 w 82"/>
                <a:gd name="T23" fmla="*/ 132 h 162"/>
                <a:gd name="T24" fmla="*/ 48 w 82"/>
                <a:gd name="T25" fmla="*/ 133 h 162"/>
                <a:gd name="T26" fmla="*/ 48 w 82"/>
                <a:gd name="T27" fmla="*/ 134 h 162"/>
                <a:gd name="T28" fmla="*/ 48 w 82"/>
                <a:gd name="T29" fmla="*/ 135 h 162"/>
                <a:gd name="T30" fmla="*/ 48 w 82"/>
                <a:gd name="T31" fmla="*/ 136 h 162"/>
                <a:gd name="T32" fmla="*/ 47 w 82"/>
                <a:gd name="T33" fmla="*/ 136 h 162"/>
                <a:gd name="T34" fmla="*/ 46 w 82"/>
                <a:gd name="T35" fmla="*/ 136 h 162"/>
                <a:gd name="T36" fmla="*/ 45 w 82"/>
                <a:gd name="T37" fmla="*/ 137 h 162"/>
                <a:gd name="T38" fmla="*/ 23 w 82"/>
                <a:gd name="T39" fmla="*/ 137 h 162"/>
                <a:gd name="T40" fmla="*/ 22 w 82"/>
                <a:gd name="T41" fmla="*/ 137 h 162"/>
                <a:gd name="T42" fmla="*/ 21 w 82"/>
                <a:gd name="T43" fmla="*/ 137 h 162"/>
                <a:gd name="T44" fmla="*/ 20 w 82"/>
                <a:gd name="T45" fmla="*/ 136 h 162"/>
                <a:gd name="T46" fmla="*/ 19 w 82"/>
                <a:gd name="T47" fmla="*/ 136 h 162"/>
                <a:gd name="T48" fmla="*/ 18 w 82"/>
                <a:gd name="T49" fmla="*/ 136 h 162"/>
                <a:gd name="T50" fmla="*/ 18 w 82"/>
                <a:gd name="T51" fmla="*/ 135 h 162"/>
                <a:gd name="T52" fmla="*/ 17 w 82"/>
                <a:gd name="T53" fmla="*/ 134 h 162"/>
                <a:gd name="T54" fmla="*/ 17 w 82"/>
                <a:gd name="T55" fmla="*/ 133 h 162"/>
                <a:gd name="T56" fmla="*/ 0 w 82"/>
                <a:gd name="T57" fmla="*/ 162 h 162"/>
                <a:gd name="T58" fmla="*/ 82 w 82"/>
                <a:gd name="T59" fmla="*/ 162 h 162"/>
                <a:gd name="T60" fmla="*/ 0 w 82"/>
                <a:gd name="T61" fmla="*/ 0 h 162"/>
                <a:gd name="T62" fmla="*/ 0 w 82"/>
                <a:gd name="T63" fmla="*/ 162 h 162"/>
                <a:gd name="T64" fmla="*/ 17 w 82"/>
                <a:gd name="T65" fmla="*/ 13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62">
                  <a:moveTo>
                    <a:pt x="17" y="133"/>
                  </a:moveTo>
                  <a:lnTo>
                    <a:pt x="17" y="86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1" y="84"/>
                  </a:lnTo>
                  <a:lnTo>
                    <a:pt x="22" y="85"/>
                  </a:lnTo>
                  <a:lnTo>
                    <a:pt x="23" y="86"/>
                  </a:lnTo>
                  <a:lnTo>
                    <a:pt x="46" y="131"/>
                  </a:lnTo>
                  <a:lnTo>
                    <a:pt x="47" y="132"/>
                  </a:lnTo>
                  <a:lnTo>
                    <a:pt x="48" y="133"/>
                  </a:lnTo>
                  <a:lnTo>
                    <a:pt x="48" y="134"/>
                  </a:lnTo>
                  <a:lnTo>
                    <a:pt x="48" y="135"/>
                  </a:lnTo>
                  <a:lnTo>
                    <a:pt x="48" y="136"/>
                  </a:lnTo>
                  <a:lnTo>
                    <a:pt x="47" y="136"/>
                  </a:lnTo>
                  <a:lnTo>
                    <a:pt x="46" y="136"/>
                  </a:lnTo>
                  <a:lnTo>
                    <a:pt x="45" y="137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21" y="137"/>
                  </a:lnTo>
                  <a:lnTo>
                    <a:pt x="20" y="136"/>
                  </a:lnTo>
                  <a:lnTo>
                    <a:pt x="19" y="136"/>
                  </a:lnTo>
                  <a:lnTo>
                    <a:pt x="18" y="136"/>
                  </a:lnTo>
                  <a:lnTo>
                    <a:pt x="18" y="135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0" y="162"/>
                  </a:lnTo>
                  <a:lnTo>
                    <a:pt x="82" y="162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7" y="133"/>
                  </a:lnTo>
                  <a:close/>
                </a:path>
              </a:pathLst>
            </a:custGeom>
            <a:solidFill>
              <a:srgbClr val="D8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7" name="Freeform 118"/>
            <p:cNvSpPr>
              <a:spLocks/>
            </p:cNvSpPr>
            <p:nvPr/>
          </p:nvSpPr>
          <p:spPr bwMode="auto">
            <a:xfrm>
              <a:off x="5700" y="1255"/>
              <a:ext cx="917" cy="1810"/>
            </a:xfrm>
            <a:custGeom>
              <a:avLst/>
              <a:gdLst>
                <a:gd name="T0" fmla="*/ 1 w 82"/>
                <a:gd name="T1" fmla="*/ 2 h 162"/>
                <a:gd name="T2" fmla="*/ 0 w 82"/>
                <a:gd name="T3" fmla="*/ 0 h 162"/>
                <a:gd name="T4" fmla="*/ 0 w 82"/>
                <a:gd name="T5" fmla="*/ 162 h 162"/>
                <a:gd name="T6" fmla="*/ 82 w 82"/>
                <a:gd name="T7" fmla="*/ 162 h 162"/>
                <a:gd name="T8" fmla="*/ 1 w 82"/>
                <a:gd name="T9" fmla="*/ 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62">
                  <a:moveTo>
                    <a:pt x="1" y="2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82" y="162"/>
                  </a:lnTo>
                  <a:lnTo>
                    <a:pt x="1" y="2"/>
                  </a:lnTo>
                </a:path>
              </a:pathLst>
            </a:custGeom>
            <a:noFill/>
            <a:ln w="0">
              <a:solidFill>
                <a:srgbClr val="23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8" name="Freeform 119"/>
            <p:cNvSpPr>
              <a:spLocks/>
            </p:cNvSpPr>
            <p:nvPr/>
          </p:nvSpPr>
          <p:spPr bwMode="auto">
            <a:xfrm>
              <a:off x="5890" y="2182"/>
              <a:ext cx="347" cy="603"/>
            </a:xfrm>
            <a:custGeom>
              <a:avLst/>
              <a:gdLst>
                <a:gd name="T0" fmla="*/ 6 w 31"/>
                <a:gd name="T1" fmla="*/ 3 h 54"/>
                <a:gd name="T2" fmla="*/ 5 w 31"/>
                <a:gd name="T3" fmla="*/ 2 h 54"/>
                <a:gd name="T4" fmla="*/ 4 w 31"/>
                <a:gd name="T5" fmla="*/ 1 h 54"/>
                <a:gd name="T6" fmla="*/ 3 w 31"/>
                <a:gd name="T7" fmla="*/ 0 h 54"/>
                <a:gd name="T8" fmla="*/ 3 w 31"/>
                <a:gd name="T9" fmla="*/ 0 h 54"/>
                <a:gd name="T10" fmla="*/ 2 w 31"/>
                <a:gd name="T11" fmla="*/ 0 h 54"/>
                <a:gd name="T12" fmla="*/ 1 w 31"/>
                <a:gd name="T13" fmla="*/ 1 h 54"/>
                <a:gd name="T14" fmla="*/ 1 w 31"/>
                <a:gd name="T15" fmla="*/ 1 h 54"/>
                <a:gd name="T16" fmla="*/ 0 w 31"/>
                <a:gd name="T17" fmla="*/ 3 h 54"/>
                <a:gd name="T18" fmla="*/ 0 w 31"/>
                <a:gd name="T19" fmla="*/ 50 h 54"/>
                <a:gd name="T20" fmla="*/ 0 w 31"/>
                <a:gd name="T21" fmla="*/ 51 h 54"/>
                <a:gd name="T22" fmla="*/ 1 w 31"/>
                <a:gd name="T23" fmla="*/ 52 h 54"/>
                <a:gd name="T24" fmla="*/ 1 w 31"/>
                <a:gd name="T25" fmla="*/ 53 h 54"/>
                <a:gd name="T26" fmla="*/ 2 w 31"/>
                <a:gd name="T27" fmla="*/ 53 h 54"/>
                <a:gd name="T28" fmla="*/ 3 w 31"/>
                <a:gd name="T29" fmla="*/ 53 h 54"/>
                <a:gd name="T30" fmla="*/ 4 w 31"/>
                <a:gd name="T31" fmla="*/ 54 h 54"/>
                <a:gd name="T32" fmla="*/ 5 w 31"/>
                <a:gd name="T33" fmla="*/ 54 h 54"/>
                <a:gd name="T34" fmla="*/ 6 w 31"/>
                <a:gd name="T35" fmla="*/ 54 h 54"/>
                <a:gd name="T36" fmla="*/ 28 w 31"/>
                <a:gd name="T37" fmla="*/ 54 h 54"/>
                <a:gd name="T38" fmla="*/ 29 w 31"/>
                <a:gd name="T39" fmla="*/ 53 h 54"/>
                <a:gd name="T40" fmla="*/ 30 w 31"/>
                <a:gd name="T41" fmla="*/ 53 h 54"/>
                <a:gd name="T42" fmla="*/ 31 w 31"/>
                <a:gd name="T43" fmla="*/ 53 h 54"/>
                <a:gd name="T44" fmla="*/ 31 w 31"/>
                <a:gd name="T45" fmla="*/ 52 h 54"/>
                <a:gd name="T46" fmla="*/ 31 w 31"/>
                <a:gd name="T47" fmla="*/ 51 h 54"/>
                <a:gd name="T48" fmla="*/ 31 w 31"/>
                <a:gd name="T49" fmla="*/ 50 h 54"/>
                <a:gd name="T50" fmla="*/ 30 w 31"/>
                <a:gd name="T51" fmla="*/ 49 h 54"/>
                <a:gd name="T52" fmla="*/ 29 w 31"/>
                <a:gd name="T53" fmla="*/ 48 h 54"/>
                <a:gd name="T54" fmla="*/ 6 w 31"/>
                <a:gd name="T5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54">
                  <a:moveTo>
                    <a:pt x="6" y="3"/>
                  </a:move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2" y="53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0"/>
                  </a:lnTo>
                  <a:lnTo>
                    <a:pt x="30" y="49"/>
                  </a:lnTo>
                  <a:lnTo>
                    <a:pt x="29" y="48"/>
                  </a:lnTo>
                  <a:lnTo>
                    <a:pt x="6" y="3"/>
                  </a:lnTo>
                </a:path>
              </a:pathLst>
            </a:custGeom>
            <a:noFill/>
            <a:ln w="0">
              <a:solidFill>
                <a:srgbClr val="007F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9" name="Freeform 120"/>
            <p:cNvSpPr>
              <a:spLocks/>
            </p:cNvSpPr>
            <p:nvPr/>
          </p:nvSpPr>
          <p:spPr bwMode="auto">
            <a:xfrm>
              <a:off x="5890" y="2182"/>
              <a:ext cx="45" cy="603"/>
            </a:xfrm>
            <a:custGeom>
              <a:avLst/>
              <a:gdLst>
                <a:gd name="T0" fmla="*/ 3 w 4"/>
                <a:gd name="T1" fmla="*/ 0 h 54"/>
                <a:gd name="T2" fmla="*/ 2 w 4"/>
                <a:gd name="T3" fmla="*/ 0 h 54"/>
                <a:gd name="T4" fmla="*/ 1 w 4"/>
                <a:gd name="T5" fmla="*/ 0 h 54"/>
                <a:gd name="T6" fmla="*/ 1 w 4"/>
                <a:gd name="T7" fmla="*/ 1 h 54"/>
                <a:gd name="T8" fmla="*/ 1 w 4"/>
                <a:gd name="T9" fmla="*/ 1 h 54"/>
                <a:gd name="T10" fmla="*/ 0 w 4"/>
                <a:gd name="T11" fmla="*/ 2 h 54"/>
                <a:gd name="T12" fmla="*/ 0 w 4"/>
                <a:gd name="T13" fmla="*/ 3 h 54"/>
                <a:gd name="T14" fmla="*/ 0 w 4"/>
                <a:gd name="T15" fmla="*/ 50 h 54"/>
                <a:gd name="T16" fmla="*/ 0 w 4"/>
                <a:gd name="T17" fmla="*/ 51 h 54"/>
                <a:gd name="T18" fmla="*/ 1 w 4"/>
                <a:gd name="T19" fmla="*/ 52 h 54"/>
                <a:gd name="T20" fmla="*/ 1 w 4"/>
                <a:gd name="T21" fmla="*/ 52 h 54"/>
                <a:gd name="T22" fmla="*/ 1 w 4"/>
                <a:gd name="T23" fmla="*/ 53 h 54"/>
                <a:gd name="T24" fmla="*/ 2 w 4"/>
                <a:gd name="T25" fmla="*/ 53 h 54"/>
                <a:gd name="T26" fmla="*/ 3 w 4"/>
                <a:gd name="T27" fmla="*/ 53 h 54"/>
                <a:gd name="T28" fmla="*/ 3 w 4"/>
                <a:gd name="T29" fmla="*/ 54 h 54"/>
                <a:gd name="T30" fmla="*/ 4 w 4"/>
                <a:gd name="T31" fmla="*/ 54 h 54"/>
                <a:gd name="T32" fmla="*/ 4 w 4"/>
                <a:gd name="T33" fmla="*/ 54 h 54"/>
                <a:gd name="T34" fmla="*/ 3 w 4"/>
                <a:gd name="T35" fmla="*/ 53 h 54"/>
                <a:gd name="T36" fmla="*/ 3 w 4"/>
                <a:gd name="T37" fmla="*/ 52 h 54"/>
                <a:gd name="T38" fmla="*/ 3 w 4"/>
                <a:gd name="T39" fmla="*/ 52 h 54"/>
                <a:gd name="T40" fmla="*/ 3 w 4"/>
                <a:gd name="T41" fmla="*/ 51 h 54"/>
                <a:gd name="T42" fmla="*/ 3 w 4"/>
                <a:gd name="T43" fmla="*/ 51 h 54"/>
                <a:gd name="T44" fmla="*/ 3 w 4"/>
                <a:gd name="T45" fmla="*/ 50 h 54"/>
                <a:gd name="T46" fmla="*/ 3 w 4"/>
                <a:gd name="T47" fmla="*/ 3 h 54"/>
                <a:gd name="T48" fmla="*/ 3 w 4"/>
                <a:gd name="T49" fmla="*/ 2 h 54"/>
                <a:gd name="T50" fmla="*/ 3 w 4"/>
                <a:gd name="T51" fmla="*/ 2 h 54"/>
                <a:gd name="T52" fmla="*/ 3 w 4"/>
                <a:gd name="T53" fmla="*/ 1 h 54"/>
                <a:gd name="T54" fmla="*/ 3 w 4"/>
                <a:gd name="T55" fmla="*/ 1 h 54"/>
                <a:gd name="T56" fmla="*/ 3 w 4"/>
                <a:gd name="T57" fmla="*/ 0 h 54"/>
                <a:gd name="T58" fmla="*/ 4 w 4"/>
                <a:gd name="T59" fmla="*/ 0 h 54"/>
                <a:gd name="T60" fmla="*/ 3 w 4"/>
                <a:gd name="T6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" h="54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2" y="53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0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69B38"/>
            </a:solidFill>
            <a:ln w="0">
              <a:solidFill>
                <a:srgbClr val="007F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" name="Freeform 121"/>
            <p:cNvSpPr>
              <a:spLocks/>
            </p:cNvSpPr>
            <p:nvPr/>
          </p:nvSpPr>
          <p:spPr bwMode="auto">
            <a:xfrm>
              <a:off x="5700" y="1255"/>
              <a:ext cx="962" cy="1821"/>
            </a:xfrm>
            <a:custGeom>
              <a:avLst/>
              <a:gdLst>
                <a:gd name="T0" fmla="*/ 82 w 86"/>
                <a:gd name="T1" fmla="*/ 162 h 163"/>
                <a:gd name="T2" fmla="*/ 0 w 86"/>
                <a:gd name="T3" fmla="*/ 0 h 163"/>
                <a:gd name="T4" fmla="*/ 3 w 86"/>
                <a:gd name="T5" fmla="*/ 1 h 163"/>
                <a:gd name="T6" fmla="*/ 6 w 86"/>
                <a:gd name="T7" fmla="*/ 6 h 163"/>
                <a:gd name="T8" fmla="*/ 6 w 86"/>
                <a:gd name="T9" fmla="*/ 6 h 163"/>
                <a:gd name="T10" fmla="*/ 86 w 86"/>
                <a:gd name="T11" fmla="*/ 163 h 163"/>
                <a:gd name="T12" fmla="*/ 3 w 86"/>
                <a:gd name="T13" fmla="*/ 163 h 163"/>
                <a:gd name="T14" fmla="*/ 0 w 86"/>
                <a:gd name="T15" fmla="*/ 162 h 163"/>
                <a:gd name="T16" fmla="*/ 82 w 86"/>
                <a:gd name="T17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63">
                  <a:moveTo>
                    <a:pt x="82" y="162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6"/>
                  </a:lnTo>
                  <a:lnTo>
                    <a:pt x="6" y="6"/>
                  </a:lnTo>
                  <a:lnTo>
                    <a:pt x="86" y="163"/>
                  </a:lnTo>
                  <a:lnTo>
                    <a:pt x="3" y="163"/>
                  </a:lnTo>
                  <a:lnTo>
                    <a:pt x="0" y="162"/>
                  </a:lnTo>
                  <a:lnTo>
                    <a:pt x="82" y="162"/>
                  </a:lnTo>
                  <a:close/>
                </a:path>
              </a:pathLst>
            </a:custGeom>
            <a:solidFill>
              <a:srgbClr val="969B38"/>
            </a:solidFill>
            <a:ln w="0">
              <a:solidFill>
                <a:srgbClr val="007F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Line 122"/>
            <p:cNvSpPr>
              <a:spLocks noChangeShapeType="1"/>
            </p:cNvSpPr>
            <p:nvPr/>
          </p:nvSpPr>
          <p:spPr bwMode="auto">
            <a:xfrm>
              <a:off x="5924" y="2763"/>
              <a:ext cx="313" cy="1"/>
            </a:xfrm>
            <a:prstGeom prst="line">
              <a:avLst/>
            </a:prstGeom>
            <a:noFill/>
            <a:ln w="0">
              <a:solidFill>
                <a:srgbClr val="0098D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92" y="644282"/>
            <a:ext cx="2009775" cy="1905000"/>
          </a:xfrm>
          <a:prstGeom prst="rect">
            <a:avLst/>
          </a:prstGeom>
        </p:spPr>
      </p:pic>
      <p:sp>
        <p:nvSpPr>
          <p:cNvPr id="72" name="Заголовок 1"/>
          <p:cNvSpPr txBox="1">
            <a:spLocks/>
          </p:cNvSpPr>
          <p:nvPr/>
        </p:nvSpPr>
        <p:spPr>
          <a:xfrm>
            <a:off x="-5131" y="727097"/>
            <a:ext cx="2560907" cy="541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</a:rPr>
              <a:t>ПРИЛАДИ на </a:t>
            </a:r>
            <a:r>
              <a:rPr lang="ru-RU" sz="2000" b="0" dirty="0" err="1" smtClean="0">
                <a:ln>
                  <a:noFill/>
                </a:ln>
                <a:solidFill>
                  <a:prstClr val="black"/>
                </a:solidFill>
                <a:effectLst/>
              </a:rPr>
              <a:t>уроці</a:t>
            </a: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</a:rPr>
              <a:t> </a:t>
            </a:r>
            <a:r>
              <a:rPr lang="ru-RU" sz="2000" b="0" dirty="0" err="1" smtClean="0">
                <a:ln>
                  <a:noFill/>
                </a:ln>
                <a:solidFill>
                  <a:prstClr val="black"/>
                </a:solidFill>
                <a:effectLst/>
              </a:rPr>
              <a:t>геометрії</a:t>
            </a:r>
            <a:r>
              <a:rPr lang="ru-RU" sz="2000" b="0" dirty="0" smtClean="0">
                <a:ln>
                  <a:noFill/>
                </a:ln>
                <a:solidFill>
                  <a:prstClr val="black"/>
                </a:solidFill>
                <a:effectLst/>
              </a:rPr>
              <a:t> </a:t>
            </a:r>
            <a:endParaRPr lang="ru-RU" sz="2400" b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5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11" y="188640"/>
            <a:ext cx="4305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1" y="756443"/>
            <a:ext cx="7956377" cy="135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97266" y="2836116"/>
            <a:ext cx="2135245" cy="1411888"/>
            <a:chOff x="1962605" y="4032000"/>
            <a:chExt cx="2135245" cy="1411888"/>
          </a:xfrm>
        </p:grpSpPr>
        <p:sp>
          <p:nvSpPr>
            <p:cNvPr id="7" name="Oval 29"/>
            <p:cNvSpPr>
              <a:spLocks noChangeArrowheads="1"/>
            </p:cNvSpPr>
            <p:nvPr/>
          </p:nvSpPr>
          <p:spPr bwMode="auto">
            <a:xfrm rot="375847">
              <a:off x="3636000" y="5328000"/>
              <a:ext cx="115887" cy="1158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962605" y="4032000"/>
              <a:ext cx="2135245" cy="1361665"/>
              <a:chOff x="1962605" y="4032000"/>
              <a:chExt cx="2135245" cy="1361665"/>
            </a:xfrm>
          </p:grpSpPr>
          <p:grpSp>
            <p:nvGrpSpPr>
              <p:cNvPr id="9" name="Group 76"/>
              <p:cNvGrpSpPr>
                <a:grpSpLocks/>
              </p:cNvGrpSpPr>
              <p:nvPr/>
            </p:nvGrpSpPr>
            <p:grpSpPr bwMode="auto">
              <a:xfrm rot="2418945">
                <a:off x="1962605" y="4032000"/>
                <a:ext cx="2089150" cy="936625"/>
                <a:chOff x="763" y="1945"/>
                <a:chExt cx="2019" cy="886"/>
              </a:xfrm>
            </p:grpSpPr>
            <p:sp>
              <p:nvSpPr>
                <p:cNvPr id="11" name="Freeform 77"/>
                <p:cNvSpPr>
                  <a:spLocks/>
                </p:cNvSpPr>
                <p:nvPr/>
              </p:nvSpPr>
              <p:spPr bwMode="auto">
                <a:xfrm rot="-3316674">
                  <a:off x="1322" y="1450"/>
                  <a:ext cx="852" cy="1909"/>
                </a:xfrm>
                <a:custGeom>
                  <a:avLst/>
                  <a:gdLst>
                    <a:gd name="T0" fmla="*/ 0 w 1252"/>
                    <a:gd name="T1" fmla="*/ 90 h 3125"/>
                    <a:gd name="T2" fmla="*/ 227 w 1252"/>
                    <a:gd name="T3" fmla="*/ 0 h 3125"/>
                    <a:gd name="T4" fmla="*/ 1179 w 1252"/>
                    <a:gd name="T5" fmla="*/ 2540 h 3125"/>
                    <a:gd name="T6" fmla="*/ 1252 w 1252"/>
                    <a:gd name="T7" fmla="*/ 3125 h 3125"/>
                    <a:gd name="T8" fmla="*/ 952 w 1252"/>
                    <a:gd name="T9" fmla="*/ 2630 h 3125"/>
                    <a:gd name="T10" fmla="*/ 0 w 1252"/>
                    <a:gd name="T11" fmla="*/ 90 h 3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52" h="3125">
                      <a:moveTo>
                        <a:pt x="0" y="90"/>
                      </a:moveTo>
                      <a:lnTo>
                        <a:pt x="227" y="0"/>
                      </a:lnTo>
                      <a:lnTo>
                        <a:pt x="1179" y="2540"/>
                      </a:lnTo>
                      <a:lnTo>
                        <a:pt x="1252" y="3125"/>
                      </a:lnTo>
                      <a:lnTo>
                        <a:pt x="952" y="263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78"/>
                <p:cNvSpPr>
                  <a:spLocks/>
                </p:cNvSpPr>
                <p:nvPr/>
              </p:nvSpPr>
              <p:spPr bwMode="auto">
                <a:xfrm rot="-3316674">
                  <a:off x="2483" y="2398"/>
                  <a:ext cx="215" cy="371"/>
                </a:xfrm>
                <a:custGeom>
                  <a:avLst/>
                  <a:gdLst>
                    <a:gd name="T0" fmla="*/ 316 w 316"/>
                    <a:gd name="T1" fmla="*/ 608 h 608"/>
                    <a:gd name="T2" fmla="*/ 227 w 316"/>
                    <a:gd name="T3" fmla="*/ 0 h 608"/>
                    <a:gd name="T4" fmla="*/ 0 w 316"/>
                    <a:gd name="T5" fmla="*/ 90 h 608"/>
                    <a:gd name="T6" fmla="*/ 316 w 316"/>
                    <a:gd name="T7" fmla="*/ 608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6" h="608">
                      <a:moveTo>
                        <a:pt x="316" y="608"/>
                      </a:moveTo>
                      <a:lnTo>
                        <a:pt x="227" y="0"/>
                      </a:lnTo>
                      <a:lnTo>
                        <a:pt x="0" y="90"/>
                      </a:lnTo>
                      <a:lnTo>
                        <a:pt x="316" y="60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FF99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79"/>
                <p:cNvSpPr>
                  <a:spLocks/>
                </p:cNvSpPr>
                <p:nvPr/>
              </p:nvSpPr>
              <p:spPr bwMode="auto">
                <a:xfrm rot="-3316674">
                  <a:off x="2671" y="2522"/>
                  <a:ext cx="82" cy="141"/>
                </a:xfrm>
                <a:custGeom>
                  <a:avLst/>
                  <a:gdLst>
                    <a:gd name="T0" fmla="*/ 85 w 121"/>
                    <a:gd name="T1" fmla="*/ 0 h 230"/>
                    <a:gd name="T2" fmla="*/ 0 w 121"/>
                    <a:gd name="T3" fmla="*/ 25 h 230"/>
                    <a:gd name="T4" fmla="*/ 121 w 121"/>
                    <a:gd name="T5" fmla="*/ 230 h 230"/>
                    <a:gd name="T6" fmla="*/ 85 w 121"/>
                    <a:gd name="T7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1" h="230">
                      <a:moveTo>
                        <a:pt x="85" y="0"/>
                      </a:moveTo>
                      <a:lnTo>
                        <a:pt x="0" y="25"/>
                      </a:lnTo>
                      <a:lnTo>
                        <a:pt x="121" y="23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4" name="Group 80"/>
                <p:cNvGrpSpPr>
                  <a:grpSpLocks/>
                </p:cNvGrpSpPr>
                <p:nvPr/>
              </p:nvGrpSpPr>
              <p:grpSpPr bwMode="auto">
                <a:xfrm>
                  <a:off x="763" y="1945"/>
                  <a:ext cx="1677" cy="744"/>
                  <a:chOff x="763" y="1945"/>
                  <a:chExt cx="1677" cy="744"/>
                </a:xfrm>
              </p:grpSpPr>
              <p:sp>
                <p:nvSpPr>
                  <p:cNvPr id="15" name="Freeform 81"/>
                  <p:cNvSpPr>
                    <a:spLocks/>
                  </p:cNvSpPr>
                  <p:nvPr/>
                </p:nvSpPr>
                <p:spPr bwMode="auto">
                  <a:xfrm rot="-3316674">
                    <a:off x="1271" y="1519"/>
                    <a:ext cx="744" cy="1595"/>
                  </a:xfrm>
                  <a:custGeom>
                    <a:avLst/>
                    <a:gdLst>
                      <a:gd name="T0" fmla="*/ 867 w 1094"/>
                      <a:gd name="T1" fmla="*/ 2612 h 2612"/>
                      <a:gd name="T2" fmla="*/ 1094 w 1094"/>
                      <a:gd name="T3" fmla="*/ 2522 h 2612"/>
                      <a:gd name="T4" fmla="*/ 1016 w 1094"/>
                      <a:gd name="T5" fmla="*/ 2554 h 2612"/>
                      <a:gd name="T6" fmla="*/ 84 w 1094"/>
                      <a:gd name="T7" fmla="*/ 0 h 2612"/>
                      <a:gd name="T8" fmla="*/ 0 w 1094"/>
                      <a:gd name="T9" fmla="*/ 30 h 2612"/>
                      <a:gd name="T10" fmla="*/ 940 w 1094"/>
                      <a:gd name="T11" fmla="*/ 2584 h 26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94" h="2612">
                        <a:moveTo>
                          <a:pt x="867" y="2612"/>
                        </a:moveTo>
                        <a:lnTo>
                          <a:pt x="1094" y="2522"/>
                        </a:lnTo>
                        <a:lnTo>
                          <a:pt x="1016" y="2554"/>
                        </a:lnTo>
                        <a:lnTo>
                          <a:pt x="84" y="0"/>
                        </a:lnTo>
                        <a:lnTo>
                          <a:pt x="0" y="30"/>
                        </a:lnTo>
                        <a:lnTo>
                          <a:pt x="940" y="2584"/>
                        </a:lnTo>
                      </a:path>
                    </a:pathLst>
                  </a:custGeom>
                  <a:solidFill>
                    <a:srgbClr val="FF66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" name="Freeform 82"/>
                  <p:cNvSpPr>
                    <a:spLocks/>
                  </p:cNvSpPr>
                  <p:nvPr/>
                </p:nvSpPr>
                <p:spPr bwMode="auto">
                  <a:xfrm>
                    <a:off x="763" y="2084"/>
                    <a:ext cx="42" cy="155"/>
                  </a:xfrm>
                  <a:custGeom>
                    <a:avLst/>
                    <a:gdLst>
                      <a:gd name="T0" fmla="*/ 33 w 42"/>
                      <a:gd name="T1" fmla="*/ 0 h 155"/>
                      <a:gd name="T2" fmla="*/ 41 w 42"/>
                      <a:gd name="T3" fmla="*/ 48 h 155"/>
                      <a:gd name="T4" fmla="*/ 29 w 42"/>
                      <a:gd name="T5" fmla="*/ 116 h 155"/>
                      <a:gd name="T6" fmla="*/ 9 w 42"/>
                      <a:gd name="T7" fmla="*/ 152 h 155"/>
                      <a:gd name="T8" fmla="*/ 1 w 42"/>
                      <a:gd name="T9" fmla="*/ 96 h 155"/>
                      <a:gd name="T10" fmla="*/ 5 w 42"/>
                      <a:gd name="T11" fmla="*/ 52 h 155"/>
                      <a:gd name="T12" fmla="*/ 33 w 42"/>
                      <a:gd name="T13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" h="155">
                        <a:moveTo>
                          <a:pt x="33" y="0"/>
                        </a:moveTo>
                        <a:cubicBezTo>
                          <a:pt x="42" y="3"/>
                          <a:pt x="42" y="29"/>
                          <a:pt x="41" y="48"/>
                        </a:cubicBezTo>
                        <a:cubicBezTo>
                          <a:pt x="40" y="67"/>
                          <a:pt x="34" y="99"/>
                          <a:pt x="29" y="116"/>
                        </a:cubicBezTo>
                        <a:cubicBezTo>
                          <a:pt x="24" y="133"/>
                          <a:pt x="14" y="155"/>
                          <a:pt x="9" y="152"/>
                        </a:cubicBezTo>
                        <a:cubicBezTo>
                          <a:pt x="4" y="149"/>
                          <a:pt x="2" y="113"/>
                          <a:pt x="1" y="96"/>
                        </a:cubicBezTo>
                        <a:cubicBezTo>
                          <a:pt x="0" y="79"/>
                          <a:pt x="0" y="68"/>
                          <a:pt x="5" y="52"/>
                        </a:cubicBezTo>
                        <a:cubicBezTo>
                          <a:pt x="10" y="36"/>
                          <a:pt x="27" y="11"/>
                          <a:pt x="33" y="0"/>
                        </a:cubicBezTo>
                        <a:close/>
                      </a:path>
                    </a:pathLst>
                  </a:custGeom>
                  <a:solidFill>
                    <a:srgbClr val="CC0F00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0" name="TextBox 9"/>
              <p:cNvSpPr txBox="1"/>
              <p:nvPr/>
            </p:nvSpPr>
            <p:spPr>
              <a:xfrm>
                <a:off x="3708000" y="49320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i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А</a:t>
                </a:r>
                <a:endParaRPr lang="ru-RU" sz="2400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" b="8210"/>
          <a:stretch/>
        </p:blipFill>
        <p:spPr bwMode="auto">
          <a:xfrm>
            <a:off x="1299452" y="756443"/>
            <a:ext cx="628363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1" y="5980042"/>
            <a:ext cx="8064896" cy="62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63081" y="5373216"/>
            <a:ext cx="1300607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11" y="188640"/>
            <a:ext cx="4305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524" y="1052736"/>
            <a:ext cx="8568952" cy="4462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dirty="0" err="1">
                <a:solidFill>
                  <a:prstClr val="black"/>
                </a:solidFill>
              </a:rPr>
              <a:t>Прямі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позначаються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малими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латинськими</a:t>
            </a:r>
            <a:r>
              <a:rPr lang="ru-RU" sz="2300" dirty="0">
                <a:solidFill>
                  <a:prstClr val="black"/>
                </a:solidFill>
              </a:rPr>
              <a:t>  буквами:</a:t>
            </a:r>
            <a:r>
              <a:rPr lang="en-US" sz="2300" dirty="0">
                <a:solidFill>
                  <a:prstClr val="black"/>
                </a:solidFill>
              </a:rPr>
              <a:t>   </a:t>
            </a:r>
            <a:r>
              <a:rPr lang="en-US" sz="2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a, b, c </a:t>
            </a:r>
            <a:r>
              <a:rPr lang="ru-RU" sz="2300" dirty="0">
                <a:solidFill>
                  <a:prstClr val="black"/>
                </a:solidFill>
              </a:rPr>
              <a:t>і </a:t>
            </a:r>
            <a:r>
              <a:rPr lang="ru-RU" sz="2300" dirty="0">
                <a:solidFill>
                  <a:prstClr val="black"/>
                </a:solidFill>
              </a:rPr>
              <a:t>т. </a:t>
            </a:r>
            <a:r>
              <a:rPr lang="ru-RU" sz="2300" dirty="0">
                <a:solidFill>
                  <a:prstClr val="black"/>
                </a:solidFill>
              </a:rPr>
              <a:t>п.</a:t>
            </a:r>
            <a:endParaRPr lang="ru-RU" sz="2300" dirty="0">
              <a:solidFill>
                <a:prstClr val="black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9996" y="1689990"/>
            <a:ext cx="8360929" cy="792088"/>
            <a:chOff x="239996" y="1689990"/>
            <a:chExt cx="8360929" cy="79208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96" y="1689990"/>
              <a:ext cx="8360929" cy="79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354499" y="2065226"/>
              <a:ext cx="189735" cy="11883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6" y="2590800"/>
            <a:ext cx="3090915" cy="11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r="7891"/>
          <a:stretch/>
        </p:blipFill>
        <p:spPr bwMode="auto">
          <a:xfrm>
            <a:off x="3779912" y="2594992"/>
            <a:ext cx="4669971" cy="120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7" y="4005064"/>
            <a:ext cx="817548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6" y="4859589"/>
            <a:ext cx="27717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74" y="4797152"/>
            <a:ext cx="5908902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11" y="188640"/>
            <a:ext cx="4305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4812"/>
            <a:ext cx="8208912" cy="17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3" y="4869160"/>
            <a:ext cx="8424813" cy="92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24568"/>
            <a:ext cx="2295649" cy="188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6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3608"/>
            <a:ext cx="8990252" cy="514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82148"/>
            <a:ext cx="7560840" cy="183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475656" y="3429000"/>
            <a:ext cx="5904656" cy="151216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91680" y="429309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m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08304" y="2212799"/>
            <a:ext cx="1477550" cy="496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Пряма </a:t>
            </a:r>
            <a:r>
              <a:rPr lang="en-US" dirty="0">
                <a:solidFill>
                  <a:prstClr val="white"/>
                </a:solidFill>
              </a:rPr>
              <a:t>m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555776" y="4055173"/>
            <a:ext cx="340158" cy="588573"/>
            <a:chOff x="2385697" y="2696411"/>
            <a:chExt cx="340158" cy="588573"/>
          </a:xfrm>
        </p:grpSpPr>
        <p:sp>
          <p:nvSpPr>
            <p:cNvPr id="7" name="Овал 6"/>
            <p:cNvSpPr/>
            <p:nvPr/>
          </p:nvSpPr>
          <p:spPr>
            <a:xfrm>
              <a:off x="2555776" y="321297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85697" y="2696411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</a:rPr>
                <a:t>А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84168" y="3134713"/>
            <a:ext cx="328936" cy="588573"/>
            <a:chOff x="2385697" y="2696411"/>
            <a:chExt cx="328936" cy="588573"/>
          </a:xfrm>
        </p:grpSpPr>
        <p:sp>
          <p:nvSpPr>
            <p:cNvPr id="13" name="Овал 12"/>
            <p:cNvSpPr/>
            <p:nvPr/>
          </p:nvSpPr>
          <p:spPr>
            <a:xfrm>
              <a:off x="2555776" y="321297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85697" y="2696411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</a:rPr>
                <a:t>В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7308303" y="2838647"/>
            <a:ext cx="1477551" cy="496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Точки А і 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45695" y="3559052"/>
            <a:ext cx="1440160" cy="496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Точки </a:t>
            </a:r>
            <a:r>
              <a:rPr lang="en-US" dirty="0">
                <a:solidFill>
                  <a:prstClr val="white"/>
                </a:solidFill>
              </a:rPr>
              <a:t>C,D,E.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468927" y="2763482"/>
            <a:ext cx="328936" cy="588573"/>
            <a:chOff x="2385697" y="2696411"/>
            <a:chExt cx="328936" cy="588573"/>
          </a:xfrm>
        </p:grpSpPr>
        <p:sp>
          <p:nvSpPr>
            <p:cNvPr id="18" name="Овал 17"/>
            <p:cNvSpPr/>
            <p:nvPr/>
          </p:nvSpPr>
          <p:spPr>
            <a:xfrm>
              <a:off x="2555776" y="321297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85697" y="2696411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C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707904" y="5517232"/>
            <a:ext cx="346570" cy="588573"/>
            <a:chOff x="2385697" y="2696411"/>
            <a:chExt cx="346570" cy="588573"/>
          </a:xfrm>
        </p:grpSpPr>
        <p:sp>
          <p:nvSpPr>
            <p:cNvPr id="21" name="Овал 20"/>
            <p:cNvSpPr/>
            <p:nvPr/>
          </p:nvSpPr>
          <p:spPr>
            <a:xfrm>
              <a:off x="2555776" y="321297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85697" y="269641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D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508104" y="4166188"/>
            <a:ext cx="309700" cy="588573"/>
            <a:chOff x="2385697" y="2696411"/>
            <a:chExt cx="309700" cy="588573"/>
          </a:xfrm>
        </p:grpSpPr>
        <p:sp>
          <p:nvSpPr>
            <p:cNvPr id="24" name="Овал 23"/>
            <p:cNvSpPr/>
            <p:nvPr/>
          </p:nvSpPr>
          <p:spPr>
            <a:xfrm>
              <a:off x="2555776" y="321297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85697" y="2696411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E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13104" y="4668743"/>
                <a:ext cx="18544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104" y="4668743"/>
                <a:ext cx="185448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934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Группа 31"/>
          <p:cNvGrpSpPr/>
          <p:nvPr/>
        </p:nvGrpSpPr>
        <p:grpSpPr>
          <a:xfrm>
            <a:off x="6156176" y="5236777"/>
            <a:ext cx="2793186" cy="560865"/>
            <a:chOff x="6390648" y="5213763"/>
            <a:chExt cx="2558714" cy="400140"/>
          </a:xfrm>
        </p:grpSpPr>
        <p:pic>
          <p:nvPicPr>
            <p:cNvPr id="6148" name="Picture 4" descr="ÐÐ¾Ð²âÑÐ·Ð°Ð½Ðµ Ð·Ð¾Ð±ÑÐ°Ð¶ÐµÐ½Ð½Ñ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250" y="5213763"/>
              <a:ext cx="242422" cy="29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ÐÐ¾Ð²âÑÐ·Ð°Ð½Ðµ Ð·Ð¾Ð±ÑÐ°Ð¶ÐµÐ½Ð½Ñ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209" y="5213763"/>
              <a:ext cx="242422" cy="29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ÐÐ¾Ð²âÑÐ·Ð°Ð½Ðµ Ð·Ð¾Ð±ÑÐ°Ð¶ÐµÐ½Ð½Ñ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5213763"/>
              <a:ext cx="242422" cy="29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390648" y="5213793"/>
              <a:ext cx="25587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dirty="0">
                  <a:solidFill>
                    <a:prstClr val="black"/>
                  </a:solidFill>
                </a:rPr>
                <a:t>С       </a:t>
              </a:r>
              <a:r>
                <a:rPr lang="en-US" sz="2000" dirty="0">
                  <a:solidFill>
                    <a:prstClr val="black"/>
                  </a:solidFill>
                </a:rPr>
                <a:t>m, D       m, E     m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7308303" y="4179886"/>
            <a:ext cx="1477551" cy="496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Запис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 flipH="1" flipV="1">
            <a:off x="3877984" y="2708920"/>
            <a:ext cx="1342088" cy="300836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468927" y="2763482"/>
            <a:ext cx="2463113" cy="28808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91580" y="382148"/>
            <a:ext cx="7560840" cy="91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475656" y="3429000"/>
            <a:ext cx="5904656" cy="151216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51560" y="4150654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m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08304" y="2212799"/>
            <a:ext cx="1477550" cy="496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Рисунок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297557" y="3890797"/>
            <a:ext cx="328936" cy="588573"/>
            <a:chOff x="2385697" y="2696411"/>
            <a:chExt cx="328936" cy="588573"/>
          </a:xfrm>
        </p:grpSpPr>
        <p:sp>
          <p:nvSpPr>
            <p:cNvPr id="18" name="Овал 17"/>
            <p:cNvSpPr/>
            <p:nvPr/>
          </p:nvSpPr>
          <p:spPr>
            <a:xfrm>
              <a:off x="2555776" y="321297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85697" y="2696411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C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061524" y="2982183"/>
            <a:ext cx="461986" cy="588573"/>
            <a:chOff x="2385697" y="2696411"/>
            <a:chExt cx="461986" cy="588573"/>
          </a:xfrm>
        </p:grpSpPr>
        <p:sp>
          <p:nvSpPr>
            <p:cNvPr id="22" name="TextBox 21"/>
            <p:cNvSpPr txBox="1"/>
            <p:nvPr/>
          </p:nvSpPr>
          <p:spPr>
            <a:xfrm>
              <a:off x="2385697" y="2696411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</a:rPr>
                <a:t>  </a:t>
              </a:r>
              <a:r>
                <a:rPr lang="en-US" sz="2000" b="1" dirty="0">
                  <a:solidFill>
                    <a:prstClr val="black"/>
                  </a:solidFill>
                </a:rPr>
                <a:t>D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555776" y="321297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7271763" y="3626923"/>
            <a:ext cx="1477551" cy="496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</a:rPr>
              <a:t>Запис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6318"/>
            <a:ext cx="54864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4353431" y="3621268"/>
            <a:ext cx="425116" cy="588573"/>
            <a:chOff x="2385697" y="2696411"/>
            <a:chExt cx="425116" cy="588573"/>
          </a:xfrm>
        </p:grpSpPr>
        <p:sp>
          <p:nvSpPr>
            <p:cNvPr id="25" name="TextBox 24"/>
            <p:cNvSpPr txBox="1"/>
            <p:nvPr/>
          </p:nvSpPr>
          <p:spPr>
            <a:xfrm>
              <a:off x="2385697" y="2696411"/>
              <a:ext cx="425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</a:rPr>
                <a:t>  </a:t>
              </a:r>
              <a:r>
                <a:rPr lang="en-US" sz="2000" b="1" dirty="0">
                  <a:solidFill>
                    <a:prstClr val="black"/>
                  </a:solidFill>
                </a:rPr>
                <a:t>E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2555776" y="3212976"/>
              <a:ext cx="72008" cy="7200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76056" y="4668742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b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14621" y="2460859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a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310918" y="4710335"/>
            <a:ext cx="1744948" cy="1628602"/>
            <a:chOff x="6310918" y="4710335"/>
            <a:chExt cx="1744948" cy="1628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310918" y="4710335"/>
                  <a:ext cx="15344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</a:rPr>
                    <a:t>a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a14:m>
                  <a:endParaRPr lang="en-US" sz="2400" dirty="0">
                    <a:solidFill>
                      <a:prstClr val="black"/>
                    </a:solidFill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0918" y="4710335"/>
                  <a:ext cx="153445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952" t="-10667" b="-3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439654" y="5324400"/>
                  <a:ext cx="16162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</a:rPr>
                    <a:t>b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a14:m>
                  <a:endParaRPr lang="en-US" sz="2400" dirty="0">
                    <a:solidFill>
                      <a:prstClr val="black"/>
                    </a:solidFill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654" y="5324400"/>
                  <a:ext cx="161621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639"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439654" y="5877272"/>
                  <a:ext cx="14689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</a:rPr>
                    <a:t>a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a14:m>
                  <a:endParaRPr lang="en-US" sz="2400" dirty="0">
                    <a:solidFill>
                      <a:prstClr val="black"/>
                    </a:solidFill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654" y="5877272"/>
                  <a:ext cx="146892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224"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74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66159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/>
          <a:stretch/>
        </p:blipFill>
        <p:spPr bwMode="auto">
          <a:xfrm>
            <a:off x="2395533" y="4082142"/>
            <a:ext cx="4352934" cy="222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8" y="25963"/>
            <a:ext cx="8308370" cy="117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Презентация PowerPoint</vt:lpstr>
      <vt:lpstr>Урок 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Игнатова</dc:creator>
  <cp:lastModifiedBy>Юлия Игнатова</cp:lastModifiedBy>
  <cp:revision>1</cp:revision>
  <dcterms:created xsi:type="dcterms:W3CDTF">2021-08-03T11:48:14Z</dcterms:created>
  <dcterms:modified xsi:type="dcterms:W3CDTF">2021-08-03T11:48:46Z</dcterms:modified>
</cp:coreProperties>
</file>