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ink/ink1.xml" ContentType="application/inkml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ink/ink2.xml" ContentType="application/inkml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ink/ink3.xml" ContentType="application/inkml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ink/ink4.xml" ContentType="application/inkml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ink/ink5.xml" ContentType="application/inkml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ink/ink6.xml" ContentType="application/inkml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ink/ink7.xml" ContentType="application/inkml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256" r:id="rId2"/>
    <p:sldId id="257" r:id="rId3"/>
    <p:sldId id="266" r:id="rId4"/>
    <p:sldId id="258" r:id="rId5"/>
    <p:sldId id="267" r:id="rId6"/>
    <p:sldId id="259" r:id="rId7"/>
    <p:sldId id="268" r:id="rId8"/>
    <p:sldId id="260" r:id="rId9"/>
    <p:sldId id="269" r:id="rId10"/>
    <p:sldId id="262" r:id="rId11"/>
    <p:sldId id="270" r:id="rId12"/>
    <p:sldId id="264" r:id="rId13"/>
    <p:sldId id="271" r:id="rId14"/>
    <p:sldId id="261" r:id="rId15"/>
    <p:sldId id="273" r:id="rId16"/>
    <p:sldId id="265" r:id="rId17"/>
    <p:sldId id="272" r:id="rId1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946795A9-A5CA-40F3-8127-906BF1DC5DB0}">
          <p14:sldIdLst>
            <p14:sldId id="256"/>
            <p14:sldId id="257"/>
            <p14:sldId id="266"/>
            <p14:sldId id="258"/>
            <p14:sldId id="267"/>
            <p14:sldId id="259"/>
            <p14:sldId id="268"/>
            <p14:sldId id="260"/>
            <p14:sldId id="269"/>
            <p14:sldId id="262"/>
            <p14:sldId id="270"/>
            <p14:sldId id="264"/>
            <p14:sldId id="271"/>
            <p14:sldId id="261"/>
            <p14:sldId id="273"/>
            <p14:sldId id="265"/>
            <p14:sldId id="272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327F97BB-C833-4FB7-BDE5-3F7075034690}" styleName="Стиль из темы 2 - акцент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Стиль из темы 2 - акцент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789" autoAdjust="0"/>
    <p:restoredTop sz="94660"/>
  </p:normalViewPr>
  <p:slideViewPr>
    <p:cSldViewPr>
      <p:cViewPr>
        <p:scale>
          <a:sx n="80" d="100"/>
          <a:sy n="80" d="100"/>
        </p:scale>
        <p:origin x="-348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165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1366" units="cm"/>
          <inkml:channel name="Y" type="integer" max="768" units="cm"/>
        </inkml:traceFormat>
        <inkml:channelProperties>
          <inkml:channelProperty channel="X" name="resolution" value="39.7093" units="1/cm"/>
          <inkml:channelProperty channel="Y" name="resolution" value="39.58763" units="1/cm"/>
        </inkml:channelProperties>
      </inkml:inkSource>
      <inkml:timestamp xml:id="ts0" timeString="2021-04-28T19:45:08.543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819 11757,'50'25,"-26"25,-24-25,25-25,-25 49,0-24,50-25,-50 25,0 0,0-1,0 1,25-25,-25 25,0 0,49-25,-49 25,0-1,0 1,50-25,-50 25,25-25,-25 25,24-50,1 25,-25-50,0 26,50 24,-50-50,0 25,49 0,-49 1,25-1,-25 0,0 0,25-24,25 49,-50-25,0-25,24 50,-24-49,0 24,50 25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ax="1366" units="cm"/>
          <inkml:channel name="Y" type="integer" max="768" units="cm"/>
        </inkml:traceFormat>
        <inkml:channelProperties>
          <inkml:channelProperty channel="X" name="resolution" value="39.7093" units="1/cm"/>
          <inkml:channelProperty channel="Y" name="resolution" value="39.58763" units="1/cm"/>
        </inkml:channelProperties>
      </inkml:inkSource>
      <inkml:timestamp xml:id="ts0" timeString="2021-04-28T19:46:26.059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3002 12402,'0'25,"0"0,25 25,-1 24,26-49,-50 49,50-24,-26-1,1 1,-25 0,50-26,-25 26,-25 0,24-50,1-25,25-50,-1 51,-24-1,0-50,0 75,0-49,49-1,-49 1,0 24,49 0,-49 0,0 25,-25-25,0 1,24-1,1 25,-25-25,25 25,-25-25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ax="1366" units="cm"/>
          <inkml:channel name="Y" type="integer" max="768" units="cm"/>
        </inkml:traceFormat>
        <inkml:channelProperties>
          <inkml:channelProperty channel="X" name="resolution" value="39.7093" units="1/cm"/>
          <inkml:channelProperty channel="Y" name="resolution" value="39.58763" units="1/cm"/>
        </inkml:channelProperties>
      </inkml:inkSource>
      <inkml:timestamp xml:id="ts0" timeString="2021-04-28T19:52:48.495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918 9674,'0'25,"0"-1,50 26,-50-25,25 0,-1 24,1-49,25 50,-50-25,0-1,0 1,25-25,-25 25,49 0,-49 49,50-24,-25-50,-25 25,24-25,1-25,0 0,0 0,0 1,-1-26,1 50,-25-25,25-25,25 1,-50 24,0-25,49 26,-24-1,0 0,-25 0,25 25,-25-25,24 1,1-26,0 50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ax="1366" units="cm"/>
          <inkml:channel name="Y" type="integer" max="768" units="cm"/>
        </inkml:traceFormat>
        <inkml:channelProperties>
          <inkml:channelProperty channel="X" name="resolution" value="39.7093" units="1/cm"/>
          <inkml:channelProperty channel="Y" name="resolution" value="39.58763" units="1/cm"/>
        </inkml:channelProperties>
      </inkml:inkSource>
      <inkml:timestamp xml:id="ts0" timeString="2021-04-28T19:54:01.191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1761 11336,'25'0,"0"25,-25 49,25-74,25 50,-50-1,49-24,-49 25,25-1,-25-24,25 0,-25 0,25-1,-25 1,0 0,24-25,-24 25,25-25,0 0,-25-50,50 1,-50 24,49 0,-24-49,-25 49,74-50,-49 75,0-49,0 24,24-25,-49 1,25 49,25-50,-50 25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ax="1366" units="cm"/>
          <inkml:channel name="Y" type="integer" max="768" units="cm"/>
        </inkml:traceFormat>
        <inkml:channelProperties>
          <inkml:channelProperty channel="X" name="resolution" value="39.7093" units="1/cm"/>
          <inkml:channelProperty channel="Y" name="resolution" value="39.58763" units="1/cm"/>
        </inkml:channelProperties>
      </inkml:inkSource>
      <inkml:timestamp xml:id="ts0" timeString="2021-04-28T19:54:46.915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2406 8285,'0'25,"0"24,0 1,25 24,-25-24,50 24,-50 1,25-75,-25 99,24-74,-24-1,0 1,0 0,25-25,-25-25,25 25,0-25,0-49,-1 0,26 24,-25 0,49-49,-49 99,0-49,0-1,24 25,-49-24,0 24,50 25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ax="1366" units="cm"/>
          <inkml:channel name="Y" type="integer" max="768" units="cm"/>
        </inkml:traceFormat>
        <inkml:channelProperties>
          <inkml:channelProperty channel="X" name="resolution" value="39.7093" units="1/cm"/>
          <inkml:channelProperty channel="Y" name="resolution" value="39.58763" units="1/cm"/>
        </inkml:channelProperties>
      </inkml:inkSource>
      <inkml:timestamp xml:id="ts0" timeString="2021-04-28T20:02:09.371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1761 12923,'0'50,"0"-1,25 1,25-25,-50 24,0 1,25 0,-25-25,49 24,-49-24,0 25,0-26,25-24,0 0,0-74,0 49,-1 0,1 1,25-26,-50 25,0-25,49 50,-24-49,-25 24,0 0,25 25,-25-25,0 1,50 24,-50-25,24 0,-24 0,25 0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ax="1366" units="cm"/>
          <inkml:channel name="Y" type="integer" max="768" units="cm"/>
        </inkml:traceFormat>
        <inkml:channelProperties>
          <inkml:channelProperty channel="X" name="resolution" value="39.7093" units="1/cm"/>
          <inkml:channelProperty channel="Y" name="resolution" value="39.58763" units="1/cm"/>
        </inkml:channelProperties>
      </inkml:inkSource>
      <inkml:timestamp xml:id="ts0" timeString="2021-04-28T19:58:01.867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943 11137,'25'0,"-25"50,49 0,-49-26,25 26,0 0,25-26,-50 1,24 0,-24 0,25-25,-25 25,25-25,-25 24,0 1,25-25,0 0,-1-49,1 24,-25 0,25 0,0 0,-25 1,49 24,-49-25,0 0,50 0,-50 0,25 25,-25-49,0 24,49 25,-49-50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EE33301-43CF-4212-AAAB-08FCECA5B53C}" type="datetimeFigureOut">
              <a:rPr lang="ru-RU" smtClean="0"/>
              <a:t>28.04.2021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1EDCE61-329A-4C0E-8116-ACAD73A7D9DF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184958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uk-UA" dirty="0" smtClean="0"/>
              <a:t>50 секунд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EDCE61-329A-4C0E-8116-ACAD73A7D9DF}" type="slidenum">
              <a:rPr lang="ru-RU" smtClean="0"/>
              <a:t>2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413817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uk-UA" dirty="0" smtClean="0"/>
              <a:t>50 секунд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EDCE61-329A-4C0E-8116-ACAD73A7D9DF}" type="slidenum">
              <a:rPr lang="ru-RU" smtClean="0"/>
              <a:t>11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413817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uk-UA" dirty="0" smtClean="0"/>
              <a:t>50 секунд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EDCE61-329A-4C0E-8116-ACAD73A7D9DF}" type="slidenum">
              <a:rPr lang="ru-RU" smtClean="0"/>
              <a:t>12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413817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uk-UA" dirty="0" smtClean="0"/>
              <a:t>50 секунд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EDCE61-329A-4C0E-8116-ACAD73A7D9DF}" type="slidenum">
              <a:rPr lang="ru-RU" smtClean="0"/>
              <a:t>13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413817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uk-UA" dirty="0" smtClean="0"/>
              <a:t>50 секунд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EDCE61-329A-4C0E-8116-ACAD73A7D9DF}" type="slidenum">
              <a:rPr lang="ru-RU" smtClean="0"/>
              <a:t>14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413817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uk-UA" dirty="0" smtClean="0"/>
              <a:t>50 секунд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EDCE61-329A-4C0E-8116-ACAD73A7D9DF}" type="slidenum">
              <a:rPr lang="ru-RU" smtClean="0"/>
              <a:t>15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413817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uk-UA" dirty="0" smtClean="0"/>
              <a:t>50 секунд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EDCE61-329A-4C0E-8116-ACAD73A7D9DF}" type="slidenum">
              <a:rPr lang="ru-RU" smtClean="0"/>
              <a:t>16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413817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uk-UA" dirty="0" smtClean="0"/>
              <a:t>50 секунд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EDCE61-329A-4C0E-8116-ACAD73A7D9DF}" type="slidenum">
              <a:rPr lang="ru-RU" smtClean="0"/>
              <a:t>17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413817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uk-UA" dirty="0" smtClean="0"/>
              <a:t>50 секунд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EDCE61-329A-4C0E-8116-ACAD73A7D9DF}" type="slidenum">
              <a:rPr lang="ru-RU" smtClean="0"/>
              <a:t>3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413817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uk-UA" dirty="0" smtClean="0"/>
              <a:t>50 секунд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EDCE61-329A-4C0E-8116-ACAD73A7D9DF}" type="slidenum">
              <a:rPr lang="ru-RU" smtClean="0"/>
              <a:t>4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413817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uk-UA" dirty="0" smtClean="0"/>
              <a:t>50 секунд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EDCE61-329A-4C0E-8116-ACAD73A7D9DF}" type="slidenum">
              <a:rPr lang="ru-RU" smtClean="0"/>
              <a:t>5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413817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uk-UA" dirty="0" smtClean="0"/>
              <a:t>50 секунд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EDCE61-329A-4C0E-8116-ACAD73A7D9DF}" type="slidenum">
              <a:rPr lang="ru-RU" smtClean="0"/>
              <a:t>6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413817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uk-UA" dirty="0" smtClean="0"/>
              <a:t>50 секунд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EDCE61-329A-4C0E-8116-ACAD73A7D9DF}" type="slidenum">
              <a:rPr lang="ru-RU" smtClean="0"/>
              <a:t>7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413817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uk-UA" dirty="0" smtClean="0"/>
              <a:t>50 секунд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EDCE61-329A-4C0E-8116-ACAD73A7D9DF}" type="slidenum">
              <a:rPr lang="ru-RU" smtClean="0"/>
              <a:t>8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413817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uk-UA" dirty="0" smtClean="0"/>
              <a:t>50 секунд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EDCE61-329A-4C0E-8116-ACAD73A7D9DF}" type="slidenum">
              <a:rPr lang="ru-RU" smtClean="0"/>
              <a:t>9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413817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uk-UA" dirty="0" smtClean="0"/>
              <a:t>50 секунд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EDCE61-329A-4C0E-8116-ACAD73A7D9DF}" type="slidenum">
              <a:rPr lang="ru-RU" smtClean="0"/>
              <a:t>10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41381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D721E-03DA-4537-92AD-AD20F93EF6D0}" type="datetimeFigureOut">
              <a:rPr lang="ru-RU" smtClean="0"/>
              <a:t>28.04.2021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8C440-6198-4442-92FC-6CD783351AA7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625842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D721E-03DA-4537-92AD-AD20F93EF6D0}" type="datetimeFigureOut">
              <a:rPr lang="ru-RU" smtClean="0"/>
              <a:t>28.04.2021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8C440-6198-4442-92FC-6CD783351AA7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171600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D721E-03DA-4537-92AD-AD20F93EF6D0}" type="datetimeFigureOut">
              <a:rPr lang="ru-RU" smtClean="0"/>
              <a:t>28.04.2021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8C440-6198-4442-92FC-6CD783351AA7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551436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D721E-03DA-4537-92AD-AD20F93EF6D0}" type="datetimeFigureOut">
              <a:rPr lang="ru-RU" smtClean="0"/>
              <a:t>28.04.2021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8C440-6198-4442-92FC-6CD783351AA7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927202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D721E-03DA-4537-92AD-AD20F93EF6D0}" type="datetimeFigureOut">
              <a:rPr lang="ru-RU" smtClean="0"/>
              <a:t>28.04.2021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8C440-6198-4442-92FC-6CD783351AA7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667113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D721E-03DA-4537-92AD-AD20F93EF6D0}" type="datetimeFigureOut">
              <a:rPr lang="ru-RU" smtClean="0"/>
              <a:t>28.04.2021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8C440-6198-4442-92FC-6CD783351AA7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376350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D721E-03DA-4537-92AD-AD20F93EF6D0}" type="datetimeFigureOut">
              <a:rPr lang="ru-RU" smtClean="0"/>
              <a:t>28.04.2021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8C440-6198-4442-92FC-6CD783351AA7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310430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D721E-03DA-4537-92AD-AD20F93EF6D0}" type="datetimeFigureOut">
              <a:rPr lang="ru-RU" smtClean="0"/>
              <a:t>28.04.2021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8C440-6198-4442-92FC-6CD783351AA7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383300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D721E-03DA-4537-92AD-AD20F93EF6D0}" type="datetimeFigureOut">
              <a:rPr lang="ru-RU" smtClean="0"/>
              <a:t>28.04.2021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8C440-6198-4442-92FC-6CD783351AA7}" type="slidenum">
              <a:rPr lang="ru-RU" smtClean="0"/>
              <a:t>‹#›</a:t>
            </a:fld>
            <a:endParaRPr lang="ru-RU" dirty="0"/>
          </a:p>
        </p:txBody>
      </p:sp>
      <p:pic>
        <p:nvPicPr>
          <p:cNvPr id="5" name="Picture 2" descr="C:\Users\Юлия Игнатова\Documents\тести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541" b="100000" l="0" r="98919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273642"/>
            <a:ext cx="1859214" cy="18592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040759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D721E-03DA-4537-92AD-AD20F93EF6D0}" type="datetimeFigureOut">
              <a:rPr lang="ru-RU" smtClean="0"/>
              <a:t>28.04.2021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8C440-6198-4442-92FC-6CD783351AA7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156011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D721E-03DA-4537-92AD-AD20F93EF6D0}" type="datetimeFigureOut">
              <a:rPr lang="ru-RU" smtClean="0"/>
              <a:t>28.04.2021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8C440-6198-4442-92FC-6CD783351AA7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791087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AD721E-03DA-4537-92AD-AD20F93EF6D0}" type="datetimeFigureOut">
              <a:rPr lang="ru-RU" smtClean="0"/>
              <a:t>28.04.2021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C8C440-6198-4442-92FC-6CD783351AA7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522712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4.emf"/><Relationship Id="rId4" Type="http://schemas.openxmlformats.org/officeDocument/2006/relationships/customXml" Target="../ink/ink5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7.emf"/><Relationship Id="rId5" Type="http://schemas.openxmlformats.org/officeDocument/2006/relationships/customXml" Target="../ink/ink6.xml"/><Relationship Id="rId4" Type="http://schemas.openxmlformats.org/officeDocument/2006/relationships/image" Target="../media/image16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0.emf"/><Relationship Id="rId5" Type="http://schemas.openxmlformats.org/officeDocument/2006/relationships/customXml" Target="../ink/ink7.xml"/><Relationship Id="rId4" Type="http://schemas.openxmlformats.org/officeDocument/2006/relationships/image" Target="../media/image19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emf"/><Relationship Id="rId5" Type="http://schemas.openxmlformats.org/officeDocument/2006/relationships/customXml" Target="../ink/ink1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emf"/><Relationship Id="rId5" Type="http://schemas.openxmlformats.org/officeDocument/2006/relationships/customXml" Target="../ink/ink2.xml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0.emf"/><Relationship Id="rId5" Type="http://schemas.openxmlformats.org/officeDocument/2006/relationships/customXml" Target="../ink/ink3.xml"/><Relationship Id="rId4" Type="http://schemas.openxmlformats.org/officeDocument/2006/relationships/image" Target="../media/image9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2.emf"/><Relationship Id="rId4" Type="http://schemas.openxmlformats.org/officeDocument/2006/relationships/customXml" Target="../ink/ink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dirty="0" smtClean="0"/>
              <a:t>Комбінаторні задачі 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uk-UA" dirty="0" smtClean="0"/>
              <a:t>9 клас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564574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182212" y="188640"/>
            <a:ext cx="57419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5</a:t>
            </a:r>
            <a:endParaRPr lang="ru-RU" sz="5400" b="1" cap="none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8182212" y="195389"/>
            <a:ext cx="57419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4</a:t>
            </a:r>
            <a:endParaRPr lang="ru-RU" sz="5400" b="1" cap="none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8182212" y="176777"/>
            <a:ext cx="57419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3</a:t>
            </a:r>
            <a:endParaRPr lang="ru-RU" sz="5400" b="1" cap="none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8182212" y="176777"/>
            <a:ext cx="57419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2</a:t>
            </a:r>
            <a:endParaRPr lang="ru-RU" sz="5400" b="1" cap="none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8182212" y="188640"/>
            <a:ext cx="57419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1</a:t>
            </a:r>
            <a:endParaRPr lang="ru-RU" sz="5400" b="1" cap="none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8182212" y="200116"/>
            <a:ext cx="57419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0</a:t>
            </a:r>
            <a:endParaRPr lang="ru-RU" sz="5400" b="1" cap="none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  <p:pic>
        <p:nvPicPr>
          <p:cNvPr id="11" name="Picture 2" descr="C:\Users\Юлия Игнатова\Documents\Lightshot\Screenshot_76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5766" y="2318613"/>
            <a:ext cx="8972724" cy="21714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TextBox 11"/>
          <p:cNvSpPr txBox="1"/>
          <p:nvPr/>
        </p:nvSpPr>
        <p:spPr>
          <a:xfrm>
            <a:off x="3491880" y="1556792"/>
            <a:ext cx="822661" cy="584775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uk-UA" sz="3200" b="1" dirty="0" smtClean="0"/>
              <a:t>№5</a:t>
            </a:r>
            <a:endParaRPr lang="ru-RU" sz="3200" b="1" dirty="0"/>
          </a:p>
        </p:txBody>
      </p:sp>
    </p:spTree>
    <p:extLst>
      <p:ext uri="{BB962C8B-B14F-4D97-AF65-F5344CB8AC3E}">
        <p14:creationId xmlns:p14="http://schemas.microsoft.com/office/powerpoint/2010/main" val="26678695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9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9000"/>
                            </p:stCondLst>
                            <p:childTnLst>
                              <p:par>
                                <p:cTn id="11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7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74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9750"/>
                            </p:stCondLst>
                            <p:childTnLst>
                              <p:par>
                                <p:cTn id="15" presetID="1" presetClass="entr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9750"/>
                            </p:stCondLst>
                            <p:childTnLst>
                              <p:par>
                                <p:cTn id="18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9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9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9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8750"/>
                            </p:stCondLst>
                            <p:childTnLst>
                              <p:par>
                                <p:cTn id="24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" dur="75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74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9500"/>
                            </p:stCondLst>
                            <p:childTnLst>
                              <p:par>
                                <p:cTn id="28" presetID="1" presetClass="entr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9500"/>
                            </p:stCondLst>
                            <p:childTnLst>
                              <p:par>
                                <p:cTn id="31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9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9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9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28500"/>
                            </p:stCondLst>
                            <p:childTnLst>
                              <p:par>
                                <p:cTn id="37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8" dur="7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74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29250"/>
                            </p:stCondLst>
                            <p:childTnLst>
                              <p:par>
                                <p:cTn id="41" presetID="1" presetClass="entr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29250"/>
                            </p:stCondLst>
                            <p:childTnLst>
                              <p:par>
                                <p:cTn id="44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9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9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9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38250"/>
                            </p:stCondLst>
                            <p:childTnLst>
                              <p:par>
                                <p:cTn id="50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1" dur="7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74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39000"/>
                            </p:stCondLst>
                            <p:childTnLst>
                              <p:par>
                                <p:cTn id="54" presetID="1" presetClass="entr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39000"/>
                            </p:stCondLst>
                            <p:childTnLst>
                              <p:par>
                                <p:cTn id="57" presetID="45" presetClass="entr" presetSubtype="0" fill="hold" grpId="0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9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9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9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48100"/>
                            </p:stCondLst>
                            <p:childTnLst>
                              <p:par>
                                <p:cTn id="63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4" dur="1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48110"/>
                            </p:stCondLst>
                            <p:childTnLst>
                              <p:par>
                                <p:cTn id="67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48110"/>
                            </p:stCondLst>
                            <p:childTnLst>
                              <p:par>
                                <p:cTn id="70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1" dur="7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74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3" grpId="0"/>
      <p:bldP spid="3" grpId="1"/>
      <p:bldP spid="3" grpId="2"/>
      <p:bldP spid="4" grpId="0"/>
      <p:bldP spid="4" grpId="1"/>
      <p:bldP spid="4" grpId="2"/>
      <p:bldP spid="5" grpId="0"/>
      <p:bldP spid="5" grpId="1"/>
      <p:bldP spid="5" grpId="2"/>
      <p:bldP spid="6" grpId="0"/>
      <p:bldP spid="6" grpId="1"/>
      <p:bldP spid="6" grpId="2"/>
      <p:bldP spid="7" grpId="0"/>
      <p:bldP spid="7" grpId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2" descr="C:\Users\Юлия Игнатова\Documents\Lightshot\Screenshot_76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5766" y="2318613"/>
            <a:ext cx="8972724" cy="21714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TextBox 11"/>
          <p:cNvSpPr txBox="1"/>
          <p:nvPr/>
        </p:nvSpPr>
        <p:spPr>
          <a:xfrm>
            <a:off x="3491880" y="1556792"/>
            <a:ext cx="822661" cy="584775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uk-UA" sz="3200" b="1" dirty="0" smtClean="0"/>
              <a:t>№5</a:t>
            </a:r>
            <a:endParaRPr lang="ru-RU" sz="3200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3059832" y="3789040"/>
            <a:ext cx="3019737" cy="369332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uk-UA" dirty="0" smtClean="0"/>
              <a:t>За правилом добутку 4*7=28</a:t>
            </a:r>
            <a:endParaRPr lang="ru-RU" dirty="0"/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4">
            <p14:nvContentPartPr>
              <p14:cNvPr id="8" name="Рукописные данные 7"/>
              <p14:cNvContentPartPr/>
              <p14:nvPr/>
            </p14:nvContentPartPr>
            <p14:xfrm>
              <a:off x="866160" y="2982600"/>
              <a:ext cx="205920" cy="214560"/>
            </p14:xfrm>
          </p:contentPart>
        </mc:Choice>
        <mc:Fallback>
          <p:pic>
            <p:nvPicPr>
              <p:cNvPr id="8" name="Рукописные данные 7"/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856800" y="2973240"/>
                <a:ext cx="224640" cy="23328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7837563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182212" y="188640"/>
            <a:ext cx="57419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5</a:t>
            </a:r>
            <a:endParaRPr lang="ru-RU" sz="5400" b="1" cap="none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8182212" y="195389"/>
            <a:ext cx="57419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4</a:t>
            </a:r>
            <a:endParaRPr lang="ru-RU" sz="5400" b="1" cap="none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8182212" y="176777"/>
            <a:ext cx="57419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3</a:t>
            </a:r>
            <a:endParaRPr lang="ru-RU" sz="5400" b="1" cap="none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8182212" y="176777"/>
            <a:ext cx="57419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2</a:t>
            </a:r>
            <a:endParaRPr lang="ru-RU" sz="5400" b="1" cap="none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8182212" y="188640"/>
            <a:ext cx="57419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1</a:t>
            </a:r>
            <a:endParaRPr lang="ru-RU" sz="5400" b="1" cap="none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8182212" y="200116"/>
            <a:ext cx="57419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0</a:t>
            </a:r>
            <a:endParaRPr lang="ru-RU" sz="5400" b="1" cap="none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  <p:pic>
        <p:nvPicPr>
          <p:cNvPr id="7170" name="Picture 2" descr="C:\Users\Юлия Игнатова\Documents\Lightshot\Screenshot_82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73" y="2204862"/>
            <a:ext cx="9108327" cy="29100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TextBox 10"/>
          <p:cNvSpPr txBox="1"/>
          <p:nvPr/>
        </p:nvSpPr>
        <p:spPr>
          <a:xfrm>
            <a:off x="3491880" y="1556792"/>
            <a:ext cx="822661" cy="584775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uk-UA" sz="3200" b="1" dirty="0" smtClean="0"/>
              <a:t>№6</a:t>
            </a:r>
            <a:endParaRPr lang="ru-RU" sz="3200" b="1" dirty="0"/>
          </a:p>
        </p:txBody>
      </p:sp>
    </p:spTree>
    <p:extLst>
      <p:ext uri="{BB962C8B-B14F-4D97-AF65-F5344CB8AC3E}">
        <p14:creationId xmlns:p14="http://schemas.microsoft.com/office/powerpoint/2010/main" val="14399881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9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9000"/>
                            </p:stCondLst>
                            <p:childTnLst>
                              <p:par>
                                <p:cTn id="11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7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74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9750"/>
                            </p:stCondLst>
                            <p:childTnLst>
                              <p:par>
                                <p:cTn id="15" presetID="1" presetClass="entr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9750"/>
                            </p:stCondLst>
                            <p:childTnLst>
                              <p:par>
                                <p:cTn id="18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9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9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9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8750"/>
                            </p:stCondLst>
                            <p:childTnLst>
                              <p:par>
                                <p:cTn id="24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" dur="75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74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9500"/>
                            </p:stCondLst>
                            <p:childTnLst>
                              <p:par>
                                <p:cTn id="28" presetID="1" presetClass="entr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9500"/>
                            </p:stCondLst>
                            <p:childTnLst>
                              <p:par>
                                <p:cTn id="31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9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9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9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28500"/>
                            </p:stCondLst>
                            <p:childTnLst>
                              <p:par>
                                <p:cTn id="37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8" dur="7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74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29250"/>
                            </p:stCondLst>
                            <p:childTnLst>
                              <p:par>
                                <p:cTn id="41" presetID="1" presetClass="entr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29250"/>
                            </p:stCondLst>
                            <p:childTnLst>
                              <p:par>
                                <p:cTn id="44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9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9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9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38250"/>
                            </p:stCondLst>
                            <p:childTnLst>
                              <p:par>
                                <p:cTn id="50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1" dur="7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74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39000"/>
                            </p:stCondLst>
                            <p:childTnLst>
                              <p:par>
                                <p:cTn id="54" presetID="1" presetClass="entr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39000"/>
                            </p:stCondLst>
                            <p:childTnLst>
                              <p:par>
                                <p:cTn id="57" presetID="45" presetClass="entr" presetSubtype="0" fill="hold" grpId="0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9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9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9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48100"/>
                            </p:stCondLst>
                            <p:childTnLst>
                              <p:par>
                                <p:cTn id="63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4" dur="1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48110"/>
                            </p:stCondLst>
                            <p:childTnLst>
                              <p:par>
                                <p:cTn id="67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48110"/>
                            </p:stCondLst>
                            <p:childTnLst>
                              <p:par>
                                <p:cTn id="70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1" dur="7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74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3" grpId="0"/>
      <p:bldP spid="3" grpId="1"/>
      <p:bldP spid="3" grpId="2"/>
      <p:bldP spid="4" grpId="0"/>
      <p:bldP spid="4" grpId="1"/>
      <p:bldP spid="4" grpId="2"/>
      <p:bldP spid="5" grpId="0"/>
      <p:bldP spid="5" grpId="1"/>
      <p:bldP spid="5" grpId="2"/>
      <p:bldP spid="6" grpId="0"/>
      <p:bldP spid="6" grpId="1"/>
      <p:bldP spid="6" grpId="2"/>
      <p:bldP spid="7" grpId="0"/>
      <p:bldP spid="7" grpId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C:\Users\Юлия Игнатова\Documents\Lightshot\Screenshot_82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73" y="2204862"/>
            <a:ext cx="9108327" cy="29100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TextBox 10"/>
          <p:cNvSpPr txBox="1"/>
          <p:nvPr/>
        </p:nvSpPr>
        <p:spPr>
          <a:xfrm>
            <a:off x="3491880" y="1556792"/>
            <a:ext cx="822661" cy="584775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uk-UA" sz="3200" b="1" dirty="0" smtClean="0"/>
              <a:t>№6</a:t>
            </a:r>
            <a:endParaRPr lang="ru-RU" sz="3200" b="1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0" name="TextBox 9"/>
              <p:cNvSpPr txBox="1"/>
              <p:nvPr/>
            </p:nvSpPr>
            <p:spPr>
              <a:xfrm>
                <a:off x="1115616" y="3364289"/>
                <a:ext cx="7712800" cy="2031325"/>
              </a:xfrm>
              <a:prstGeom prst="rect">
                <a:avLst/>
              </a:prstGeom>
              <a:solidFill>
                <a:srgbClr val="FFFFCC"/>
              </a:solidFill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:pPr algn="just"/>
                <a:r>
                  <a:rPr lang="ru-RU" dirty="0" smtClean="0"/>
                  <a:t>Першою</a:t>
                </a:r>
                <a:r>
                  <a:rPr lang="ru-RU" dirty="0"/>
                  <a:t> цифрою в такому </a:t>
                </a:r>
                <a:r>
                  <a:rPr lang="ru-RU" dirty="0" smtClean="0"/>
                  <a:t>у </a:t>
                </a:r>
                <a:r>
                  <a:rPr lang="ru-RU" dirty="0"/>
                  <a:t>числі</a:t>
                </a:r>
                <a:r>
                  <a:rPr lang="ru-RU" dirty="0"/>
                  <a:t> </a:t>
                </a:r>
                <a:r>
                  <a:rPr lang="ru-RU" dirty="0"/>
                  <a:t>може</a:t>
                </a:r>
                <a:r>
                  <a:rPr lang="ru-RU" dirty="0"/>
                  <a:t> бути </a:t>
                </a:r>
                <a:r>
                  <a:rPr lang="ru-RU" dirty="0" smtClean="0"/>
                  <a:t>1 </a:t>
                </a:r>
                <a:r>
                  <a:rPr lang="ru-RU" dirty="0" err="1" smtClean="0"/>
                  <a:t>або</a:t>
                </a:r>
                <a:r>
                  <a:rPr lang="ru-RU" dirty="0" smtClean="0"/>
                  <a:t> 2. </a:t>
                </a:r>
                <a:r>
                  <a:rPr lang="ru-RU" dirty="0" err="1" smtClean="0"/>
                  <a:t>Маємо</a:t>
                </a:r>
                <a:r>
                  <a:rPr lang="ru-RU" dirty="0" smtClean="0"/>
                  <a:t> два </a:t>
                </a:r>
                <a:r>
                  <a:rPr lang="ru-RU" dirty="0" err="1" smtClean="0"/>
                  <a:t>варіанти</a:t>
                </a:r>
                <a:r>
                  <a:rPr lang="ru-RU" dirty="0" smtClean="0"/>
                  <a:t>. </a:t>
                </a:r>
                <a:r>
                  <a:rPr lang="ru-RU" dirty="0"/>
                  <a:t>Оскільки</a:t>
                </a:r>
                <a:r>
                  <a:rPr lang="ru-RU" dirty="0"/>
                  <a:t> </a:t>
                </a:r>
                <a:r>
                  <a:rPr lang="ru-RU" dirty="0"/>
                  <a:t>всі</a:t>
                </a:r>
                <a:r>
                  <a:rPr lang="ru-RU" dirty="0"/>
                  <a:t> </a:t>
                </a:r>
                <a:r>
                  <a:rPr lang="ru-RU" dirty="0"/>
                  <a:t>цифри</a:t>
                </a:r>
                <a:r>
                  <a:rPr lang="ru-RU" dirty="0"/>
                  <a:t> в такому </a:t>
                </a:r>
                <a:r>
                  <a:rPr lang="ru-RU" dirty="0" smtClean="0"/>
                  <a:t>у </a:t>
                </a:r>
                <a:r>
                  <a:rPr lang="ru-RU" dirty="0" err="1"/>
                  <a:t>числі</a:t>
                </a:r>
                <a:r>
                  <a:rPr lang="ru-RU" dirty="0"/>
                  <a:t> </a:t>
                </a:r>
                <a:r>
                  <a:rPr lang="ru-RU" dirty="0" smtClean="0"/>
                  <a:t> не </a:t>
                </a:r>
                <a:r>
                  <a:rPr lang="ru-RU" dirty="0" err="1" smtClean="0"/>
                  <a:t>можуть</a:t>
                </a:r>
                <a:r>
                  <a:rPr lang="ru-RU" dirty="0" smtClean="0"/>
                  <a:t> </a:t>
                </a:r>
                <a:r>
                  <a:rPr lang="ru-RU" dirty="0" err="1" smtClean="0"/>
                  <a:t>повторюватися</a:t>
                </a:r>
                <a:r>
                  <a:rPr lang="ru-RU" dirty="0" smtClean="0"/>
                  <a:t>, </a:t>
                </a:r>
                <a:r>
                  <a:rPr lang="ru-RU" dirty="0"/>
                  <a:t>то другою цифрою числа </a:t>
                </a:r>
                <a:r>
                  <a:rPr lang="ru-RU" dirty="0"/>
                  <a:t>може</a:t>
                </a:r>
                <a:r>
                  <a:rPr lang="ru-RU" dirty="0"/>
                  <a:t> бути будь-яка </a:t>
                </a:r>
                <a:r>
                  <a:rPr lang="ru-RU" dirty="0" smtClean="0"/>
                  <a:t>з  </a:t>
                </a:r>
                <a:r>
                  <a:rPr lang="ru-RU" dirty="0" err="1" smtClean="0"/>
                  <a:t>двох</a:t>
                </a:r>
                <a:r>
                  <a:rPr lang="ru-RU" dirty="0" smtClean="0"/>
                  <a:t> </a:t>
                </a:r>
                <a:r>
                  <a:rPr lang="ru-RU" dirty="0" err="1" smtClean="0"/>
                  <a:t>невикористаних</a:t>
                </a:r>
                <a:r>
                  <a:rPr lang="ru-RU" dirty="0" smtClean="0"/>
                  <a:t> цифр. </a:t>
                </a:r>
                <a:r>
                  <a:rPr lang="ru-RU" dirty="0" err="1" smtClean="0"/>
                  <a:t>Використовуючи</a:t>
                </a:r>
                <a:r>
                  <a:rPr lang="ru-RU" dirty="0" smtClean="0"/>
                  <a:t> </a:t>
                </a:r>
                <a:r>
                  <a:rPr lang="ru-RU" dirty="0"/>
                  <a:t>правило </a:t>
                </a:r>
                <a:r>
                  <a:rPr lang="ru-RU" dirty="0"/>
                  <a:t>добутку</a:t>
                </a:r>
                <a:r>
                  <a:rPr lang="ru-RU" dirty="0"/>
                  <a:t>, </a:t>
                </a:r>
                <a:r>
                  <a:rPr lang="ru-RU" dirty="0"/>
                  <a:t>маємо</a:t>
                </a:r>
                <a:r>
                  <a:rPr lang="ru-RU" dirty="0"/>
                  <a:t>, </a:t>
                </a:r>
                <a:r>
                  <a:rPr lang="ru-RU" dirty="0"/>
                  <a:t>що</a:t>
                </a:r>
                <a:r>
                  <a:rPr lang="ru-RU" dirty="0"/>
                  <a:t> </a:t>
                </a:r>
                <a:r>
                  <a:rPr lang="ru-RU" dirty="0"/>
                  <a:t>перші</a:t>
                </a:r>
                <a:r>
                  <a:rPr lang="ru-RU" dirty="0"/>
                  <a:t> </a:t>
                </a:r>
                <a:r>
                  <a:rPr lang="ru-RU" dirty="0"/>
                  <a:t>дві</a:t>
                </a:r>
                <a:r>
                  <a:rPr lang="ru-RU" dirty="0"/>
                  <a:t> </a:t>
                </a:r>
                <a:r>
                  <a:rPr lang="ru-RU" dirty="0" err="1"/>
                  <a:t>цифри</a:t>
                </a:r>
                <a:r>
                  <a:rPr lang="ru-RU" dirty="0"/>
                  <a:t> </a:t>
                </a:r>
                <a:r>
                  <a:rPr lang="ru-RU" dirty="0" smtClean="0"/>
                  <a:t>числа </a:t>
                </a:r>
                <a:r>
                  <a:rPr lang="ru-RU" dirty="0"/>
                  <a:t>можна</a:t>
                </a:r>
                <a:r>
                  <a:rPr lang="ru-RU" dirty="0"/>
                  <a:t> </a:t>
                </a:r>
                <a:r>
                  <a:rPr lang="ru-RU" dirty="0" err="1"/>
                  <a:t>вибрати</a:t>
                </a:r>
                <a:r>
                  <a:rPr lang="ru-RU" dirty="0"/>
                  <a:t> </a:t>
                </a:r>
                <a:r>
                  <a:rPr lang="ru-RU" dirty="0" smtClean="0"/>
                  <a:t>2·2=4 </a:t>
                </a:r>
                <a:r>
                  <a:rPr lang="ru-RU" dirty="0"/>
                  <a:t>способами. </a:t>
                </a:r>
                <a:r>
                  <a:rPr lang="ru-RU" dirty="0" err="1" smtClean="0"/>
                  <a:t>Тоді</a:t>
                </a:r>
                <a:r>
                  <a:rPr lang="ru-RU" dirty="0" smtClean="0"/>
                  <a:t> </a:t>
                </a:r>
                <a:r>
                  <a:rPr lang="ru-RU" dirty="0" err="1" smtClean="0"/>
                  <a:t>існує</a:t>
                </a:r>
                <a:r>
                  <a:rPr lang="ru-RU" dirty="0" smtClean="0"/>
                  <a:t> </a:t>
                </a:r>
                <a:r>
                  <a:rPr lang="ru-RU" dirty="0" err="1" smtClean="0"/>
                  <a:t>лише</a:t>
                </a:r>
                <a:r>
                  <a:rPr lang="ru-RU" dirty="0" smtClean="0"/>
                  <a:t>   один </a:t>
                </a:r>
                <a:r>
                  <a:rPr lang="ru-RU" dirty="0" err="1" smtClean="0"/>
                  <a:t>варіант</a:t>
                </a:r>
                <a:r>
                  <a:rPr lang="ru-RU" dirty="0" smtClean="0"/>
                  <a:t> </a:t>
                </a:r>
                <a:r>
                  <a:rPr lang="ru-RU" dirty="0"/>
                  <a:t>вибору</a:t>
                </a:r>
                <a:r>
                  <a:rPr lang="ru-RU" dirty="0"/>
                  <a:t> </a:t>
                </a:r>
                <a:r>
                  <a:rPr lang="ru-RU" dirty="0"/>
                  <a:t>третьої</a:t>
                </a:r>
                <a:r>
                  <a:rPr lang="ru-RU" dirty="0"/>
                  <a:t> </a:t>
                </a:r>
                <a:r>
                  <a:rPr lang="ru-RU" dirty="0" err="1"/>
                  <a:t>цифри</a:t>
                </a:r>
                <a:r>
                  <a:rPr lang="ru-RU" dirty="0"/>
                  <a:t> </a:t>
                </a:r>
                <a:r>
                  <a:rPr lang="ru-RU" dirty="0" smtClean="0"/>
                  <a:t>.</a:t>
                </a:r>
              </a:p>
              <a:p>
                <a:pPr algn="just"/>
                <a:r>
                  <a:rPr lang="uk-UA" dirty="0" smtClean="0"/>
                  <a:t>Відповідь:</a:t>
                </a:r>
                <a14:m>
                  <m:oMath xmlns:m="http://schemas.openxmlformats.org/officeDocument/2006/math">
                    <m:r>
                      <a:rPr lang="uk-UA" i="1">
                        <a:latin typeface="Cambria Math"/>
                      </a:rPr>
                      <m:t>2</m:t>
                    </m:r>
                    <m:r>
                      <a:rPr lang="uk-UA" b="0" i="1" smtClean="0">
                        <a:latin typeface="Cambria Math"/>
                        <a:ea typeface="Cambria Math"/>
                      </a:rPr>
                      <m:t>∙2∙1=4</m:t>
                    </m:r>
                  </m:oMath>
                </a14:m>
                <a:endParaRPr lang="ru-RU" dirty="0"/>
              </a:p>
            </p:txBody>
          </p:sp>
        </mc:Choice>
        <mc:Fallback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15616" y="3364289"/>
                <a:ext cx="7712800" cy="2031325"/>
              </a:xfrm>
              <a:prstGeom prst="rect">
                <a:avLst/>
              </a:prstGeom>
              <a:blipFill rotWithShape="1">
                <a:blip r:embed="rId4"/>
                <a:stretch>
                  <a:fillRect l="-473" t="-890" r="-552" b="-326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5">
            <p14:nvContentPartPr>
              <p14:cNvPr id="8" name="Рукописные данные 7"/>
              <p14:cNvContentPartPr/>
              <p14:nvPr/>
            </p14:nvContentPartPr>
            <p14:xfrm>
              <a:off x="633960" y="4643280"/>
              <a:ext cx="196920" cy="187920"/>
            </p14:xfrm>
          </p:contentPart>
        </mc:Choice>
        <mc:Fallback>
          <p:pic>
            <p:nvPicPr>
              <p:cNvPr id="8" name="Рукописные данные 7"/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624600" y="4633920"/>
                <a:ext cx="215640" cy="20664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40976011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182212" y="188640"/>
            <a:ext cx="57419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5</a:t>
            </a:r>
            <a:endParaRPr lang="ru-RU" sz="5400" b="1" cap="none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8182212" y="195389"/>
            <a:ext cx="57419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4</a:t>
            </a:r>
            <a:endParaRPr lang="ru-RU" sz="5400" b="1" cap="none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8182212" y="176777"/>
            <a:ext cx="57419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3</a:t>
            </a:r>
            <a:endParaRPr lang="ru-RU" sz="5400" b="1" cap="none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8182212" y="176777"/>
            <a:ext cx="57419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2</a:t>
            </a:r>
            <a:endParaRPr lang="ru-RU" sz="5400" b="1" cap="none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8182212" y="188640"/>
            <a:ext cx="57419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1</a:t>
            </a:r>
            <a:endParaRPr lang="ru-RU" sz="5400" b="1" cap="none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8182212" y="200116"/>
            <a:ext cx="57419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0</a:t>
            </a:r>
            <a:endParaRPr lang="ru-RU" sz="5400" b="1" cap="none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  <p:pic>
        <p:nvPicPr>
          <p:cNvPr id="5122" name="Picture 2" descr="C:\Users\Юлия Игнатова\Documents\Lightshot\Screenshot_80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2301090"/>
            <a:ext cx="8892480" cy="28185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TextBox 10"/>
          <p:cNvSpPr txBox="1"/>
          <p:nvPr/>
        </p:nvSpPr>
        <p:spPr>
          <a:xfrm>
            <a:off x="3491880" y="1556792"/>
            <a:ext cx="822661" cy="584775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uk-UA" sz="3200" b="1" dirty="0" smtClean="0"/>
              <a:t>№7</a:t>
            </a:r>
            <a:endParaRPr lang="ru-RU" sz="3200" b="1" dirty="0"/>
          </a:p>
        </p:txBody>
      </p:sp>
    </p:spTree>
    <p:extLst>
      <p:ext uri="{BB962C8B-B14F-4D97-AF65-F5344CB8AC3E}">
        <p14:creationId xmlns:p14="http://schemas.microsoft.com/office/powerpoint/2010/main" val="17106448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9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9000"/>
                            </p:stCondLst>
                            <p:childTnLst>
                              <p:par>
                                <p:cTn id="11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7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74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9750"/>
                            </p:stCondLst>
                            <p:childTnLst>
                              <p:par>
                                <p:cTn id="15" presetID="1" presetClass="entr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9750"/>
                            </p:stCondLst>
                            <p:childTnLst>
                              <p:par>
                                <p:cTn id="18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9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9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9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8750"/>
                            </p:stCondLst>
                            <p:childTnLst>
                              <p:par>
                                <p:cTn id="24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" dur="75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74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9500"/>
                            </p:stCondLst>
                            <p:childTnLst>
                              <p:par>
                                <p:cTn id="28" presetID="1" presetClass="entr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9500"/>
                            </p:stCondLst>
                            <p:childTnLst>
                              <p:par>
                                <p:cTn id="31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9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9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9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28500"/>
                            </p:stCondLst>
                            <p:childTnLst>
                              <p:par>
                                <p:cTn id="37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8" dur="7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74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29250"/>
                            </p:stCondLst>
                            <p:childTnLst>
                              <p:par>
                                <p:cTn id="41" presetID="1" presetClass="entr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29250"/>
                            </p:stCondLst>
                            <p:childTnLst>
                              <p:par>
                                <p:cTn id="44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9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9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9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38250"/>
                            </p:stCondLst>
                            <p:childTnLst>
                              <p:par>
                                <p:cTn id="50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1" dur="7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74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39000"/>
                            </p:stCondLst>
                            <p:childTnLst>
                              <p:par>
                                <p:cTn id="54" presetID="1" presetClass="entr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39000"/>
                            </p:stCondLst>
                            <p:childTnLst>
                              <p:par>
                                <p:cTn id="57" presetID="45" presetClass="entr" presetSubtype="0" fill="hold" grpId="0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9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9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9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48100"/>
                            </p:stCondLst>
                            <p:childTnLst>
                              <p:par>
                                <p:cTn id="63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4" dur="1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48110"/>
                            </p:stCondLst>
                            <p:childTnLst>
                              <p:par>
                                <p:cTn id="67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48110"/>
                            </p:stCondLst>
                            <p:childTnLst>
                              <p:par>
                                <p:cTn id="70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1" dur="7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74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3" grpId="0"/>
      <p:bldP spid="3" grpId="1"/>
      <p:bldP spid="3" grpId="2"/>
      <p:bldP spid="4" grpId="0"/>
      <p:bldP spid="4" grpId="1"/>
      <p:bldP spid="4" grpId="2"/>
      <p:bldP spid="5" grpId="0"/>
      <p:bldP spid="5" grpId="1"/>
      <p:bldP spid="5" grpId="2"/>
      <p:bldP spid="6" grpId="0"/>
      <p:bldP spid="6" grpId="1"/>
      <p:bldP spid="6" grpId="2"/>
      <p:bldP spid="7" grpId="0"/>
      <p:bldP spid="7" grpId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C:\Users\Юлия Игнатова\Documents\Lightshot\Screenshot_80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2301090"/>
            <a:ext cx="8892480" cy="28185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TextBox 10"/>
          <p:cNvSpPr txBox="1"/>
          <p:nvPr/>
        </p:nvSpPr>
        <p:spPr>
          <a:xfrm>
            <a:off x="3491880" y="1556792"/>
            <a:ext cx="822661" cy="584775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uk-UA" sz="3200" b="1" dirty="0" smtClean="0"/>
              <a:t>№7</a:t>
            </a:r>
            <a:endParaRPr lang="ru-RU" sz="3200" b="1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0" name="TextBox 9"/>
              <p:cNvSpPr txBox="1"/>
              <p:nvPr/>
            </p:nvSpPr>
            <p:spPr>
              <a:xfrm>
                <a:off x="1115616" y="3364289"/>
                <a:ext cx="7712800" cy="1754326"/>
              </a:xfrm>
              <a:prstGeom prst="rect">
                <a:avLst/>
              </a:prstGeom>
              <a:solidFill>
                <a:srgbClr val="FFFFCC"/>
              </a:solidFill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:pPr algn="just"/>
                <a:r>
                  <a:rPr lang="ru-RU" dirty="0" smtClean="0"/>
                  <a:t>Першою</a:t>
                </a:r>
                <a:r>
                  <a:rPr lang="ru-RU" dirty="0"/>
                  <a:t> цифрою в такому </a:t>
                </a:r>
                <a:r>
                  <a:rPr lang="ru-RU" dirty="0" smtClean="0"/>
                  <a:t>у </a:t>
                </a:r>
                <a:r>
                  <a:rPr lang="ru-RU" dirty="0"/>
                  <a:t>числі</a:t>
                </a:r>
                <a:r>
                  <a:rPr lang="ru-RU" dirty="0"/>
                  <a:t> </a:t>
                </a:r>
                <a:r>
                  <a:rPr lang="ru-RU" dirty="0"/>
                  <a:t>може</a:t>
                </a:r>
                <a:r>
                  <a:rPr lang="ru-RU" dirty="0"/>
                  <a:t> бути </a:t>
                </a:r>
                <a:r>
                  <a:rPr lang="ru-RU" dirty="0" smtClean="0"/>
                  <a:t>1 </a:t>
                </a:r>
                <a:r>
                  <a:rPr lang="ru-RU" dirty="0" err="1" smtClean="0"/>
                  <a:t>або</a:t>
                </a:r>
                <a:r>
                  <a:rPr lang="ru-RU" dirty="0" smtClean="0"/>
                  <a:t> 2. </a:t>
                </a:r>
                <a:r>
                  <a:rPr lang="ru-RU" dirty="0" err="1" smtClean="0"/>
                  <a:t>Маємо</a:t>
                </a:r>
                <a:r>
                  <a:rPr lang="ru-RU" dirty="0" smtClean="0"/>
                  <a:t> два </a:t>
                </a:r>
                <a:r>
                  <a:rPr lang="ru-RU" dirty="0" err="1" smtClean="0"/>
                  <a:t>варіанти</a:t>
                </a:r>
                <a:r>
                  <a:rPr lang="ru-RU" dirty="0" smtClean="0"/>
                  <a:t>. </a:t>
                </a:r>
                <a:r>
                  <a:rPr lang="ru-RU" dirty="0"/>
                  <a:t>Оскільки</a:t>
                </a:r>
                <a:r>
                  <a:rPr lang="ru-RU" dirty="0"/>
                  <a:t> </a:t>
                </a:r>
                <a:r>
                  <a:rPr lang="ru-RU" dirty="0"/>
                  <a:t>всі</a:t>
                </a:r>
                <a:r>
                  <a:rPr lang="ru-RU" dirty="0"/>
                  <a:t> </a:t>
                </a:r>
                <a:r>
                  <a:rPr lang="ru-RU" dirty="0"/>
                  <a:t>цифри</a:t>
                </a:r>
                <a:r>
                  <a:rPr lang="ru-RU" dirty="0"/>
                  <a:t> в такому </a:t>
                </a:r>
                <a:r>
                  <a:rPr lang="ru-RU" dirty="0" smtClean="0"/>
                  <a:t>у </a:t>
                </a:r>
                <a:r>
                  <a:rPr lang="ru-RU" dirty="0" err="1"/>
                  <a:t>числі</a:t>
                </a:r>
                <a:r>
                  <a:rPr lang="ru-RU" dirty="0"/>
                  <a:t> </a:t>
                </a:r>
                <a:r>
                  <a:rPr lang="ru-RU" dirty="0" err="1" smtClean="0"/>
                  <a:t>можуть</a:t>
                </a:r>
                <a:r>
                  <a:rPr lang="ru-RU" dirty="0" smtClean="0"/>
                  <a:t> </a:t>
                </a:r>
                <a:r>
                  <a:rPr lang="ru-RU" dirty="0" err="1" smtClean="0"/>
                  <a:t>повторюватися</a:t>
                </a:r>
                <a:r>
                  <a:rPr lang="ru-RU" dirty="0" smtClean="0"/>
                  <a:t>, </a:t>
                </a:r>
                <a:r>
                  <a:rPr lang="ru-RU" dirty="0"/>
                  <a:t>то другою цифрою числа </a:t>
                </a:r>
                <a:r>
                  <a:rPr lang="ru-RU" dirty="0"/>
                  <a:t>може</a:t>
                </a:r>
                <a:r>
                  <a:rPr lang="ru-RU" dirty="0"/>
                  <a:t> бути будь-яка </a:t>
                </a:r>
                <a:r>
                  <a:rPr lang="ru-RU" dirty="0" smtClean="0"/>
                  <a:t>з  </a:t>
                </a:r>
                <a:r>
                  <a:rPr lang="ru-RU" dirty="0" err="1" smtClean="0"/>
                  <a:t>трьох</a:t>
                </a:r>
                <a:r>
                  <a:rPr lang="ru-RU" dirty="0" smtClean="0"/>
                  <a:t> цифр. </a:t>
                </a:r>
                <a:r>
                  <a:rPr lang="ru-RU" dirty="0" err="1" smtClean="0"/>
                  <a:t>Використовуючи</a:t>
                </a:r>
                <a:r>
                  <a:rPr lang="ru-RU" dirty="0" smtClean="0"/>
                  <a:t> </a:t>
                </a:r>
                <a:r>
                  <a:rPr lang="ru-RU" dirty="0"/>
                  <a:t>правило </a:t>
                </a:r>
                <a:r>
                  <a:rPr lang="ru-RU" dirty="0"/>
                  <a:t>добутку</a:t>
                </a:r>
                <a:r>
                  <a:rPr lang="ru-RU" dirty="0"/>
                  <a:t>, </a:t>
                </a:r>
                <a:r>
                  <a:rPr lang="ru-RU" dirty="0"/>
                  <a:t>маємо</a:t>
                </a:r>
                <a:r>
                  <a:rPr lang="ru-RU" dirty="0"/>
                  <a:t>, </a:t>
                </a:r>
                <a:r>
                  <a:rPr lang="ru-RU" dirty="0"/>
                  <a:t>що</a:t>
                </a:r>
                <a:r>
                  <a:rPr lang="ru-RU" dirty="0"/>
                  <a:t> </a:t>
                </a:r>
                <a:r>
                  <a:rPr lang="ru-RU" dirty="0"/>
                  <a:t>перші</a:t>
                </a:r>
                <a:r>
                  <a:rPr lang="ru-RU" dirty="0"/>
                  <a:t> </a:t>
                </a:r>
                <a:r>
                  <a:rPr lang="ru-RU" dirty="0"/>
                  <a:t>дві</a:t>
                </a:r>
                <a:r>
                  <a:rPr lang="ru-RU" dirty="0"/>
                  <a:t> </a:t>
                </a:r>
                <a:r>
                  <a:rPr lang="ru-RU" dirty="0" err="1"/>
                  <a:t>цифри</a:t>
                </a:r>
                <a:r>
                  <a:rPr lang="ru-RU" dirty="0"/>
                  <a:t> </a:t>
                </a:r>
                <a:r>
                  <a:rPr lang="ru-RU" dirty="0" smtClean="0"/>
                  <a:t>числа </a:t>
                </a:r>
                <a:r>
                  <a:rPr lang="ru-RU" dirty="0"/>
                  <a:t>можна</a:t>
                </a:r>
                <a:r>
                  <a:rPr lang="ru-RU" dirty="0"/>
                  <a:t> </a:t>
                </a:r>
                <a:r>
                  <a:rPr lang="ru-RU" dirty="0" err="1"/>
                  <a:t>вибрати</a:t>
                </a:r>
                <a:r>
                  <a:rPr lang="ru-RU" dirty="0"/>
                  <a:t> </a:t>
                </a:r>
                <a:r>
                  <a:rPr lang="ru-RU" dirty="0" smtClean="0"/>
                  <a:t>2·3=6 </a:t>
                </a:r>
                <a:r>
                  <a:rPr lang="ru-RU" dirty="0"/>
                  <a:t>способами. </a:t>
                </a:r>
                <a:r>
                  <a:rPr lang="ru-RU" dirty="0" err="1" smtClean="0"/>
                  <a:t>Аналогічно</a:t>
                </a:r>
                <a:r>
                  <a:rPr lang="ru-RU" dirty="0"/>
                  <a:t>,</a:t>
                </a:r>
                <a:r>
                  <a:rPr lang="ru-RU" dirty="0" smtClean="0"/>
                  <a:t> </a:t>
                </a:r>
                <a:r>
                  <a:rPr lang="ru-RU" dirty="0" err="1" smtClean="0"/>
                  <a:t>існує</a:t>
                </a:r>
                <a:r>
                  <a:rPr lang="ru-RU" dirty="0" smtClean="0"/>
                  <a:t> три </a:t>
                </a:r>
                <a:r>
                  <a:rPr lang="ru-RU" dirty="0"/>
                  <a:t>варіанти</a:t>
                </a:r>
                <a:r>
                  <a:rPr lang="ru-RU" dirty="0"/>
                  <a:t> </a:t>
                </a:r>
                <a:r>
                  <a:rPr lang="ru-RU" dirty="0"/>
                  <a:t>вибору</a:t>
                </a:r>
                <a:r>
                  <a:rPr lang="ru-RU" dirty="0"/>
                  <a:t> </a:t>
                </a:r>
                <a:r>
                  <a:rPr lang="ru-RU" dirty="0"/>
                  <a:t>третьої</a:t>
                </a:r>
                <a:r>
                  <a:rPr lang="ru-RU" dirty="0"/>
                  <a:t> </a:t>
                </a:r>
                <a:r>
                  <a:rPr lang="ru-RU" dirty="0" err="1"/>
                  <a:t>цифри</a:t>
                </a:r>
                <a:r>
                  <a:rPr lang="ru-RU" dirty="0"/>
                  <a:t> </a:t>
                </a:r>
                <a:r>
                  <a:rPr lang="ru-RU" dirty="0" smtClean="0"/>
                  <a:t>.</a:t>
                </a:r>
              </a:p>
              <a:p>
                <a:pPr algn="just"/>
                <a:r>
                  <a:rPr lang="uk-UA" dirty="0" smtClean="0"/>
                  <a:t>Відповідь:</a:t>
                </a:r>
                <a14:m>
                  <m:oMath xmlns:m="http://schemas.openxmlformats.org/officeDocument/2006/math">
                    <m:r>
                      <a:rPr lang="uk-UA" i="1">
                        <a:latin typeface="Cambria Math"/>
                      </a:rPr>
                      <m:t>2</m:t>
                    </m:r>
                    <m:r>
                      <a:rPr lang="uk-UA" b="0" i="1" smtClean="0">
                        <a:latin typeface="Cambria Math"/>
                        <a:ea typeface="Cambria Math"/>
                      </a:rPr>
                      <m:t>∙3∙3=18</m:t>
                    </m:r>
                  </m:oMath>
                </a14:m>
                <a:endParaRPr lang="ru-RU" dirty="0"/>
              </a:p>
            </p:txBody>
          </p:sp>
        </mc:Choice>
        <mc:Fallback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15616" y="3364289"/>
                <a:ext cx="7712800" cy="1754326"/>
              </a:xfrm>
              <a:prstGeom prst="rect">
                <a:avLst/>
              </a:prstGeom>
              <a:blipFill rotWithShape="1">
                <a:blip r:embed="rId4"/>
                <a:stretch>
                  <a:fillRect l="-473" t="-1027" r="-552" b="-376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5">
            <p14:nvContentPartPr>
              <p14:cNvPr id="8" name="Рукописные данные 7"/>
              <p14:cNvContentPartPr/>
              <p14:nvPr/>
            </p14:nvContentPartPr>
            <p14:xfrm>
              <a:off x="339480" y="4009320"/>
              <a:ext cx="205560" cy="143280"/>
            </p14:xfrm>
          </p:contentPart>
        </mc:Choice>
        <mc:Fallback>
          <p:pic>
            <p:nvPicPr>
              <p:cNvPr id="8" name="Рукописные данные 7"/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330120" y="3999960"/>
                <a:ext cx="224280" cy="1620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6259715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182212" y="188640"/>
            <a:ext cx="57419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5</a:t>
            </a:r>
            <a:endParaRPr lang="ru-RU" sz="5400" b="1" cap="none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8182212" y="195389"/>
            <a:ext cx="57419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4</a:t>
            </a:r>
            <a:endParaRPr lang="ru-RU" sz="5400" b="1" cap="none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8182212" y="176777"/>
            <a:ext cx="57419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3</a:t>
            </a:r>
            <a:endParaRPr lang="ru-RU" sz="5400" b="1" cap="none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8182212" y="176777"/>
            <a:ext cx="57419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2</a:t>
            </a:r>
            <a:endParaRPr lang="ru-RU" sz="5400" b="1" cap="none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8182212" y="188640"/>
            <a:ext cx="57419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1</a:t>
            </a:r>
            <a:endParaRPr lang="ru-RU" sz="5400" b="1" cap="none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8182212" y="200116"/>
            <a:ext cx="57419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0</a:t>
            </a:r>
            <a:endParaRPr lang="ru-RU" sz="5400" b="1" cap="none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  <p:pic>
        <p:nvPicPr>
          <p:cNvPr id="10" name="Picture 2" descr="C:\Users\Юлия Игнатова\Documents\Lightshot\Screenshot_77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638" y="2389618"/>
            <a:ext cx="8799858" cy="21195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extBox 8"/>
          <p:cNvSpPr txBox="1"/>
          <p:nvPr/>
        </p:nvSpPr>
        <p:spPr>
          <a:xfrm>
            <a:off x="3491880" y="1556792"/>
            <a:ext cx="822661" cy="584775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uk-UA" sz="3200" b="1" dirty="0" smtClean="0"/>
              <a:t>№8</a:t>
            </a:r>
            <a:endParaRPr lang="ru-RU" sz="3200" b="1" dirty="0"/>
          </a:p>
        </p:txBody>
      </p:sp>
    </p:spTree>
    <p:extLst>
      <p:ext uri="{BB962C8B-B14F-4D97-AF65-F5344CB8AC3E}">
        <p14:creationId xmlns:p14="http://schemas.microsoft.com/office/powerpoint/2010/main" val="27418446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9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9000"/>
                            </p:stCondLst>
                            <p:childTnLst>
                              <p:par>
                                <p:cTn id="11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7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74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9750"/>
                            </p:stCondLst>
                            <p:childTnLst>
                              <p:par>
                                <p:cTn id="15" presetID="1" presetClass="entr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9750"/>
                            </p:stCondLst>
                            <p:childTnLst>
                              <p:par>
                                <p:cTn id="18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9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9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9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8750"/>
                            </p:stCondLst>
                            <p:childTnLst>
                              <p:par>
                                <p:cTn id="24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" dur="75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74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9500"/>
                            </p:stCondLst>
                            <p:childTnLst>
                              <p:par>
                                <p:cTn id="28" presetID="1" presetClass="entr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9500"/>
                            </p:stCondLst>
                            <p:childTnLst>
                              <p:par>
                                <p:cTn id="31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9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9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9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28500"/>
                            </p:stCondLst>
                            <p:childTnLst>
                              <p:par>
                                <p:cTn id="37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8" dur="7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74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29250"/>
                            </p:stCondLst>
                            <p:childTnLst>
                              <p:par>
                                <p:cTn id="41" presetID="1" presetClass="entr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29250"/>
                            </p:stCondLst>
                            <p:childTnLst>
                              <p:par>
                                <p:cTn id="44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9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9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9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38250"/>
                            </p:stCondLst>
                            <p:childTnLst>
                              <p:par>
                                <p:cTn id="50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1" dur="7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74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39000"/>
                            </p:stCondLst>
                            <p:childTnLst>
                              <p:par>
                                <p:cTn id="54" presetID="1" presetClass="entr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39000"/>
                            </p:stCondLst>
                            <p:childTnLst>
                              <p:par>
                                <p:cTn id="57" presetID="45" presetClass="entr" presetSubtype="0" fill="hold" grpId="0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9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9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9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48100"/>
                            </p:stCondLst>
                            <p:childTnLst>
                              <p:par>
                                <p:cTn id="63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4" dur="1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48110"/>
                            </p:stCondLst>
                            <p:childTnLst>
                              <p:par>
                                <p:cTn id="67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48110"/>
                            </p:stCondLst>
                            <p:childTnLst>
                              <p:par>
                                <p:cTn id="70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1" dur="7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74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3" grpId="0"/>
      <p:bldP spid="3" grpId="1"/>
      <p:bldP spid="3" grpId="2"/>
      <p:bldP spid="4" grpId="0"/>
      <p:bldP spid="4" grpId="1"/>
      <p:bldP spid="4" grpId="2"/>
      <p:bldP spid="5" grpId="0"/>
      <p:bldP spid="5" grpId="1"/>
      <p:bldP spid="5" grpId="2"/>
      <p:bldP spid="6" grpId="0"/>
      <p:bldP spid="6" grpId="1"/>
      <p:bldP spid="6" grpId="2"/>
      <p:bldP spid="7" grpId="0"/>
      <p:bldP spid="7" grpId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182212" y="188640"/>
            <a:ext cx="57419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5</a:t>
            </a:r>
            <a:endParaRPr lang="ru-RU" sz="5400" b="1" cap="none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8182212" y="195389"/>
            <a:ext cx="57419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4</a:t>
            </a:r>
            <a:endParaRPr lang="ru-RU" sz="5400" b="1" cap="none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8182212" y="176777"/>
            <a:ext cx="57419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3</a:t>
            </a:r>
            <a:endParaRPr lang="ru-RU" sz="5400" b="1" cap="none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8182212" y="176777"/>
            <a:ext cx="57419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2</a:t>
            </a:r>
            <a:endParaRPr lang="ru-RU" sz="5400" b="1" cap="none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8182212" y="188640"/>
            <a:ext cx="57419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1</a:t>
            </a:r>
            <a:endParaRPr lang="ru-RU" sz="5400" b="1" cap="none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8182212" y="200116"/>
            <a:ext cx="57419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0</a:t>
            </a:r>
            <a:endParaRPr lang="ru-RU" sz="5400" b="1" cap="none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  <p:pic>
        <p:nvPicPr>
          <p:cNvPr id="10" name="Picture 2" descr="C:\Users\Юлия Игнатова\Documents\Lightshot\Screenshot_77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638" y="2389618"/>
            <a:ext cx="8799858" cy="21195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extBox 8"/>
          <p:cNvSpPr txBox="1"/>
          <p:nvPr/>
        </p:nvSpPr>
        <p:spPr>
          <a:xfrm>
            <a:off x="3491880" y="1556792"/>
            <a:ext cx="822661" cy="584775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uk-UA" sz="3200" b="1" dirty="0" smtClean="0"/>
              <a:t>№8</a:t>
            </a:r>
            <a:endParaRPr lang="ru-RU" sz="3200" b="1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1" name="TextBox 10"/>
              <p:cNvSpPr txBox="1"/>
              <p:nvPr/>
            </p:nvSpPr>
            <p:spPr>
              <a:xfrm>
                <a:off x="1115616" y="3364289"/>
                <a:ext cx="7712800" cy="1754326"/>
              </a:xfrm>
              <a:prstGeom prst="rect">
                <a:avLst/>
              </a:prstGeom>
              <a:solidFill>
                <a:srgbClr val="FFFFCC"/>
              </a:solidFill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:pPr algn="just"/>
                <a:r>
                  <a:rPr lang="ru-RU" dirty="0" smtClean="0"/>
                  <a:t>Першою</a:t>
                </a:r>
                <a:r>
                  <a:rPr lang="ru-RU" dirty="0"/>
                  <a:t> цифрою в такому </a:t>
                </a:r>
                <a:r>
                  <a:rPr lang="ru-RU" dirty="0" smtClean="0"/>
                  <a:t>у </a:t>
                </a:r>
                <a:r>
                  <a:rPr lang="ru-RU" dirty="0"/>
                  <a:t>числі</a:t>
                </a:r>
                <a:r>
                  <a:rPr lang="ru-RU" dirty="0"/>
                  <a:t> </a:t>
                </a:r>
                <a:r>
                  <a:rPr lang="ru-RU" dirty="0"/>
                  <a:t>може</a:t>
                </a:r>
                <a:r>
                  <a:rPr lang="ru-RU" dirty="0"/>
                  <a:t> бути </a:t>
                </a:r>
                <a:r>
                  <a:rPr lang="ru-RU" dirty="0" smtClean="0"/>
                  <a:t>будь-яка з </a:t>
                </a:r>
                <a:r>
                  <a:rPr lang="ru-RU" dirty="0" err="1" smtClean="0"/>
                  <a:t>трьох</a:t>
                </a:r>
                <a:r>
                  <a:rPr lang="ru-RU" dirty="0" smtClean="0"/>
                  <a:t> цифр. </a:t>
                </a:r>
                <a:r>
                  <a:rPr lang="ru-RU" dirty="0" err="1" smtClean="0"/>
                  <a:t>Маємо</a:t>
                </a:r>
                <a:r>
                  <a:rPr lang="ru-RU" dirty="0" smtClean="0"/>
                  <a:t> три </a:t>
                </a:r>
                <a:r>
                  <a:rPr lang="ru-RU" dirty="0" err="1" smtClean="0"/>
                  <a:t>варіанти</a:t>
                </a:r>
                <a:r>
                  <a:rPr lang="ru-RU" dirty="0" smtClean="0"/>
                  <a:t>. </a:t>
                </a:r>
                <a:r>
                  <a:rPr lang="ru-RU" dirty="0"/>
                  <a:t>Оскільки</a:t>
                </a:r>
                <a:r>
                  <a:rPr lang="ru-RU" dirty="0"/>
                  <a:t> </a:t>
                </a:r>
                <a:r>
                  <a:rPr lang="ru-RU" dirty="0"/>
                  <a:t>всі</a:t>
                </a:r>
                <a:r>
                  <a:rPr lang="ru-RU" dirty="0"/>
                  <a:t> </a:t>
                </a:r>
                <a:r>
                  <a:rPr lang="ru-RU" dirty="0"/>
                  <a:t>цифри</a:t>
                </a:r>
                <a:r>
                  <a:rPr lang="ru-RU" dirty="0"/>
                  <a:t> в такому </a:t>
                </a:r>
                <a:r>
                  <a:rPr lang="ru-RU" dirty="0" smtClean="0"/>
                  <a:t>у </a:t>
                </a:r>
                <a:r>
                  <a:rPr lang="ru-RU" dirty="0" err="1"/>
                  <a:t>числі</a:t>
                </a:r>
                <a:r>
                  <a:rPr lang="ru-RU" dirty="0"/>
                  <a:t> </a:t>
                </a:r>
                <a:r>
                  <a:rPr lang="ru-RU" dirty="0" err="1" smtClean="0"/>
                  <a:t>можуть</a:t>
                </a:r>
                <a:r>
                  <a:rPr lang="ru-RU" dirty="0" smtClean="0"/>
                  <a:t> </a:t>
                </a:r>
                <a:r>
                  <a:rPr lang="ru-RU" dirty="0" err="1" smtClean="0"/>
                  <a:t>повторюватися</a:t>
                </a:r>
                <a:r>
                  <a:rPr lang="ru-RU" dirty="0" smtClean="0"/>
                  <a:t>, </a:t>
                </a:r>
                <a:r>
                  <a:rPr lang="ru-RU" dirty="0"/>
                  <a:t>то другою цифрою числа </a:t>
                </a:r>
                <a:r>
                  <a:rPr lang="ru-RU" dirty="0"/>
                  <a:t>може</a:t>
                </a:r>
                <a:r>
                  <a:rPr lang="ru-RU" dirty="0"/>
                  <a:t> бути будь-яка </a:t>
                </a:r>
                <a:r>
                  <a:rPr lang="ru-RU" dirty="0" smtClean="0"/>
                  <a:t>з  цифр. </a:t>
                </a:r>
                <a:r>
                  <a:rPr lang="ru-RU" dirty="0" err="1" smtClean="0"/>
                  <a:t>Використовуючи</a:t>
                </a:r>
                <a:r>
                  <a:rPr lang="ru-RU" dirty="0" smtClean="0"/>
                  <a:t> </a:t>
                </a:r>
                <a:r>
                  <a:rPr lang="ru-RU" dirty="0"/>
                  <a:t>правило </a:t>
                </a:r>
                <a:r>
                  <a:rPr lang="ru-RU" dirty="0"/>
                  <a:t>добутку</a:t>
                </a:r>
                <a:r>
                  <a:rPr lang="ru-RU" dirty="0"/>
                  <a:t>, </a:t>
                </a:r>
                <a:r>
                  <a:rPr lang="ru-RU" dirty="0"/>
                  <a:t>маємо</a:t>
                </a:r>
                <a:r>
                  <a:rPr lang="ru-RU" dirty="0"/>
                  <a:t>, </a:t>
                </a:r>
                <a:r>
                  <a:rPr lang="ru-RU" dirty="0"/>
                  <a:t>що</a:t>
                </a:r>
                <a:r>
                  <a:rPr lang="ru-RU" dirty="0"/>
                  <a:t> </a:t>
                </a:r>
                <a:r>
                  <a:rPr lang="ru-RU" dirty="0"/>
                  <a:t>перші</a:t>
                </a:r>
                <a:r>
                  <a:rPr lang="ru-RU" dirty="0"/>
                  <a:t> </a:t>
                </a:r>
                <a:r>
                  <a:rPr lang="ru-RU" dirty="0"/>
                  <a:t>дві</a:t>
                </a:r>
                <a:r>
                  <a:rPr lang="ru-RU" dirty="0"/>
                  <a:t> </a:t>
                </a:r>
                <a:r>
                  <a:rPr lang="ru-RU" dirty="0" err="1"/>
                  <a:t>цифри</a:t>
                </a:r>
                <a:r>
                  <a:rPr lang="ru-RU" dirty="0"/>
                  <a:t> </a:t>
                </a:r>
                <a:r>
                  <a:rPr lang="ru-RU" dirty="0" smtClean="0"/>
                  <a:t> </a:t>
                </a:r>
                <a:r>
                  <a:rPr lang="ru-RU" dirty="0"/>
                  <a:t>числа </a:t>
                </a:r>
                <a:r>
                  <a:rPr lang="ru-RU" dirty="0"/>
                  <a:t>можна</a:t>
                </a:r>
                <a:r>
                  <a:rPr lang="ru-RU" dirty="0"/>
                  <a:t> </a:t>
                </a:r>
                <a:r>
                  <a:rPr lang="ru-RU" dirty="0" err="1"/>
                  <a:t>вибрати</a:t>
                </a:r>
                <a:r>
                  <a:rPr lang="ru-RU" dirty="0"/>
                  <a:t> </a:t>
                </a:r>
                <a:r>
                  <a:rPr lang="ru-RU" dirty="0" smtClean="0"/>
                  <a:t>3·3=9 </a:t>
                </a:r>
                <a:r>
                  <a:rPr lang="ru-RU" dirty="0"/>
                  <a:t>способами. </a:t>
                </a:r>
                <a:r>
                  <a:rPr lang="ru-RU" dirty="0" err="1" smtClean="0"/>
                  <a:t>Тоді</a:t>
                </a:r>
                <a:r>
                  <a:rPr lang="ru-RU" dirty="0" smtClean="0"/>
                  <a:t> </a:t>
                </a:r>
                <a:r>
                  <a:rPr lang="ru-RU" dirty="0" err="1" smtClean="0"/>
                  <a:t>існує</a:t>
                </a:r>
                <a:r>
                  <a:rPr lang="ru-RU" dirty="0" smtClean="0"/>
                  <a:t> </a:t>
                </a:r>
                <a:r>
                  <a:rPr lang="ru-RU" dirty="0" err="1" smtClean="0"/>
                  <a:t>лише</a:t>
                </a:r>
                <a:r>
                  <a:rPr lang="ru-RU" dirty="0" smtClean="0"/>
                  <a:t>   </a:t>
                </a:r>
                <a:r>
                  <a:rPr lang="ru-RU" dirty="0" err="1" smtClean="0"/>
                  <a:t>ще</a:t>
                </a:r>
                <a:r>
                  <a:rPr lang="ru-RU" dirty="0" smtClean="0"/>
                  <a:t> три </a:t>
                </a:r>
                <a:r>
                  <a:rPr lang="ru-RU" dirty="0" err="1" smtClean="0"/>
                  <a:t>варіанти</a:t>
                </a:r>
                <a:r>
                  <a:rPr lang="ru-RU" dirty="0" smtClean="0"/>
                  <a:t> </a:t>
                </a:r>
                <a:r>
                  <a:rPr lang="ru-RU" dirty="0" err="1" smtClean="0"/>
                  <a:t>вибору</a:t>
                </a:r>
                <a:r>
                  <a:rPr lang="ru-RU" dirty="0" smtClean="0"/>
                  <a:t> </a:t>
                </a:r>
                <a:r>
                  <a:rPr lang="ru-RU" dirty="0"/>
                  <a:t>третьої</a:t>
                </a:r>
                <a:r>
                  <a:rPr lang="ru-RU" dirty="0"/>
                  <a:t> </a:t>
                </a:r>
                <a:r>
                  <a:rPr lang="ru-RU" dirty="0" err="1"/>
                  <a:t>цифри</a:t>
                </a:r>
                <a:r>
                  <a:rPr lang="ru-RU" dirty="0"/>
                  <a:t> </a:t>
                </a:r>
                <a:r>
                  <a:rPr lang="ru-RU" dirty="0" smtClean="0"/>
                  <a:t>.</a:t>
                </a:r>
              </a:p>
              <a:p>
                <a:pPr algn="just"/>
                <a:r>
                  <a:rPr lang="uk-UA" dirty="0" smtClean="0"/>
                  <a:t>Відповідь:</a:t>
                </a:r>
                <a14:m>
                  <m:oMath xmlns:m="http://schemas.openxmlformats.org/officeDocument/2006/math">
                    <m:r>
                      <a:rPr lang="uk-UA" i="1" dirty="0" smtClean="0">
                        <a:latin typeface="Cambria Math"/>
                      </a:rPr>
                      <m:t>3</m:t>
                    </m:r>
                    <m:r>
                      <a:rPr lang="uk-UA" b="0" i="1" smtClean="0">
                        <a:latin typeface="Cambria Math"/>
                        <a:ea typeface="Cambria Math"/>
                      </a:rPr>
                      <m:t>∙3∙3=27</m:t>
                    </m:r>
                  </m:oMath>
                </a14:m>
                <a:endParaRPr lang="ru-RU" dirty="0"/>
              </a:p>
            </p:txBody>
          </p:sp>
        </mc:Choice>
        <mc:Fallback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15616" y="3364289"/>
                <a:ext cx="7712800" cy="1754326"/>
              </a:xfrm>
              <a:prstGeom prst="rect">
                <a:avLst/>
              </a:prstGeom>
              <a:blipFill rotWithShape="1">
                <a:blip r:embed="rId4"/>
                <a:stretch>
                  <a:fillRect l="-473" t="-1027" r="-552" b="-376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8209786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9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9000"/>
                            </p:stCondLst>
                            <p:childTnLst>
                              <p:par>
                                <p:cTn id="11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7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74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9750"/>
                            </p:stCondLst>
                            <p:childTnLst>
                              <p:par>
                                <p:cTn id="15" presetID="1" presetClass="entr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9750"/>
                            </p:stCondLst>
                            <p:childTnLst>
                              <p:par>
                                <p:cTn id="18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9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9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9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8750"/>
                            </p:stCondLst>
                            <p:childTnLst>
                              <p:par>
                                <p:cTn id="24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" dur="75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74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9500"/>
                            </p:stCondLst>
                            <p:childTnLst>
                              <p:par>
                                <p:cTn id="28" presetID="1" presetClass="entr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9500"/>
                            </p:stCondLst>
                            <p:childTnLst>
                              <p:par>
                                <p:cTn id="31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9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9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9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28500"/>
                            </p:stCondLst>
                            <p:childTnLst>
                              <p:par>
                                <p:cTn id="37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8" dur="7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74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29250"/>
                            </p:stCondLst>
                            <p:childTnLst>
                              <p:par>
                                <p:cTn id="41" presetID="1" presetClass="entr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29250"/>
                            </p:stCondLst>
                            <p:childTnLst>
                              <p:par>
                                <p:cTn id="44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9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9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9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38250"/>
                            </p:stCondLst>
                            <p:childTnLst>
                              <p:par>
                                <p:cTn id="50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1" dur="7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74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39000"/>
                            </p:stCondLst>
                            <p:childTnLst>
                              <p:par>
                                <p:cTn id="54" presetID="1" presetClass="entr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39000"/>
                            </p:stCondLst>
                            <p:childTnLst>
                              <p:par>
                                <p:cTn id="57" presetID="45" presetClass="entr" presetSubtype="0" fill="hold" grpId="0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9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9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9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48100"/>
                            </p:stCondLst>
                            <p:childTnLst>
                              <p:par>
                                <p:cTn id="63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4" dur="1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48110"/>
                            </p:stCondLst>
                            <p:childTnLst>
                              <p:par>
                                <p:cTn id="67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48110"/>
                            </p:stCondLst>
                            <p:childTnLst>
                              <p:par>
                                <p:cTn id="70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1" dur="7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74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3" grpId="0"/>
      <p:bldP spid="3" grpId="1"/>
      <p:bldP spid="3" grpId="2"/>
      <p:bldP spid="4" grpId="0"/>
      <p:bldP spid="4" grpId="1"/>
      <p:bldP spid="4" grpId="2"/>
      <p:bldP spid="5" grpId="0"/>
      <p:bldP spid="5" grpId="1"/>
      <p:bldP spid="5" grpId="2"/>
      <p:bldP spid="6" grpId="0"/>
      <p:bldP spid="6" grpId="1"/>
      <p:bldP spid="6" grpId="2"/>
      <p:bldP spid="7" grpId="0"/>
      <p:bldP spid="7" grpId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8217066" y="244205"/>
            <a:ext cx="57419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3</a:t>
            </a:r>
            <a:endParaRPr lang="ru-RU" sz="5400" b="1" cap="none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8183553" y="209390"/>
            <a:ext cx="57419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2</a:t>
            </a:r>
            <a:endParaRPr lang="ru-RU" sz="5400" b="1" cap="none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8181856" y="165237"/>
            <a:ext cx="57419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1</a:t>
            </a:r>
            <a:endParaRPr lang="ru-RU" sz="5400" b="1" cap="none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8168672" y="244205"/>
            <a:ext cx="57419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0</a:t>
            </a:r>
            <a:endParaRPr lang="ru-RU" sz="5400" b="1" cap="none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  <p:pic>
        <p:nvPicPr>
          <p:cNvPr id="10" name="Picture 2" descr="C:\Users\Юлия Игнатова\Documents\Lightshot\Screenshot_81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3" y="2492896"/>
            <a:ext cx="9036497" cy="24852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3491880" y="1556792"/>
            <a:ext cx="822661" cy="584775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uk-UA" sz="3200" b="1" dirty="0" smtClean="0"/>
              <a:t>№1</a:t>
            </a:r>
            <a:endParaRPr lang="ru-RU" sz="3200" b="1" dirty="0"/>
          </a:p>
        </p:txBody>
      </p:sp>
    </p:spTree>
    <p:extLst>
      <p:ext uri="{BB962C8B-B14F-4D97-AF65-F5344CB8AC3E}">
        <p14:creationId xmlns:p14="http://schemas.microsoft.com/office/powerpoint/2010/main" val="30994028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9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" dur="9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9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9000"/>
                            </p:stCondLst>
                            <p:childTnLst>
                              <p:par>
                                <p:cTn id="14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" dur="7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74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9750"/>
                            </p:stCondLst>
                            <p:childTnLst>
                              <p:par>
                                <p:cTn id="18" presetID="1" presetClass="entr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9750"/>
                            </p:stCondLst>
                            <p:childTnLst>
                              <p:par>
                                <p:cTn id="21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9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9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9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8750"/>
                            </p:stCondLst>
                            <p:childTnLst>
                              <p:par>
                                <p:cTn id="27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" dur="7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74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9500"/>
                            </p:stCondLst>
                            <p:childTnLst>
                              <p:par>
                                <p:cTn id="31" presetID="1" presetClass="entr" presetSubtype="0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9500"/>
                            </p:stCondLst>
                            <p:childTnLst>
                              <p:par>
                                <p:cTn id="34" presetID="45" presetClass="entr" presetSubtype="0" fill="hold" grpId="0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9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9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9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28600"/>
                            </p:stCondLst>
                            <p:childTnLst>
                              <p:par>
                                <p:cTn id="40" presetID="10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1" dur="1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28610"/>
                            </p:stCondLst>
                            <p:childTnLst>
                              <p:par>
                                <p:cTn id="44" presetID="1" presetClass="entr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28610"/>
                            </p:stCondLst>
                            <p:childTnLst>
                              <p:par>
                                <p:cTn id="47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8" dur="7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74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4" grpId="1"/>
      <p:bldP spid="4" grpId="2"/>
      <p:bldP spid="5" grpId="0"/>
      <p:bldP spid="5" grpId="1"/>
      <p:bldP spid="5" grpId="2"/>
      <p:bldP spid="6" grpId="0"/>
      <p:bldP spid="6" grpId="2"/>
      <p:bldP spid="6" grpId="3"/>
      <p:bldP spid="7" grpId="1"/>
      <p:bldP spid="7" grpId="2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2" descr="C:\Users\Юлия Игнатова\Documents\Lightshot\Screenshot_81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3" y="2492896"/>
            <a:ext cx="9036497" cy="24852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3491880" y="1556792"/>
            <a:ext cx="822661" cy="584775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uk-UA" sz="3200" b="1" dirty="0" smtClean="0"/>
              <a:t>№1</a:t>
            </a:r>
            <a:endParaRPr lang="ru-RU" sz="3200" b="1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5656" y="5157192"/>
            <a:ext cx="6591300" cy="1028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mc:AlternateContent xmlns:mc="http://schemas.openxmlformats.org/markup-compatibility/2006">
        <mc:Choice xmlns:p14="http://schemas.microsoft.com/office/powerpoint/2010/main" Requires="p14">
          <p:contentPart p14:bwMode="auto" r:id="rId5">
            <p14:nvContentPartPr>
              <p14:cNvPr id="8" name="Рукописные данные 7"/>
              <p14:cNvContentPartPr/>
              <p14:nvPr/>
            </p14:nvContentPartPr>
            <p14:xfrm>
              <a:off x="294840" y="4214880"/>
              <a:ext cx="223560" cy="178920"/>
            </p14:xfrm>
          </p:contentPart>
        </mc:Choice>
        <mc:Fallback>
          <p:pic>
            <p:nvPicPr>
              <p:cNvPr id="8" name="Рукописные данные 7"/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285480" y="4205520"/>
                <a:ext cx="242280" cy="19764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8482838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>
          <a:xfrm>
            <a:off x="8217066" y="244205"/>
            <a:ext cx="57419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3</a:t>
            </a:r>
            <a:endParaRPr lang="ru-RU" sz="5400" b="1" cap="none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8183553" y="209390"/>
            <a:ext cx="57419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2</a:t>
            </a:r>
            <a:endParaRPr lang="ru-RU" sz="5400" b="1" cap="none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8181856" y="165237"/>
            <a:ext cx="57419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1</a:t>
            </a:r>
            <a:endParaRPr lang="ru-RU" sz="5400" b="1" cap="none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8168672" y="244205"/>
            <a:ext cx="57419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0</a:t>
            </a:r>
            <a:endParaRPr lang="ru-RU" sz="5400" b="1" cap="none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  <p:pic>
        <p:nvPicPr>
          <p:cNvPr id="2051" name="Picture 3" descr="C:\Users\Юлия Игнатова\Documents\Lightshot\Screenshot_83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9140" y="2852936"/>
            <a:ext cx="8928992" cy="26973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TextBox 13"/>
          <p:cNvSpPr txBox="1"/>
          <p:nvPr/>
        </p:nvSpPr>
        <p:spPr>
          <a:xfrm>
            <a:off x="3491880" y="1556792"/>
            <a:ext cx="822661" cy="584775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uk-UA" sz="3200" b="1" dirty="0" smtClean="0"/>
              <a:t>№2</a:t>
            </a:r>
            <a:endParaRPr lang="ru-RU" sz="3200" b="1" dirty="0"/>
          </a:p>
        </p:txBody>
      </p:sp>
    </p:spTree>
    <p:extLst>
      <p:ext uri="{BB962C8B-B14F-4D97-AF65-F5344CB8AC3E}">
        <p14:creationId xmlns:p14="http://schemas.microsoft.com/office/powerpoint/2010/main" val="11738221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9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" dur="9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9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9000"/>
                            </p:stCondLst>
                            <p:childTnLst>
                              <p:par>
                                <p:cTn id="14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" dur="7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74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9750"/>
                            </p:stCondLst>
                            <p:childTnLst>
                              <p:par>
                                <p:cTn id="18" presetID="1" presetClass="entr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9750"/>
                            </p:stCondLst>
                            <p:childTnLst>
                              <p:par>
                                <p:cTn id="21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9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9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9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8750"/>
                            </p:stCondLst>
                            <p:childTnLst>
                              <p:par>
                                <p:cTn id="27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" dur="75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74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9500"/>
                            </p:stCondLst>
                            <p:childTnLst>
                              <p:par>
                                <p:cTn id="31" presetID="1" presetClass="entr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9500"/>
                            </p:stCondLst>
                            <p:childTnLst>
                              <p:par>
                                <p:cTn id="34" presetID="45" presetClass="entr" presetSubtype="0" fill="hold" grpId="0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9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9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9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28600"/>
                            </p:stCondLst>
                            <p:childTnLst>
                              <p:par>
                                <p:cTn id="40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1" dur="1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28610"/>
                            </p:stCondLst>
                            <p:childTnLst>
                              <p:par>
                                <p:cTn id="44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28610"/>
                            </p:stCondLst>
                            <p:childTnLst>
                              <p:par>
                                <p:cTn id="47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8" dur="75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74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0" grpId="1"/>
      <p:bldP spid="10" grpId="2"/>
      <p:bldP spid="11" grpId="0"/>
      <p:bldP spid="11" grpId="1"/>
      <p:bldP spid="11" grpId="2"/>
      <p:bldP spid="12" grpId="0"/>
      <p:bldP spid="12" grpId="1"/>
      <p:bldP spid="12" grpId="2"/>
      <p:bldP spid="13" grpId="0"/>
      <p:bldP spid="13" grpId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 descr="C:\Users\Юлия Игнатова\Documents\Lightshot\Screenshot_83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9140" y="2852936"/>
            <a:ext cx="8928992" cy="26973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TextBox 13"/>
          <p:cNvSpPr txBox="1"/>
          <p:nvPr/>
        </p:nvSpPr>
        <p:spPr>
          <a:xfrm>
            <a:off x="3491880" y="1556792"/>
            <a:ext cx="822661" cy="584775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uk-UA" sz="3200" b="1" dirty="0" smtClean="0"/>
              <a:t>№2</a:t>
            </a:r>
            <a:endParaRPr lang="ru-RU" sz="3200" b="1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79436" y="5157192"/>
            <a:ext cx="6248400" cy="1209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mc:AlternateContent xmlns:mc="http://schemas.openxmlformats.org/markup-compatibility/2006">
        <mc:Choice xmlns:p14="http://schemas.microsoft.com/office/powerpoint/2010/main" Requires="p14">
          <p:contentPart p14:bwMode="auto" r:id="rId5">
            <p14:nvContentPartPr>
              <p14:cNvPr id="2" name="Рукописные данные 1"/>
              <p14:cNvContentPartPr/>
              <p14:nvPr/>
            </p14:nvContentPartPr>
            <p14:xfrm>
              <a:off x="1080720" y="4464720"/>
              <a:ext cx="303840" cy="214920"/>
            </p14:xfrm>
          </p:contentPart>
        </mc:Choice>
        <mc:Fallback>
          <p:pic>
            <p:nvPicPr>
              <p:cNvPr id="2" name="Рукописные данные 1"/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1071360" y="4455360"/>
                <a:ext cx="322560" cy="23364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6484732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182212" y="188640"/>
            <a:ext cx="57419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5</a:t>
            </a:r>
            <a:endParaRPr lang="ru-RU" sz="5400" b="1" cap="none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8182212" y="195389"/>
            <a:ext cx="57419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4</a:t>
            </a:r>
            <a:endParaRPr lang="ru-RU" sz="5400" b="1" cap="none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8182212" y="176777"/>
            <a:ext cx="57419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3</a:t>
            </a:r>
            <a:endParaRPr lang="ru-RU" sz="5400" b="1" cap="none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8182212" y="176777"/>
            <a:ext cx="57419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2</a:t>
            </a:r>
            <a:endParaRPr lang="ru-RU" sz="5400" b="1" cap="none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8182212" y="188640"/>
            <a:ext cx="57419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1</a:t>
            </a:r>
            <a:endParaRPr lang="ru-RU" sz="5400" b="1" cap="none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8182212" y="200116"/>
            <a:ext cx="57419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0</a:t>
            </a:r>
            <a:endParaRPr lang="ru-RU" sz="5400" b="1" cap="none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  <p:pic>
        <p:nvPicPr>
          <p:cNvPr id="3074" name="Picture 2" descr="C:\Users\Юлия Игнатова\Documents\Lightshot\Screenshot_78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5371" y="2420888"/>
            <a:ext cx="8978629" cy="25130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TextBox 10"/>
          <p:cNvSpPr txBox="1"/>
          <p:nvPr/>
        </p:nvSpPr>
        <p:spPr>
          <a:xfrm>
            <a:off x="3491880" y="1556792"/>
            <a:ext cx="822661" cy="584775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uk-UA" sz="3200" b="1" dirty="0" smtClean="0"/>
              <a:t>№3</a:t>
            </a:r>
            <a:endParaRPr lang="ru-RU" sz="3200" b="1" dirty="0"/>
          </a:p>
        </p:txBody>
      </p:sp>
    </p:spTree>
    <p:extLst>
      <p:ext uri="{BB962C8B-B14F-4D97-AF65-F5344CB8AC3E}">
        <p14:creationId xmlns:p14="http://schemas.microsoft.com/office/powerpoint/2010/main" val="39718282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9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9000"/>
                            </p:stCondLst>
                            <p:childTnLst>
                              <p:par>
                                <p:cTn id="11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7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74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9750"/>
                            </p:stCondLst>
                            <p:childTnLst>
                              <p:par>
                                <p:cTn id="15" presetID="1" presetClass="entr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9750"/>
                            </p:stCondLst>
                            <p:childTnLst>
                              <p:par>
                                <p:cTn id="18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9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9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9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8750"/>
                            </p:stCondLst>
                            <p:childTnLst>
                              <p:par>
                                <p:cTn id="24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" dur="75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74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9500"/>
                            </p:stCondLst>
                            <p:childTnLst>
                              <p:par>
                                <p:cTn id="28" presetID="1" presetClass="entr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9500"/>
                            </p:stCondLst>
                            <p:childTnLst>
                              <p:par>
                                <p:cTn id="31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9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9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9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28500"/>
                            </p:stCondLst>
                            <p:childTnLst>
                              <p:par>
                                <p:cTn id="37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8" dur="7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74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29250"/>
                            </p:stCondLst>
                            <p:childTnLst>
                              <p:par>
                                <p:cTn id="41" presetID="1" presetClass="entr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29250"/>
                            </p:stCondLst>
                            <p:childTnLst>
                              <p:par>
                                <p:cTn id="44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9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9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9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38250"/>
                            </p:stCondLst>
                            <p:childTnLst>
                              <p:par>
                                <p:cTn id="50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1" dur="7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74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39000"/>
                            </p:stCondLst>
                            <p:childTnLst>
                              <p:par>
                                <p:cTn id="54" presetID="1" presetClass="entr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39000"/>
                            </p:stCondLst>
                            <p:childTnLst>
                              <p:par>
                                <p:cTn id="57" presetID="45" presetClass="entr" presetSubtype="0" fill="hold" grpId="0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9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9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9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48100"/>
                            </p:stCondLst>
                            <p:childTnLst>
                              <p:par>
                                <p:cTn id="63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4" dur="1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48110"/>
                            </p:stCondLst>
                            <p:childTnLst>
                              <p:par>
                                <p:cTn id="67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48110"/>
                            </p:stCondLst>
                            <p:childTnLst>
                              <p:par>
                                <p:cTn id="70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1" dur="7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74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3" grpId="0"/>
      <p:bldP spid="3" grpId="1"/>
      <p:bldP spid="3" grpId="2"/>
      <p:bldP spid="4" grpId="0"/>
      <p:bldP spid="4" grpId="1"/>
      <p:bldP spid="4" grpId="2"/>
      <p:bldP spid="5" grpId="0"/>
      <p:bldP spid="5" grpId="1"/>
      <p:bldP spid="5" grpId="2"/>
      <p:bldP spid="6" grpId="0"/>
      <p:bldP spid="6" grpId="1"/>
      <p:bldP spid="6" grpId="2"/>
      <p:bldP spid="7" grpId="0"/>
      <p:bldP spid="7" grpId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Юлия Игнатова\Documents\Lightshot\Screenshot_78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5371" y="2420888"/>
            <a:ext cx="8978629" cy="25130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TextBox 10"/>
          <p:cNvSpPr txBox="1"/>
          <p:nvPr/>
        </p:nvSpPr>
        <p:spPr>
          <a:xfrm>
            <a:off x="3491880" y="1556792"/>
            <a:ext cx="822661" cy="584775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uk-UA" sz="3200" b="1" dirty="0" smtClean="0"/>
              <a:t>№3</a:t>
            </a:r>
            <a:endParaRPr lang="ru-RU" sz="3200" b="1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8" name="TextBox 7"/>
              <p:cNvSpPr txBox="1"/>
              <p:nvPr/>
            </p:nvSpPr>
            <p:spPr>
              <a:xfrm>
                <a:off x="1115616" y="3364289"/>
                <a:ext cx="7712800" cy="2031325"/>
              </a:xfrm>
              <a:prstGeom prst="rect">
                <a:avLst/>
              </a:prstGeom>
              <a:solidFill>
                <a:srgbClr val="FFFFCC"/>
              </a:solidFill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:pPr algn="just"/>
                <a:r>
                  <a:rPr lang="ru-RU" dirty="0" smtClean="0"/>
                  <a:t>Першою</a:t>
                </a:r>
                <a:r>
                  <a:rPr lang="ru-RU" dirty="0"/>
                  <a:t> цифрою в такому </a:t>
                </a:r>
                <a:r>
                  <a:rPr lang="ru-RU" dirty="0"/>
                  <a:t>чотиризначному</a:t>
                </a:r>
                <a:r>
                  <a:rPr lang="ru-RU" dirty="0"/>
                  <a:t> </a:t>
                </a:r>
                <a:r>
                  <a:rPr lang="ru-RU" dirty="0"/>
                  <a:t>числі</a:t>
                </a:r>
                <a:r>
                  <a:rPr lang="ru-RU" dirty="0"/>
                  <a:t> </a:t>
                </a:r>
                <a:r>
                  <a:rPr lang="ru-RU" dirty="0"/>
                  <a:t>може</a:t>
                </a:r>
                <a:r>
                  <a:rPr lang="ru-RU" dirty="0"/>
                  <a:t> бути будь-яка з </a:t>
                </a:r>
                <a:r>
                  <a:rPr lang="ru-RU" dirty="0" err="1" smtClean="0"/>
                  <a:t>п’яти</a:t>
                </a:r>
                <a:r>
                  <a:rPr lang="ru-RU" dirty="0" smtClean="0"/>
                  <a:t> </a:t>
                </a:r>
                <a:r>
                  <a:rPr lang="ru-RU" dirty="0"/>
                  <a:t>цифр: 1, 2, 3, </a:t>
                </a:r>
                <a:r>
                  <a:rPr lang="ru-RU" dirty="0" smtClean="0"/>
                  <a:t>4, 5. </a:t>
                </a:r>
                <a:r>
                  <a:rPr lang="ru-RU" dirty="0" err="1"/>
                  <a:t>Маємо</a:t>
                </a:r>
                <a:r>
                  <a:rPr lang="ru-RU" dirty="0"/>
                  <a:t> </a:t>
                </a:r>
                <a:r>
                  <a:rPr lang="ru-RU" dirty="0" err="1" smtClean="0"/>
                  <a:t>п’ять</a:t>
                </a:r>
                <a:r>
                  <a:rPr lang="ru-RU" dirty="0" smtClean="0"/>
                  <a:t> </a:t>
                </a:r>
                <a:r>
                  <a:rPr lang="ru-RU" dirty="0" err="1" smtClean="0"/>
                  <a:t>варіантів</a:t>
                </a:r>
                <a:r>
                  <a:rPr lang="ru-RU" dirty="0" smtClean="0"/>
                  <a:t>. </a:t>
                </a:r>
                <a:r>
                  <a:rPr lang="ru-RU" dirty="0"/>
                  <a:t>Оскільки</a:t>
                </a:r>
                <a:r>
                  <a:rPr lang="ru-RU" dirty="0"/>
                  <a:t> </a:t>
                </a:r>
                <a:r>
                  <a:rPr lang="ru-RU" dirty="0"/>
                  <a:t>всі</a:t>
                </a:r>
                <a:r>
                  <a:rPr lang="ru-RU" dirty="0"/>
                  <a:t> </a:t>
                </a:r>
                <a:r>
                  <a:rPr lang="ru-RU" dirty="0"/>
                  <a:t>цифри</a:t>
                </a:r>
                <a:r>
                  <a:rPr lang="ru-RU" dirty="0"/>
                  <a:t> в такому </a:t>
                </a:r>
                <a:r>
                  <a:rPr lang="ru-RU" dirty="0" smtClean="0"/>
                  <a:t>у </a:t>
                </a:r>
                <a:r>
                  <a:rPr lang="ru-RU" dirty="0"/>
                  <a:t>числі</a:t>
                </a:r>
                <a:r>
                  <a:rPr lang="ru-RU" dirty="0"/>
                  <a:t> </a:t>
                </a:r>
                <a:r>
                  <a:rPr lang="ru-RU" dirty="0"/>
                  <a:t>різні</a:t>
                </a:r>
                <a:r>
                  <a:rPr lang="ru-RU" dirty="0"/>
                  <a:t>, то другою цифрою числа </a:t>
                </a:r>
                <a:r>
                  <a:rPr lang="ru-RU" dirty="0"/>
                  <a:t>може</a:t>
                </a:r>
                <a:r>
                  <a:rPr lang="ru-RU" dirty="0"/>
                  <a:t> бути будь-яка з тих </a:t>
                </a:r>
                <a:r>
                  <a:rPr lang="ru-RU" dirty="0" err="1" smtClean="0"/>
                  <a:t>читирьох</a:t>
                </a:r>
                <a:r>
                  <a:rPr lang="ru-RU" dirty="0" smtClean="0"/>
                  <a:t> </a:t>
                </a:r>
                <a:r>
                  <a:rPr lang="ru-RU" dirty="0"/>
                  <a:t>цифр, </a:t>
                </a:r>
                <a:r>
                  <a:rPr lang="ru-RU" dirty="0"/>
                  <a:t>що</a:t>
                </a:r>
                <a:r>
                  <a:rPr lang="ru-RU" dirty="0"/>
                  <a:t> </a:t>
                </a:r>
                <a:r>
                  <a:rPr lang="ru-RU" dirty="0" err="1"/>
                  <a:t>лишилися</a:t>
                </a:r>
                <a:r>
                  <a:rPr lang="ru-RU" dirty="0" smtClean="0"/>
                  <a:t>. </a:t>
                </a:r>
                <a:r>
                  <a:rPr lang="ru-RU" dirty="0"/>
                  <a:t>Використовуючи</a:t>
                </a:r>
                <a:r>
                  <a:rPr lang="ru-RU" dirty="0"/>
                  <a:t> правило </a:t>
                </a:r>
                <a:r>
                  <a:rPr lang="ru-RU" dirty="0"/>
                  <a:t>добутку</a:t>
                </a:r>
                <a:r>
                  <a:rPr lang="ru-RU" dirty="0"/>
                  <a:t>, </a:t>
                </a:r>
                <a:r>
                  <a:rPr lang="ru-RU" dirty="0"/>
                  <a:t>маємо</a:t>
                </a:r>
                <a:r>
                  <a:rPr lang="ru-RU" dirty="0"/>
                  <a:t>, </a:t>
                </a:r>
                <a:r>
                  <a:rPr lang="ru-RU" dirty="0"/>
                  <a:t>що</a:t>
                </a:r>
                <a:r>
                  <a:rPr lang="ru-RU" dirty="0"/>
                  <a:t> </a:t>
                </a:r>
                <a:r>
                  <a:rPr lang="ru-RU" dirty="0"/>
                  <a:t>перші</a:t>
                </a:r>
                <a:r>
                  <a:rPr lang="ru-RU" dirty="0"/>
                  <a:t> </a:t>
                </a:r>
                <a:r>
                  <a:rPr lang="ru-RU" dirty="0"/>
                  <a:t>дві</a:t>
                </a:r>
                <a:r>
                  <a:rPr lang="ru-RU" dirty="0"/>
                  <a:t> </a:t>
                </a:r>
                <a:r>
                  <a:rPr lang="ru-RU" dirty="0"/>
                  <a:t>цифри</a:t>
                </a:r>
                <a:r>
                  <a:rPr lang="ru-RU" dirty="0"/>
                  <a:t> </a:t>
                </a:r>
                <a:r>
                  <a:rPr lang="ru-RU" dirty="0"/>
                  <a:t>чотирицифрового</a:t>
                </a:r>
                <a:r>
                  <a:rPr lang="ru-RU" dirty="0"/>
                  <a:t> числа </a:t>
                </a:r>
                <a:r>
                  <a:rPr lang="ru-RU" dirty="0"/>
                  <a:t>можна</a:t>
                </a:r>
                <a:r>
                  <a:rPr lang="ru-RU" dirty="0"/>
                  <a:t> </a:t>
                </a:r>
                <a:r>
                  <a:rPr lang="ru-RU" dirty="0" err="1"/>
                  <a:t>вибрати</a:t>
                </a:r>
                <a:r>
                  <a:rPr lang="ru-RU" dirty="0"/>
                  <a:t> </a:t>
                </a:r>
                <a:r>
                  <a:rPr lang="ru-RU" dirty="0" smtClean="0"/>
                  <a:t>5·4=20 </a:t>
                </a:r>
                <a:r>
                  <a:rPr lang="ru-RU" dirty="0"/>
                  <a:t>способами. </a:t>
                </a:r>
                <a:r>
                  <a:rPr lang="ru-RU" dirty="0" err="1" smtClean="0"/>
                  <a:t>Аналогічно</a:t>
                </a:r>
                <a:r>
                  <a:rPr lang="ru-RU" dirty="0"/>
                  <a:t>,</a:t>
                </a:r>
                <a:r>
                  <a:rPr lang="ru-RU" dirty="0" smtClean="0"/>
                  <a:t> </a:t>
                </a:r>
                <a:r>
                  <a:rPr lang="ru-RU" dirty="0" err="1" smtClean="0"/>
                  <a:t>існує</a:t>
                </a:r>
                <a:r>
                  <a:rPr lang="ru-RU" dirty="0" smtClean="0"/>
                  <a:t> три </a:t>
                </a:r>
                <a:r>
                  <a:rPr lang="ru-RU" dirty="0"/>
                  <a:t>варіанти</a:t>
                </a:r>
                <a:r>
                  <a:rPr lang="ru-RU" dirty="0"/>
                  <a:t> </a:t>
                </a:r>
                <a:r>
                  <a:rPr lang="ru-RU" dirty="0"/>
                  <a:t>вибору</a:t>
                </a:r>
                <a:r>
                  <a:rPr lang="ru-RU" dirty="0"/>
                  <a:t> </a:t>
                </a:r>
                <a:r>
                  <a:rPr lang="ru-RU" dirty="0"/>
                  <a:t>третьої</a:t>
                </a:r>
                <a:r>
                  <a:rPr lang="ru-RU" dirty="0"/>
                  <a:t> </a:t>
                </a:r>
                <a:r>
                  <a:rPr lang="ru-RU" dirty="0"/>
                  <a:t>цифри</a:t>
                </a:r>
                <a:r>
                  <a:rPr lang="ru-RU" dirty="0"/>
                  <a:t> і, </a:t>
                </a:r>
                <a:r>
                  <a:rPr lang="ru-RU" dirty="0" smtClean="0"/>
                  <a:t>два </a:t>
                </a:r>
                <a:r>
                  <a:rPr lang="ru-RU" dirty="0" err="1" smtClean="0"/>
                  <a:t>варіанти</a:t>
                </a:r>
                <a:r>
                  <a:rPr lang="ru-RU" dirty="0" smtClean="0"/>
                  <a:t> </a:t>
                </a:r>
                <a:r>
                  <a:rPr lang="ru-RU" dirty="0"/>
                  <a:t>вибору</a:t>
                </a:r>
                <a:r>
                  <a:rPr lang="ru-RU" dirty="0"/>
                  <a:t> </a:t>
                </a:r>
                <a:r>
                  <a:rPr lang="ru-RU" dirty="0" err="1"/>
                  <a:t>четвертої</a:t>
                </a:r>
                <a:r>
                  <a:rPr lang="ru-RU" dirty="0"/>
                  <a:t> </a:t>
                </a:r>
                <a:r>
                  <a:rPr lang="ru-RU" dirty="0" smtClean="0"/>
                  <a:t>цифр.</a:t>
                </a:r>
              </a:p>
              <a:p>
                <a:pPr algn="just"/>
                <a:r>
                  <a:rPr lang="uk-UA" dirty="0" smtClean="0"/>
                  <a:t>Відповідь:</a:t>
                </a:r>
                <a14:m>
                  <m:oMath xmlns:m="http://schemas.openxmlformats.org/officeDocument/2006/math">
                    <m:r>
                      <a:rPr lang="uk-UA" b="0" i="1" smtClean="0">
                        <a:latin typeface="Cambria Math"/>
                      </a:rPr>
                      <m:t>5</m:t>
                    </m:r>
                    <m:r>
                      <a:rPr lang="uk-UA" b="0" i="1" smtClean="0">
                        <a:latin typeface="Cambria Math"/>
                        <a:ea typeface="Cambria Math"/>
                      </a:rPr>
                      <m:t>∙4∙3∙2=120</m:t>
                    </m:r>
                  </m:oMath>
                </a14:m>
                <a:endParaRPr lang="ru-RU" dirty="0"/>
              </a:p>
            </p:txBody>
          </p:sp>
        </mc:Choice>
        <mc:Fallback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15616" y="3364289"/>
                <a:ext cx="7712800" cy="2031325"/>
              </a:xfrm>
              <a:prstGeom prst="rect">
                <a:avLst/>
              </a:prstGeom>
              <a:blipFill rotWithShape="1">
                <a:blip r:embed="rId4"/>
                <a:stretch>
                  <a:fillRect l="-473" t="-890" r="-552" b="-326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5">
            <p14:nvContentPartPr>
              <p14:cNvPr id="9" name="Рукописные данные 8"/>
              <p14:cNvContentPartPr/>
              <p14:nvPr/>
            </p14:nvContentPartPr>
            <p14:xfrm>
              <a:off x="330480" y="3473640"/>
              <a:ext cx="277200" cy="196920"/>
            </p14:xfrm>
          </p:contentPart>
        </mc:Choice>
        <mc:Fallback>
          <p:pic>
            <p:nvPicPr>
              <p:cNvPr id="9" name="Рукописные данные 8"/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321120" y="3464280"/>
                <a:ext cx="295920" cy="21564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2710798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182212" y="188640"/>
            <a:ext cx="57419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5</a:t>
            </a:r>
            <a:endParaRPr lang="ru-RU" sz="5400" b="1" cap="none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8182212" y="195389"/>
            <a:ext cx="57419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4</a:t>
            </a:r>
            <a:endParaRPr lang="ru-RU" sz="5400" b="1" cap="none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8182212" y="176777"/>
            <a:ext cx="57419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3</a:t>
            </a:r>
            <a:endParaRPr lang="ru-RU" sz="5400" b="1" cap="none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8182212" y="176777"/>
            <a:ext cx="57419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2</a:t>
            </a:r>
            <a:endParaRPr lang="ru-RU" sz="5400" b="1" cap="none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8182212" y="188640"/>
            <a:ext cx="57419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1</a:t>
            </a:r>
            <a:endParaRPr lang="ru-RU" sz="5400" b="1" cap="none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8182212" y="200116"/>
            <a:ext cx="57419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0</a:t>
            </a:r>
            <a:endParaRPr lang="ru-RU" sz="5400" b="1" cap="none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  <p:pic>
        <p:nvPicPr>
          <p:cNvPr id="4098" name="Picture 2" descr="C:\Users\Юлия Игнатова\Documents\Lightshot\Screenshot_79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739" y="2276872"/>
            <a:ext cx="9144000" cy="22629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TextBox 10"/>
          <p:cNvSpPr txBox="1"/>
          <p:nvPr/>
        </p:nvSpPr>
        <p:spPr>
          <a:xfrm>
            <a:off x="3491880" y="1556792"/>
            <a:ext cx="822661" cy="584775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uk-UA" sz="3200" b="1" dirty="0" smtClean="0"/>
              <a:t>№4</a:t>
            </a:r>
            <a:endParaRPr lang="ru-RU" sz="3200" b="1" dirty="0"/>
          </a:p>
        </p:txBody>
      </p:sp>
    </p:spTree>
    <p:extLst>
      <p:ext uri="{BB962C8B-B14F-4D97-AF65-F5344CB8AC3E}">
        <p14:creationId xmlns:p14="http://schemas.microsoft.com/office/powerpoint/2010/main" val="29535790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9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9000"/>
                            </p:stCondLst>
                            <p:childTnLst>
                              <p:par>
                                <p:cTn id="11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7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74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9750"/>
                            </p:stCondLst>
                            <p:childTnLst>
                              <p:par>
                                <p:cTn id="15" presetID="1" presetClass="entr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9750"/>
                            </p:stCondLst>
                            <p:childTnLst>
                              <p:par>
                                <p:cTn id="18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9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9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9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8750"/>
                            </p:stCondLst>
                            <p:childTnLst>
                              <p:par>
                                <p:cTn id="24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" dur="75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74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9500"/>
                            </p:stCondLst>
                            <p:childTnLst>
                              <p:par>
                                <p:cTn id="28" presetID="1" presetClass="entr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9500"/>
                            </p:stCondLst>
                            <p:childTnLst>
                              <p:par>
                                <p:cTn id="31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9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9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9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28500"/>
                            </p:stCondLst>
                            <p:childTnLst>
                              <p:par>
                                <p:cTn id="37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8" dur="7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74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29250"/>
                            </p:stCondLst>
                            <p:childTnLst>
                              <p:par>
                                <p:cTn id="41" presetID="1" presetClass="entr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29250"/>
                            </p:stCondLst>
                            <p:childTnLst>
                              <p:par>
                                <p:cTn id="44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9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9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9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38250"/>
                            </p:stCondLst>
                            <p:childTnLst>
                              <p:par>
                                <p:cTn id="50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1" dur="7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74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39000"/>
                            </p:stCondLst>
                            <p:childTnLst>
                              <p:par>
                                <p:cTn id="54" presetID="1" presetClass="entr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39000"/>
                            </p:stCondLst>
                            <p:childTnLst>
                              <p:par>
                                <p:cTn id="57" presetID="45" presetClass="entr" presetSubtype="0" fill="hold" grpId="0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9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9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9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48100"/>
                            </p:stCondLst>
                            <p:childTnLst>
                              <p:par>
                                <p:cTn id="63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4" dur="1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48110"/>
                            </p:stCondLst>
                            <p:childTnLst>
                              <p:par>
                                <p:cTn id="67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48110"/>
                            </p:stCondLst>
                            <p:childTnLst>
                              <p:par>
                                <p:cTn id="70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1" dur="7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74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3" grpId="0"/>
      <p:bldP spid="3" grpId="1"/>
      <p:bldP spid="3" grpId="2"/>
      <p:bldP spid="4" grpId="0"/>
      <p:bldP spid="4" grpId="1"/>
      <p:bldP spid="4" grpId="2"/>
      <p:bldP spid="5" grpId="0"/>
      <p:bldP spid="5" grpId="1"/>
      <p:bldP spid="5" grpId="2"/>
      <p:bldP spid="6" grpId="0"/>
      <p:bldP spid="6" grpId="1"/>
      <p:bldP spid="6" grpId="2"/>
      <p:bldP spid="7" grpId="0"/>
      <p:bldP spid="7" grpId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Users\Юлия Игнатова\Documents\Lightshot\Screenshot_79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739" y="2276872"/>
            <a:ext cx="9144000" cy="22629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TextBox 10"/>
          <p:cNvSpPr txBox="1"/>
          <p:nvPr/>
        </p:nvSpPr>
        <p:spPr>
          <a:xfrm>
            <a:off x="3491880" y="1556792"/>
            <a:ext cx="822661" cy="584775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uk-UA" sz="3200" b="1" dirty="0" smtClean="0"/>
              <a:t>№4</a:t>
            </a:r>
            <a:endParaRPr lang="ru-RU" sz="3200" b="1" dirty="0"/>
          </a:p>
        </p:txBody>
      </p:sp>
      <p:sp>
        <p:nvSpPr>
          <p:cNvPr id="8" name="TextBox 7"/>
          <p:cNvSpPr txBox="1"/>
          <p:nvPr/>
        </p:nvSpPr>
        <p:spPr>
          <a:xfrm>
            <a:off x="3059832" y="3789040"/>
            <a:ext cx="2725554" cy="369332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uk-UA" dirty="0" smtClean="0"/>
              <a:t>За правилом суми 4+7=11</a:t>
            </a:r>
            <a:endParaRPr lang="ru-RU" dirty="0"/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4">
            <p14:nvContentPartPr>
              <p14:cNvPr id="9" name="Рукописные данные 8"/>
              <p14:cNvContentPartPr/>
              <p14:nvPr/>
            </p14:nvContentPartPr>
            <p14:xfrm>
              <a:off x="633960" y="4053960"/>
              <a:ext cx="259560" cy="205920"/>
            </p14:xfrm>
          </p:contentPart>
        </mc:Choice>
        <mc:Fallback>
          <p:pic>
            <p:nvPicPr>
              <p:cNvPr id="9" name="Рукописные данные 8"/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624600" y="4044600"/>
                <a:ext cx="278280" cy="22464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9038222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317</TotalTime>
  <Words>437</Words>
  <Application>Microsoft Office PowerPoint</Application>
  <PresentationFormat>Экран (4:3)</PresentationFormat>
  <Paragraphs>110</Paragraphs>
  <Slides>17</Slides>
  <Notes>16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8" baseType="lpstr">
      <vt:lpstr>Тема Office</vt:lpstr>
      <vt:lpstr>Комбінаторні задачі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Юлия Игнатова</dc:creator>
  <cp:lastModifiedBy>Юлия Игнатова</cp:lastModifiedBy>
  <cp:revision>16</cp:revision>
  <dcterms:created xsi:type="dcterms:W3CDTF">2021-04-11T13:09:24Z</dcterms:created>
  <dcterms:modified xsi:type="dcterms:W3CDTF">2021-04-28T20:12:27Z</dcterms:modified>
</cp:coreProperties>
</file>