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90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50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1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62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56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035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9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49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38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7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B4C6-5037-45BB-96EB-E0C8C4B75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07.05.2021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A3A0C-C94C-4CAC-8F10-666A0B06C8D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00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hitay.net/userfiles/data/266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65104"/>
            <a:ext cx="2466227" cy="18463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proza.ru/pics/2012/12/04/1587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8750" r="90000">
                        <a14:backgroundMark x1="20469" y1="12667" x2="20469" y2="12667"/>
                        <a14:backgroundMark x1="11719" y1="67667" x2="11719" y2="67667"/>
                        <a14:backgroundMark x1="13750" y1="89333" x2="13750" y2="89333"/>
                        <a14:backgroundMark x1="79063" y1="86000" x2="79063" y2="86000"/>
                        <a14:backgroundMark x1="79531" y1="16667" x2="79531" y2="16667"/>
                        <a14:backgroundMark x1="56563" y1="10000" x2="56563" y2="10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65104"/>
            <a:ext cx="3840427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61728" y="1052736"/>
            <a:ext cx="640456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i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Основні поняття теорії ймовірностей. Класичне означення ймовірності.</a:t>
            </a:r>
            <a:endParaRPr lang="ru-RU" sz="4400" i="1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8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856" y="365755"/>
            <a:ext cx="2874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Вправа </a:t>
            </a:r>
            <a:r>
              <a:rPr lang="en-US" sz="4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2</a:t>
            </a:r>
            <a:endParaRPr lang="ru-RU" sz="4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2727" y="1057522"/>
            <a:ext cx="8122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Яка ймовірність того, що при одному киданні грального кубика випаде число очок, що дорівнює:</a:t>
            </a:r>
            <a:endParaRPr lang="ru-RU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756" y="2594917"/>
            <a:ext cx="42082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Двом;</a:t>
            </a:r>
          </a:p>
          <a:p>
            <a:endParaRPr lang="uk-UA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2)П'яти;</a:t>
            </a:r>
          </a:p>
          <a:p>
            <a:endParaRPr lang="uk-UA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3)Парному числу;</a:t>
            </a:r>
          </a:p>
          <a:p>
            <a:endParaRPr lang="uk-UA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4)Числу, яке кратне 6?</a:t>
            </a:r>
          </a:p>
          <a:p>
            <a:pPr marL="514350" indent="-514350">
              <a:buFontTx/>
              <a:buAutoNum type="arabicParenR"/>
            </a:pPr>
            <a:endParaRPr lang="ru-RU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42966" y="2432779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966" y="2432779"/>
                <a:ext cx="625856" cy="101752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42877" y="3140968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877" y="3140968"/>
                <a:ext cx="625856" cy="10175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04558" y="4145157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558" y="4145157"/>
                <a:ext cx="625856" cy="10175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18150" y="4158491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150" y="4158491"/>
                <a:ext cx="625856" cy="10175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724128" y="4941168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4941168"/>
                <a:ext cx="625856" cy="1017523"/>
              </a:xfrm>
              <a:prstGeom prst="rect">
                <a:avLst/>
              </a:prstGeom>
              <a:blipFill rotWithShape="1">
                <a:blip r:embed="rId6"/>
                <a:stretch>
                  <a:fillRect b="-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18699"/>
          <a:stretch/>
        </p:blipFill>
        <p:spPr>
          <a:xfrm>
            <a:off x="7236296" y="2065053"/>
            <a:ext cx="1301426" cy="135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5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856" y="365755"/>
            <a:ext cx="2874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Вправа 3</a:t>
            </a:r>
            <a:endParaRPr lang="ru-RU" sz="4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2727" y="1057522"/>
            <a:ext cx="8122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У гральній колоді 36 карт. Навмання вибирається одна карта. Яка ймовірність того, що ця карта:</a:t>
            </a:r>
            <a:endParaRPr lang="ru-RU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756" y="2594917"/>
            <a:ext cx="42082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Туз;</a:t>
            </a:r>
          </a:p>
          <a:p>
            <a:endParaRPr lang="uk-UA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2)Червовий туз?</a:t>
            </a:r>
          </a:p>
          <a:p>
            <a:endParaRPr lang="uk-UA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  <a:p>
            <a:endParaRPr lang="ru-RU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42966" y="2432779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𝟑𝟔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966" y="2432779"/>
                <a:ext cx="625856" cy="1017523"/>
              </a:xfrm>
              <a:prstGeom prst="rect">
                <a:avLst/>
              </a:prstGeom>
              <a:blipFill rotWithShape="1">
                <a:blip r:embed="rId2"/>
                <a:stretch>
                  <a:fillRect r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78556" y="2432778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8556" y="2432778"/>
                <a:ext cx="625856" cy="10175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87389" y="3209539"/>
                <a:ext cx="625856" cy="101752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uk-UA" sz="32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𝟑𝟔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389" y="3209539"/>
                <a:ext cx="625856" cy="1017523"/>
              </a:xfrm>
              <a:prstGeom prst="rect">
                <a:avLst/>
              </a:prstGeom>
              <a:blipFill rotWithShape="1">
                <a:blip r:embed="rId4"/>
                <a:stretch>
                  <a:fillRect r="-1887" b="-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http://cdn.mmotimes.ru/images/stream/channels/4NoRe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985" y="2354178"/>
            <a:ext cx="1445367" cy="1445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nashpoker.net/alldata/images/karti_igralnie__koloda_na_36_shtuk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23700"/>
            <a:ext cx="2850246" cy="1902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85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856" y="365755"/>
            <a:ext cx="2874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Вправа 4</a:t>
            </a:r>
            <a:endParaRPr lang="ru-RU" sz="40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2727" y="1057522"/>
            <a:ext cx="81229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 ящику знаходиться 45 кульок, з яких 17 білих. Загубили дві не білих кульки. Яка ймовірність того, що вибрана навмання одна кулька буде білою?</a:t>
            </a:r>
            <a:endParaRPr lang="ru-RU" sz="28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586480" y="4554465"/>
                <a:ext cx="936104" cy="1244828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k-UA" sz="40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𝟏𝟕</m:t>
                          </m:r>
                        </m:num>
                        <m:den>
                          <m:r>
                            <a:rPr lang="uk-UA" sz="4000" b="1" i="1">
                              <a:solidFill>
                                <a:srgbClr val="0000CC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𝟒𝟑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480" y="4554465"/>
                <a:ext cx="936104" cy="1244828"/>
              </a:xfrm>
              <a:prstGeom prst="rect">
                <a:avLst/>
              </a:prstGeom>
              <a:blipFill rotWithShape="1">
                <a:blip r:embed="rId2"/>
                <a:stretch>
                  <a:fillRect b="-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699792" y="2895641"/>
            <a:ext cx="2421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Розв'язання: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7898" y="3376298"/>
            <a:ext cx="59163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А: «Вибрана кулька – біла»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9387" y="3789040"/>
            <a:ext cx="5916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m</a:t>
            </a:r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– кількість сприятливих подій, тобто білих кульок – 17;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3870" y="4653136"/>
            <a:ext cx="6436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n</a:t>
            </a:r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– загальна кількість подій 45 – 2 = 43;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71608" y="5183419"/>
                <a:ext cx="2028184" cy="615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Р(А)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uk-UA" sz="2400" i="1"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uk-UA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uk-UA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uk-UA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43</m:t>
                        </m:r>
                      </m:den>
                    </m:f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08" y="5183419"/>
                <a:ext cx="2028184" cy="615874"/>
              </a:xfrm>
              <a:prstGeom prst="rect">
                <a:avLst/>
              </a:prstGeom>
              <a:blipFill rotWithShape="1">
                <a:blip r:embed="rId5"/>
                <a:stretch>
                  <a:fillRect l="-4805" b="-16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2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/>
      <p:bldP spid="8" grpId="0"/>
      <p:bldP spid="9" grpId="0"/>
      <p:bldP spid="10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548680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Наука про випадкові події називається 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теорією ймовірності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.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3628" y="1772816"/>
            <a:ext cx="65527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Основні поняття теорії ймовірності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218398">
            <a:off x="2548990" y="2323199"/>
            <a:ext cx="376061" cy="623335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 rot="19483184">
            <a:off x="6157636" y="2322256"/>
            <a:ext cx="376061" cy="623335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2943204"/>
            <a:ext cx="4176464" cy="8925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</a:t>
            </a:r>
          </a:p>
          <a:p>
            <a:pPr algn="ctr"/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Позначаються: А; В; С і т.д.</a:t>
            </a:r>
            <a:endParaRPr lang="ru-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2061" y="2996953"/>
            <a:ext cx="3024336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Випробування (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експеримент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)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0720" y="3984984"/>
            <a:ext cx="2952328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Явище, яке може відбутися або не відбутися за певних умов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18065" y="4149080"/>
            <a:ext cx="2952328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Умови, за яких відбувається або не відбувається певна подія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40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529516"/>
            <a:ext cx="399644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Події бувають: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3624" y="1249596"/>
            <a:ext cx="230425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Вірогідні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191" y="1249596"/>
            <a:ext cx="487659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Відбуваються обов'язково 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6" name="Прямая со стрелкой 5"/>
          <p:cNvCxnSpPr>
            <a:stCxn id="3" idx="3"/>
            <a:endCxn id="4" idx="1"/>
          </p:cNvCxnSpPr>
          <p:nvPr/>
        </p:nvCxnSpPr>
        <p:spPr>
          <a:xfrm>
            <a:off x="2847880" y="1511206"/>
            <a:ext cx="859311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3624" y="2041684"/>
            <a:ext cx="252028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Неможливі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9912" y="2041684"/>
            <a:ext cx="487659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Ніколи не відбуваються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9" name="Прямая со стрелкой 8"/>
          <p:cNvCxnSpPr>
            <a:stCxn id="7" idx="3"/>
            <a:endCxn id="8" idx="1"/>
          </p:cNvCxnSpPr>
          <p:nvPr/>
        </p:nvCxnSpPr>
        <p:spPr>
          <a:xfrm>
            <a:off x="3063904" y="2303294"/>
            <a:ext cx="716008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1560" y="3142005"/>
            <a:ext cx="252028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Випадкові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7904" y="2926562"/>
            <a:ext cx="4876595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Можуть відбутися, а можуть і не відбутися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14" name="Прямая со стрелкой 13"/>
          <p:cNvCxnSpPr>
            <a:stCxn id="12" idx="3"/>
            <a:endCxn id="13" idx="1"/>
          </p:cNvCxnSpPr>
          <p:nvPr/>
        </p:nvCxnSpPr>
        <p:spPr>
          <a:xfrm>
            <a:off x="3131840" y="3403615"/>
            <a:ext cx="576064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78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249596"/>
            <a:ext cx="266429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Випробування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1921" y="1249596"/>
            <a:ext cx="165618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4168" y="1249596"/>
            <a:ext cx="252028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Вид події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384987"/>
            <a:ext cx="2736304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Підкинули кубик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2396715"/>
            <a:ext cx="2016224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Випало число 5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2181272"/>
            <a:ext cx="279635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2269" y="3949480"/>
            <a:ext cx="2461579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Заглянули в поштову скриньку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9379" y="3987640"/>
            <a:ext cx="199872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Там лист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772197"/>
            <a:ext cx="279635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47864" y="293747"/>
            <a:ext cx="2874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Вправа 1</a:t>
            </a:r>
            <a:endParaRPr lang="ru-RU" sz="48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156176" y="3068960"/>
            <a:ext cx="2508324" cy="576064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012160" y="4641978"/>
            <a:ext cx="2508324" cy="576064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249596"/>
            <a:ext cx="266429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Випробування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91026" y="1249596"/>
            <a:ext cx="165618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23273" y="1249596"/>
            <a:ext cx="252028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Вид події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384987"/>
            <a:ext cx="2418712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Підкинули монету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2396715"/>
            <a:ext cx="200521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Випало число 3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2169542"/>
            <a:ext cx="279635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3975912"/>
            <a:ext cx="2430668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Закінчився четвер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1880" y="3987640"/>
            <a:ext cx="2017166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Настала п'ятниця 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772197"/>
            <a:ext cx="2796356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5856" y="365755"/>
            <a:ext cx="2874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Вправа 1</a:t>
            </a:r>
            <a:endParaRPr lang="ru-RU" sz="48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084168" y="2585737"/>
            <a:ext cx="2508324" cy="576064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940152" y="3759621"/>
            <a:ext cx="2508324" cy="576064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55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400447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Маємо мішок з картоплею</a:t>
            </a:r>
            <a:endParaRPr lang="ru-RU" sz="32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74632"/>
            <a:ext cx="971550" cy="962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6940" y="1631124"/>
            <a:ext cx="7318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А: «Вийняли картоплину»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6940" y="2154344"/>
            <a:ext cx="4654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В: «Вийняли кабачок»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2375" y="985222"/>
            <a:ext cx="7043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Випробування: </a:t>
            </a:r>
            <a:r>
              <a:rPr lang="uk-UA" sz="32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дістаємо з мішка овоч</a:t>
            </a:r>
            <a:endParaRPr lang="ru-RU" sz="32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1754" y="1571320"/>
            <a:ext cx="18367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  <a:endParaRPr lang="ru-RU" sz="3200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7325" y="2048187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  <a:endParaRPr lang="ru-RU" sz="3200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96" y="2718539"/>
            <a:ext cx="971550" cy="9620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57199" y="2730087"/>
            <a:ext cx="6840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Маємо мішок, в якому 20 картоплин і 5 цибулин</a:t>
            </a:r>
            <a:endParaRPr lang="ru-RU" sz="3200" i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4311" y="3832707"/>
            <a:ext cx="7043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Випробування: </a:t>
            </a:r>
            <a:r>
              <a:rPr lang="uk-UA" sz="32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дістаємо з мішка овоч</a:t>
            </a:r>
            <a:endParaRPr lang="ru-RU" sz="32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6940" y="4463534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А: «Вийняли картоплину»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498675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В: «Вийняли цибулину»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6136" y="4376272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Обидві події випадкові, але не рівноможливі</a:t>
            </a:r>
            <a:endParaRPr lang="ru-RU" sz="3200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88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3030" y="404664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Повна група подій 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– це всі можливі наслідки експерименту.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3417" y="1332057"/>
            <a:ext cx="2339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Наприклад:</a:t>
            </a:r>
            <a:endParaRPr lang="ru-RU" sz="32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1916832"/>
            <a:ext cx="734481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Експеримент: «Підкинули 2  монети»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2591326"/>
            <a:ext cx="158417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Події: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3743" y="3323804"/>
            <a:ext cx="808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А: «Випало одне число і один герб»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0218" y="4049416"/>
            <a:ext cx="591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В: «Випало число і число»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8039" y="4690643"/>
            <a:ext cx="505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С: «Випав герб і герб»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5951" y="5254451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Подія </a:t>
            </a:r>
            <a:r>
              <a:rPr lang="en-US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</a:t>
            </a:r>
            <a:r>
              <a:rPr lang="uk-UA" sz="2800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«Випав герб і число»</a:t>
            </a:r>
            <a:endParaRPr lang="ru-RU" sz="2800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0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764704"/>
            <a:ext cx="655272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Класичне означення ймовірності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369857"/>
            <a:ext cx="75608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Ймовірністю випадкової події 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називається відношення кількості елементарних подій, що </a:t>
            </a:r>
            <a:r>
              <a:rPr lang="uk-UA" sz="2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сприяють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цій події </a:t>
            </a:r>
            <a:r>
              <a:rPr lang="uk-UA" sz="2800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до загальної 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кількості </a:t>
            </a:r>
            <a:r>
              <a:rPr lang="uk-UA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подій, що можуть настати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59832" y="4352172"/>
                <a:ext cx="5760640" cy="2063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Позначається:   Р(А)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𝑛</m:t>
                        </m:r>
                      </m:den>
                    </m:f>
                  </m:oMath>
                </a14:m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, де </a:t>
                </a:r>
              </a:p>
              <a:p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     А – випадкова подія; </a:t>
                </a:r>
              </a:p>
              <a:p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     Р(А) – ймовірність; </a:t>
                </a:r>
              </a:p>
              <a:p>
                <a:r>
                  <a:rPr lang="uk-UA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     </a:t>
                </a:r>
                <a:r>
                  <a:rPr lang="en-US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m</a:t>
                </a:r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– кількість сприятливих подій;</a:t>
                </a:r>
                <a:r>
                  <a:rPr lang="en-US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 </a:t>
                </a:r>
                <a:endParaRPr lang="uk-UA" sz="2400" i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</a:endParaRPr>
              </a:p>
              <a:p>
                <a:r>
                  <a:rPr lang="uk-UA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     </a:t>
                </a:r>
                <a:r>
                  <a:rPr lang="en-US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n</a:t>
                </a:r>
                <a:r>
                  <a:rPr lang="uk-UA" sz="2400" i="1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 – </a:t>
                </a:r>
                <a:r>
                  <a:rPr lang="uk-UA" sz="2400" dirty="0">
                    <a:solidFill>
                      <a:prstClr val="black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Book Antiqua" panose="02040602050305030304" pitchFamily="18" charset="0"/>
                  </a:rPr>
                  <a:t>загальна кількість подій.</a:t>
                </a:r>
                <a:endParaRPr lang="ru-RU" sz="2400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anose="0204060205030503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352172"/>
                <a:ext cx="5760640" cy="2063898"/>
              </a:xfrm>
              <a:prstGeom prst="rect">
                <a:avLst/>
              </a:prstGeom>
              <a:blipFill rotWithShape="1">
                <a:blip r:embed="rId2"/>
                <a:stretch>
                  <a:fillRect l="-1587" b="-70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146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529516"/>
            <a:ext cx="3996444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Якщо подія А: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3744" y="1249596"/>
            <a:ext cx="230425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Вірогідна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7311" y="1249596"/>
            <a:ext cx="280902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Р(А) = 1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6" name="Прямая со стрелкой 5"/>
          <p:cNvCxnSpPr>
            <a:stCxn id="3" idx="3"/>
            <a:endCxn id="4" idx="1"/>
          </p:cNvCxnSpPr>
          <p:nvPr/>
        </p:nvCxnSpPr>
        <p:spPr>
          <a:xfrm>
            <a:off x="3928000" y="1511206"/>
            <a:ext cx="859311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05684" y="2342470"/>
            <a:ext cx="2740376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Неможлива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7311" y="2329716"/>
            <a:ext cx="280902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Р(А) = 0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9" name="Прямая со стрелкой 8"/>
          <p:cNvCxnSpPr>
            <a:stCxn id="7" idx="3"/>
            <a:endCxn id="8" idx="1"/>
          </p:cNvCxnSpPr>
          <p:nvPr/>
        </p:nvCxnSpPr>
        <p:spPr>
          <a:xfrm flipV="1">
            <a:off x="4146060" y="2591326"/>
            <a:ext cx="641251" cy="1275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07720" y="3188078"/>
            <a:ext cx="252028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Випадкова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7630" y="3180453"/>
            <a:ext cx="3024693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0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&lt; 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Р(А) </a:t>
            </a:r>
            <a:r>
              <a:rPr 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&lt;</a:t>
            </a:r>
            <a:r>
              <a:rPr lang="uk-UA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1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cxnSp>
        <p:nvCxnSpPr>
          <p:cNvPr id="14" name="Прямая со стрелкой 13"/>
          <p:cNvCxnSpPr>
            <a:stCxn id="12" idx="3"/>
            <a:endCxn id="13" idx="1"/>
          </p:cNvCxnSpPr>
          <p:nvPr/>
        </p:nvCxnSpPr>
        <p:spPr>
          <a:xfrm flipV="1">
            <a:off x="3928000" y="3442063"/>
            <a:ext cx="839630" cy="762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32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506</Words>
  <Application>Microsoft Office PowerPoint</Application>
  <PresentationFormat>Экран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4</cp:revision>
  <dcterms:created xsi:type="dcterms:W3CDTF">2021-03-22T14:44:07Z</dcterms:created>
  <dcterms:modified xsi:type="dcterms:W3CDTF">2021-05-07T06:31:12Z</dcterms:modified>
</cp:coreProperties>
</file>