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3C853-48FB-4EC5-B0CF-B46717B74434}" type="datetimeFigureOut">
              <a:rPr lang="ru-RU" smtClean="0"/>
              <a:t>03.08.2021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74FF9-BE0A-406A-836F-FE8048872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123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E8A8A-5150-44F7-A58C-955A9088EB73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169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D830-104B-45A2-BB09-AE08E972DE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15C5-2F6B-4883-9E36-3C3E57957F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934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D830-104B-45A2-BB09-AE08E972DE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15C5-2F6B-4883-9E36-3C3E57957F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58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D830-104B-45A2-BB09-AE08E972DE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15C5-2F6B-4883-9E36-3C3E57957F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907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0" y="6648"/>
            <a:ext cx="9132540" cy="614040"/>
          </a:xfrm>
        </p:spPr>
        <p:txBody>
          <a:bodyPr>
            <a:normAutofit/>
          </a:bodyPr>
          <a:lstStyle>
            <a:lvl1pPr algn="l">
              <a:defRPr sz="28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544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D830-104B-45A2-BB09-AE08E972DE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15C5-2F6B-4883-9E36-3C3E57957F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80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D830-104B-45A2-BB09-AE08E972DE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15C5-2F6B-4883-9E36-3C3E57957F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19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D830-104B-45A2-BB09-AE08E972DE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15C5-2F6B-4883-9E36-3C3E57957F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92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D830-104B-45A2-BB09-AE08E972DE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15C5-2F6B-4883-9E36-3C3E57957F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118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D830-104B-45A2-BB09-AE08E972DE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15C5-2F6B-4883-9E36-3C3E57957F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320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D830-104B-45A2-BB09-AE08E972DE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15C5-2F6B-4883-9E36-3C3E57957F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D830-104B-45A2-BB09-AE08E972DE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15C5-2F6B-4883-9E36-3C3E57957F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579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D830-104B-45A2-BB09-AE08E972DE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15C5-2F6B-4883-9E36-3C3E57957F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811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FD830-104B-45A2-BB09-AE08E972DE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315C5-2F6B-4883-9E36-3C3E57957F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28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08000"/>
            <a:ext cx="9144000" cy="331416"/>
            <a:chOff x="0" y="3645024"/>
            <a:chExt cx="9144000" cy="331416"/>
          </a:xfrm>
        </p:grpSpPr>
        <p:sp>
          <p:nvSpPr>
            <p:cNvPr id="6" name="Прямоугольник 5"/>
            <p:cNvSpPr/>
            <p:nvPr userDrawn="1"/>
          </p:nvSpPr>
          <p:spPr>
            <a:xfrm>
              <a:off x="0" y="3645024"/>
              <a:ext cx="9144000" cy="324000"/>
            </a:xfrm>
            <a:prstGeom prst="rect">
              <a:avLst/>
            </a:prstGeom>
            <a:solidFill>
              <a:schemeClr val="bg2">
                <a:lumMod val="5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7" name="Прямая соединительная линия 6"/>
            <p:cNvCxnSpPr/>
            <p:nvPr userDrawn="1"/>
          </p:nvCxnSpPr>
          <p:spPr>
            <a:xfrm>
              <a:off x="0" y="3976440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0" y="72000"/>
            <a:ext cx="9144000" cy="468000"/>
            <a:chOff x="0" y="72000"/>
            <a:chExt cx="9144000" cy="468000"/>
          </a:xfrm>
        </p:grpSpPr>
        <p:sp>
          <p:nvSpPr>
            <p:cNvPr id="10" name="Прямоугольник 9"/>
            <p:cNvSpPr/>
            <p:nvPr userDrawn="1"/>
          </p:nvSpPr>
          <p:spPr>
            <a:xfrm>
              <a:off x="0" y="72000"/>
              <a:ext cx="9144000" cy="468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267034"/>
                </a:solidFill>
              </a:endParaRPr>
            </a:p>
          </p:txBody>
        </p: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0" y="540000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>
              <a:off x="0" y="72000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6000"/>
            <a:ext cx="9144000" cy="61404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Урок 2 </a:t>
            </a:r>
            <a:endParaRPr lang="ru-RU" sz="3200" b="0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3508" y="4221088"/>
            <a:ext cx="8856984" cy="179667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50" name="Group 5"/>
          <p:cNvGrpSpPr>
            <a:grpSpLocks/>
          </p:cNvGrpSpPr>
          <p:nvPr/>
        </p:nvGrpSpPr>
        <p:grpSpPr bwMode="auto">
          <a:xfrm>
            <a:off x="210192" y="5286918"/>
            <a:ext cx="6264275" cy="631825"/>
            <a:chOff x="249" y="3747"/>
            <a:chExt cx="3946" cy="398"/>
          </a:xfrm>
        </p:grpSpPr>
        <p:sp>
          <p:nvSpPr>
            <p:cNvPr id="51" name="Freeform 6" descr="Папирус"/>
            <p:cNvSpPr>
              <a:spLocks/>
            </p:cNvSpPr>
            <p:nvPr/>
          </p:nvSpPr>
          <p:spPr bwMode="auto">
            <a:xfrm>
              <a:off x="297" y="3792"/>
              <a:ext cx="3880" cy="353"/>
            </a:xfrm>
            <a:custGeom>
              <a:avLst/>
              <a:gdLst>
                <a:gd name="T0" fmla="*/ 0 w 3880"/>
                <a:gd name="T1" fmla="*/ 0 h 344"/>
                <a:gd name="T2" fmla="*/ 0 w 3880"/>
                <a:gd name="T3" fmla="*/ 344 h 344"/>
                <a:gd name="T4" fmla="*/ 3872 w 3880"/>
                <a:gd name="T5" fmla="*/ 344 h 344"/>
                <a:gd name="T6" fmla="*/ 3880 w 3880"/>
                <a:gd name="T7" fmla="*/ 0 h 344"/>
                <a:gd name="T8" fmla="*/ 0 w 3880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80" h="344">
                  <a:moveTo>
                    <a:pt x="0" y="0"/>
                  </a:moveTo>
                  <a:lnTo>
                    <a:pt x="0" y="344"/>
                  </a:lnTo>
                  <a:lnTo>
                    <a:pt x="3872" y="344"/>
                  </a:lnTo>
                  <a:lnTo>
                    <a:pt x="3880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2" name="Oval 7"/>
            <p:cNvSpPr>
              <a:spLocks noChangeArrowheads="1"/>
            </p:cNvSpPr>
            <p:nvPr/>
          </p:nvSpPr>
          <p:spPr bwMode="auto">
            <a:xfrm rot="-4023734">
              <a:off x="475" y="3925"/>
              <a:ext cx="94" cy="8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3" name="Text Box 8"/>
            <p:cNvSpPr txBox="1">
              <a:spLocks noChangeArrowheads="1"/>
            </p:cNvSpPr>
            <p:nvPr/>
          </p:nvSpPr>
          <p:spPr bwMode="auto">
            <a:xfrm rot="10800000">
              <a:off x="293" y="3747"/>
              <a:ext cx="3902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8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8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8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8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8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8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endParaRPr lang="ru-RU" sz="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Text Box 9"/>
            <p:cNvSpPr txBox="1">
              <a:spLocks noChangeArrowheads="1"/>
            </p:cNvSpPr>
            <p:nvPr/>
          </p:nvSpPr>
          <p:spPr bwMode="auto">
            <a:xfrm>
              <a:off x="249" y="3883"/>
              <a:ext cx="390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900" b="1">
                  <a:solidFill>
                    <a:srgbClr val="000000"/>
                  </a:solidFill>
                  <a:cs typeface="Arial" charset="0"/>
                </a:rPr>
                <a:t>   </a:t>
              </a:r>
              <a:r>
                <a:rPr lang="en-US" sz="900" b="1">
                  <a:solidFill>
                    <a:srgbClr val="000000"/>
                  </a:solidFill>
                  <a:cs typeface="Arial" charset="0"/>
                </a:rPr>
                <a:t>0      </a:t>
              </a:r>
              <a:r>
                <a:rPr lang="ru-RU" sz="900" b="1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en-US" sz="900" b="1">
                  <a:solidFill>
                    <a:srgbClr val="000000"/>
                  </a:solidFill>
                  <a:cs typeface="Arial" charset="0"/>
                </a:rPr>
                <a:t> 1     </a:t>
              </a:r>
              <a:r>
                <a:rPr lang="ru-RU" sz="900" b="1">
                  <a:solidFill>
                    <a:srgbClr val="000000"/>
                  </a:solidFill>
                  <a:cs typeface="Arial" charset="0"/>
                </a:rPr>
                <a:t>  </a:t>
              </a:r>
              <a:r>
                <a:rPr lang="en-US" sz="900" b="1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ru-RU" sz="900" b="1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en-US" sz="900" b="1">
                  <a:solidFill>
                    <a:srgbClr val="000000"/>
                  </a:solidFill>
                  <a:cs typeface="Arial" charset="0"/>
                </a:rPr>
                <a:t>2      </a:t>
              </a:r>
              <a:r>
                <a:rPr lang="ru-RU" sz="900" b="1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en-US" sz="900" b="1">
                  <a:solidFill>
                    <a:srgbClr val="000000"/>
                  </a:solidFill>
                  <a:cs typeface="Arial" charset="0"/>
                </a:rPr>
                <a:t> 3       </a:t>
              </a:r>
              <a:r>
                <a:rPr lang="ru-RU" sz="900" b="1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en-US" sz="900" b="1">
                  <a:solidFill>
                    <a:srgbClr val="000000"/>
                  </a:solidFill>
                  <a:cs typeface="Arial" charset="0"/>
                </a:rPr>
                <a:t>4       </a:t>
              </a:r>
              <a:r>
                <a:rPr lang="ru-RU" sz="900" b="1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en-US" sz="900" b="1">
                  <a:solidFill>
                    <a:srgbClr val="000000"/>
                  </a:solidFill>
                  <a:cs typeface="Arial" charset="0"/>
                </a:rPr>
                <a:t> 5        </a:t>
              </a:r>
              <a:r>
                <a:rPr lang="ru-RU" sz="900" b="1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en-US" sz="900" b="1">
                  <a:solidFill>
                    <a:srgbClr val="000000"/>
                  </a:solidFill>
                  <a:cs typeface="Arial" charset="0"/>
                </a:rPr>
                <a:t>6        7        8        </a:t>
              </a:r>
              <a:r>
                <a:rPr lang="ru-RU" sz="900" b="1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en-US" sz="900" b="1">
                  <a:solidFill>
                    <a:srgbClr val="000000"/>
                  </a:solidFill>
                  <a:cs typeface="Arial" charset="0"/>
                </a:rPr>
                <a:t>9       10      11      12       13      14      15      16   </a:t>
              </a:r>
              <a:endParaRPr lang="ru-RU" sz="9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pic>
        <p:nvPicPr>
          <p:cNvPr id="55" name="Picture 152" descr="STD5685215_1_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6683">
            <a:off x="2014692" y="2679967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51" descr="12389680861121735307boobaloo_Drawing_a_Circ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9153">
            <a:off x="5953124" y="1238002"/>
            <a:ext cx="319087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Group 10"/>
          <p:cNvGrpSpPr>
            <a:grpSpLocks/>
          </p:cNvGrpSpPr>
          <p:nvPr/>
        </p:nvGrpSpPr>
        <p:grpSpPr bwMode="auto">
          <a:xfrm rot="18004960" flipH="1">
            <a:off x="7200655" y="3778800"/>
            <a:ext cx="2089150" cy="936625"/>
            <a:chOff x="763" y="1945"/>
            <a:chExt cx="2019" cy="886"/>
          </a:xfrm>
        </p:grpSpPr>
        <p:sp>
          <p:nvSpPr>
            <p:cNvPr id="58" name="Freeform 11"/>
            <p:cNvSpPr>
              <a:spLocks/>
            </p:cNvSpPr>
            <p:nvPr/>
          </p:nvSpPr>
          <p:spPr bwMode="auto">
            <a:xfrm rot="-3316674">
              <a:off x="1322" y="1450"/>
              <a:ext cx="852" cy="1909"/>
            </a:xfrm>
            <a:custGeom>
              <a:avLst/>
              <a:gdLst>
                <a:gd name="T0" fmla="*/ 0 w 1252"/>
                <a:gd name="T1" fmla="*/ 90 h 3125"/>
                <a:gd name="T2" fmla="*/ 227 w 1252"/>
                <a:gd name="T3" fmla="*/ 0 h 3125"/>
                <a:gd name="T4" fmla="*/ 1179 w 1252"/>
                <a:gd name="T5" fmla="*/ 2540 h 3125"/>
                <a:gd name="T6" fmla="*/ 1252 w 1252"/>
                <a:gd name="T7" fmla="*/ 3125 h 3125"/>
                <a:gd name="T8" fmla="*/ 952 w 1252"/>
                <a:gd name="T9" fmla="*/ 2630 h 3125"/>
                <a:gd name="T10" fmla="*/ 0 w 1252"/>
                <a:gd name="T11" fmla="*/ 90 h 3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9" name="Freeform 12"/>
            <p:cNvSpPr>
              <a:spLocks/>
            </p:cNvSpPr>
            <p:nvPr/>
          </p:nvSpPr>
          <p:spPr bwMode="auto">
            <a:xfrm rot="-3316674">
              <a:off x="2483" y="2398"/>
              <a:ext cx="215" cy="371"/>
            </a:xfrm>
            <a:custGeom>
              <a:avLst/>
              <a:gdLst>
                <a:gd name="T0" fmla="*/ 316 w 316"/>
                <a:gd name="T1" fmla="*/ 608 h 608"/>
                <a:gd name="T2" fmla="*/ 227 w 316"/>
                <a:gd name="T3" fmla="*/ 0 h 608"/>
                <a:gd name="T4" fmla="*/ 0 w 316"/>
                <a:gd name="T5" fmla="*/ 90 h 608"/>
                <a:gd name="T6" fmla="*/ 316 w 316"/>
                <a:gd name="T7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0" name="Freeform 13"/>
            <p:cNvSpPr>
              <a:spLocks/>
            </p:cNvSpPr>
            <p:nvPr/>
          </p:nvSpPr>
          <p:spPr bwMode="auto">
            <a:xfrm rot="-3316674">
              <a:off x="2671" y="2522"/>
              <a:ext cx="82" cy="141"/>
            </a:xfrm>
            <a:custGeom>
              <a:avLst/>
              <a:gdLst>
                <a:gd name="T0" fmla="*/ 85 w 121"/>
                <a:gd name="T1" fmla="*/ 0 h 230"/>
                <a:gd name="T2" fmla="*/ 0 w 121"/>
                <a:gd name="T3" fmla="*/ 25 h 230"/>
                <a:gd name="T4" fmla="*/ 121 w 121"/>
                <a:gd name="T5" fmla="*/ 230 h 230"/>
                <a:gd name="T6" fmla="*/ 85 w 121"/>
                <a:gd name="T7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61" name="Group 14"/>
            <p:cNvGrpSpPr>
              <a:grpSpLocks/>
            </p:cNvGrpSpPr>
            <p:nvPr/>
          </p:nvGrpSpPr>
          <p:grpSpPr bwMode="auto">
            <a:xfrm>
              <a:off x="763" y="1945"/>
              <a:ext cx="1677" cy="744"/>
              <a:chOff x="763" y="1945"/>
              <a:chExt cx="1677" cy="744"/>
            </a:xfrm>
          </p:grpSpPr>
          <p:sp>
            <p:nvSpPr>
              <p:cNvPr id="62" name="Freeform 15"/>
              <p:cNvSpPr>
                <a:spLocks/>
              </p:cNvSpPr>
              <p:nvPr/>
            </p:nvSpPr>
            <p:spPr bwMode="auto">
              <a:xfrm rot="-3316674">
                <a:off x="1271" y="1519"/>
                <a:ext cx="744" cy="1595"/>
              </a:xfrm>
              <a:custGeom>
                <a:avLst/>
                <a:gdLst>
                  <a:gd name="T0" fmla="*/ 867 w 1094"/>
                  <a:gd name="T1" fmla="*/ 2612 h 2612"/>
                  <a:gd name="T2" fmla="*/ 1094 w 1094"/>
                  <a:gd name="T3" fmla="*/ 2522 h 2612"/>
                  <a:gd name="T4" fmla="*/ 1016 w 1094"/>
                  <a:gd name="T5" fmla="*/ 2554 h 2612"/>
                  <a:gd name="T6" fmla="*/ 84 w 1094"/>
                  <a:gd name="T7" fmla="*/ 0 h 2612"/>
                  <a:gd name="T8" fmla="*/ 0 w 1094"/>
                  <a:gd name="T9" fmla="*/ 30 h 2612"/>
                  <a:gd name="T10" fmla="*/ 940 w 1094"/>
                  <a:gd name="T11" fmla="*/ 2584 h 2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4" h="2612">
                    <a:moveTo>
                      <a:pt x="867" y="2612"/>
                    </a:moveTo>
                    <a:lnTo>
                      <a:pt x="1094" y="2522"/>
                    </a:lnTo>
                    <a:lnTo>
                      <a:pt x="1016" y="2554"/>
                    </a:lnTo>
                    <a:lnTo>
                      <a:pt x="84" y="0"/>
                    </a:lnTo>
                    <a:lnTo>
                      <a:pt x="0" y="30"/>
                    </a:lnTo>
                    <a:lnTo>
                      <a:pt x="940" y="2584"/>
                    </a:lnTo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16"/>
              <p:cNvSpPr>
                <a:spLocks/>
              </p:cNvSpPr>
              <p:nvPr/>
            </p:nvSpPr>
            <p:spPr bwMode="auto">
              <a:xfrm>
                <a:off x="763" y="2084"/>
                <a:ext cx="42" cy="155"/>
              </a:xfrm>
              <a:custGeom>
                <a:avLst/>
                <a:gdLst>
                  <a:gd name="T0" fmla="*/ 33 w 42"/>
                  <a:gd name="T1" fmla="*/ 0 h 155"/>
                  <a:gd name="T2" fmla="*/ 41 w 42"/>
                  <a:gd name="T3" fmla="*/ 48 h 155"/>
                  <a:gd name="T4" fmla="*/ 29 w 42"/>
                  <a:gd name="T5" fmla="*/ 116 h 155"/>
                  <a:gd name="T6" fmla="*/ 9 w 42"/>
                  <a:gd name="T7" fmla="*/ 152 h 155"/>
                  <a:gd name="T8" fmla="*/ 1 w 42"/>
                  <a:gd name="T9" fmla="*/ 96 h 155"/>
                  <a:gd name="T10" fmla="*/ 5 w 42"/>
                  <a:gd name="T11" fmla="*/ 52 h 155"/>
                  <a:gd name="T12" fmla="*/ 33 w 42"/>
                  <a:gd name="T1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155">
                    <a:moveTo>
                      <a:pt x="33" y="0"/>
                    </a:moveTo>
                    <a:cubicBezTo>
                      <a:pt x="42" y="3"/>
                      <a:pt x="42" y="29"/>
                      <a:pt x="41" y="48"/>
                    </a:cubicBezTo>
                    <a:cubicBezTo>
                      <a:pt x="40" y="67"/>
                      <a:pt x="34" y="99"/>
                      <a:pt x="29" y="116"/>
                    </a:cubicBezTo>
                    <a:cubicBezTo>
                      <a:pt x="24" y="133"/>
                      <a:pt x="14" y="155"/>
                      <a:pt x="9" y="152"/>
                    </a:cubicBezTo>
                    <a:cubicBezTo>
                      <a:pt x="4" y="149"/>
                      <a:pt x="2" y="113"/>
                      <a:pt x="1" y="96"/>
                    </a:cubicBezTo>
                    <a:cubicBezTo>
                      <a:pt x="0" y="79"/>
                      <a:pt x="0" y="68"/>
                      <a:pt x="5" y="52"/>
                    </a:cubicBezTo>
                    <a:cubicBezTo>
                      <a:pt x="10" y="36"/>
                      <a:pt x="27" y="11"/>
                      <a:pt x="33" y="0"/>
                    </a:cubicBezTo>
                    <a:close/>
                  </a:path>
                </a:pathLst>
              </a:custGeom>
              <a:solidFill>
                <a:srgbClr val="CC0F00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72" name="Заголовок 1"/>
          <p:cNvSpPr txBox="1">
            <a:spLocks/>
          </p:cNvSpPr>
          <p:nvPr/>
        </p:nvSpPr>
        <p:spPr>
          <a:xfrm>
            <a:off x="191540" y="784574"/>
            <a:ext cx="6233315" cy="541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0" dirty="0" smtClean="0">
                <a:ln>
                  <a:noFill/>
                </a:ln>
                <a:solidFill>
                  <a:prstClr val="black"/>
                </a:solidFill>
                <a:effectLst/>
              </a:rPr>
              <a:t>ВІДРІЗОК. ВИМІРЮВАННЯ ВІДРІЗКІВ</a:t>
            </a:r>
            <a:endParaRPr lang="ru-RU" sz="2400" b="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2784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28" y="25963"/>
            <a:ext cx="8308370" cy="117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720" y="617072"/>
            <a:ext cx="6552728" cy="5076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Домашнє завдання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Ð ÐµÐ·ÑÐ»ÑÑÐ°Ñ Ð¿Ð¾ÑÑÐºÑ Ð·Ð¾Ð±ÑÐ°Ð¶ÐµÐ½Ñ Ð·Ð° Ð·Ð°Ð¿Ð¸ÑÐ¾Ð¼ &quot;Ð´Ð¾Ð¼Ð°ÑÐ½Ñ ÑÐ¾Ð±Ð¾ÑÐ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07533"/>
            <a:ext cx="2088232" cy="220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0" descr="https://static.wixstatic.com/media/13a9b0_d4ec54bec6a54375b7f86e21b68b01ec.jpg/v1/fill/w_315,h_209,al_c,q_80,usm_0.66_1.00_0.01/13a9b0_d4ec54bec6a54375b7f86e21b68b01ec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355490" y="2696643"/>
            <a:ext cx="5347264" cy="805228"/>
            <a:chOff x="3347864" y="2623772"/>
            <a:chExt cx="5175292" cy="80522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3347864" y="2996952"/>
              <a:ext cx="5175292" cy="432048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uk-UA" dirty="0">
                  <a:solidFill>
                    <a:prstClr val="black"/>
                  </a:solidFill>
                </a:rPr>
                <a:t>Прочитати       </a:t>
              </a:r>
              <a:r>
                <a:rPr lang="uk-UA" sz="3600" b="1" i="1" dirty="0">
                  <a:solidFill>
                    <a:prstClr val="black"/>
                  </a:solidFill>
                </a:rPr>
                <a:t>п.2</a:t>
              </a:r>
              <a:endParaRPr lang="ru-RU" sz="3600" b="1" i="1" dirty="0">
                <a:solidFill>
                  <a:prstClr val="black"/>
                </a:solidFill>
              </a:endParaRPr>
            </a:p>
          </p:txBody>
        </p:sp>
        <p:pic>
          <p:nvPicPr>
            <p:cNvPr id="9227" name="Picture 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2623772"/>
              <a:ext cx="1124895" cy="746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Прямоугольник 10"/>
          <p:cNvSpPr/>
          <p:nvPr/>
        </p:nvSpPr>
        <p:spPr>
          <a:xfrm>
            <a:off x="3372658" y="4174728"/>
            <a:ext cx="5330096" cy="56281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prstClr val="black"/>
                </a:solidFill>
              </a:rPr>
              <a:t>№31( УСНО),35</a:t>
            </a:r>
            <a:endParaRPr lang="ru-RU" sz="3200" b="1" dirty="0">
              <a:solidFill>
                <a:prstClr val="black"/>
              </a:solidFill>
            </a:endParaRPr>
          </a:p>
        </p:txBody>
      </p:sp>
      <p:pic>
        <p:nvPicPr>
          <p:cNvPr id="9229" name="Picture 13" descr="Ð ÐµÐ·ÑÐ»ÑÑÐ°Ñ Ð¿Ð¾ÑÑÐºÑ Ð·Ð¾Ð±ÑÐ°Ð¶ÐµÐ½Ñ Ð·Ð° Ð·Ð°Ð¿Ð¸ÑÐ¾Ð¼ &quot;Ð·Ð¾ÑÐ¸Ñ ÑÑÑÐºÐ°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681" y="3660265"/>
            <a:ext cx="1340319" cy="100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278567" y="1269884"/>
            <a:ext cx="5278978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36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28" y="25963"/>
            <a:ext cx="8308370" cy="117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720" y="617072"/>
            <a:ext cx="6552728" cy="5076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Перевірка домашнього завдання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AutoShape 10" descr="https://static.wixstatic.com/media/13a9b0_d4ec54bec6a54375b7f86e21b68b01ec.jpg/v1/fill/w_315,h_209,al_c,q_80,usm_0.66_1.00_0.01/13a9b0_d4ec54bec6a54375b7f86e21b68b01ec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1746" y="1632511"/>
            <a:ext cx="4320480" cy="56281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prstClr val="black"/>
                </a:solidFill>
              </a:rPr>
              <a:t>№9</a:t>
            </a:r>
            <a:endParaRPr lang="ru-RU" sz="3200" b="1" dirty="0">
              <a:solidFill>
                <a:prstClr val="black"/>
              </a:solidFill>
            </a:endParaRPr>
          </a:p>
        </p:txBody>
      </p:sp>
      <p:pic>
        <p:nvPicPr>
          <p:cNvPr id="9229" name="Picture 13" descr="Ð ÐµÐ·ÑÐ»ÑÑÐ°Ñ Ð¿Ð¾ÑÑÐºÑ Ð·Ð¾Ð±ÑÐ°Ð¶ÐµÐ½Ñ Ð·Ð° Ð·Ð°Ð¿Ð¸ÑÐ¾Ð¼ &quot;Ð·Ð¾ÑÐ¸Ñ ÑÑÑÐºÐ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11661"/>
            <a:ext cx="1340319" cy="100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278567" y="1269884"/>
            <a:ext cx="5278978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6"/>
          <a:stretch/>
        </p:blipFill>
        <p:spPr bwMode="auto">
          <a:xfrm>
            <a:off x="3155448" y="2632978"/>
            <a:ext cx="5667550" cy="259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86"/>
          <a:stretch/>
        </p:blipFill>
        <p:spPr bwMode="auto">
          <a:xfrm>
            <a:off x="448470" y="2590289"/>
            <a:ext cx="2607322" cy="2631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18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589088" y="188913"/>
            <a:ext cx="7067550" cy="360362"/>
          </a:xfrm>
        </p:spPr>
        <p:txBody>
          <a:bodyPr>
            <a:normAutofit fontScale="90000"/>
          </a:bodyPr>
          <a:lstStyle/>
          <a:p>
            <a:r>
              <a:rPr lang="uk-UA" sz="3600" b="1" smtClean="0">
                <a:solidFill>
                  <a:srgbClr val="FF0000"/>
                </a:solidFill>
              </a:rPr>
              <a:t> </a:t>
            </a:r>
            <a:endParaRPr lang="ru-RU" sz="3600" b="1" smtClean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4548" y="5013176"/>
            <a:ext cx="5830888" cy="15113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uk-UA" sz="2800" b="1" i="1" dirty="0" smtClean="0">
                <a:solidFill>
                  <a:srgbClr val="002060"/>
                </a:solidFill>
              </a:rPr>
              <a:t>Точка Р не належить відрізку АВ</a:t>
            </a:r>
          </a:p>
          <a:p>
            <a:pPr marL="0" indent="0" algn="ctr">
              <a:buFontTx/>
              <a:buNone/>
            </a:pPr>
            <a:r>
              <a:rPr lang="uk-UA" sz="2800" b="1" i="1" dirty="0" smtClean="0">
                <a:solidFill>
                  <a:srgbClr val="002060"/>
                </a:solidFill>
              </a:rPr>
              <a:t>Р ∉ АВ</a:t>
            </a:r>
          </a:p>
          <a:p>
            <a:pPr marL="0" indent="0">
              <a:buFontTx/>
              <a:buNone/>
            </a:pPr>
            <a:endParaRPr lang="ru-RU" sz="2800" b="1" i="1" dirty="0" smtClean="0">
              <a:solidFill>
                <a:srgbClr val="0070C0"/>
              </a:solidFill>
            </a:endParaRPr>
          </a:p>
        </p:txBody>
      </p:sp>
      <p:grpSp>
        <p:nvGrpSpPr>
          <p:cNvPr id="5124" name="Группа 26"/>
          <p:cNvGrpSpPr>
            <a:grpSpLocks/>
          </p:cNvGrpSpPr>
          <p:nvPr/>
        </p:nvGrpSpPr>
        <p:grpSpPr bwMode="auto">
          <a:xfrm>
            <a:off x="1663698" y="3716926"/>
            <a:ext cx="5618162" cy="731838"/>
            <a:chOff x="1973602" y="4198637"/>
            <a:chExt cx="5617835" cy="731877"/>
          </a:xfrm>
        </p:grpSpPr>
        <p:grpSp>
          <p:nvGrpSpPr>
            <p:cNvPr id="5132" name="Группа 7"/>
            <p:cNvGrpSpPr>
              <a:grpSpLocks/>
            </p:cNvGrpSpPr>
            <p:nvPr/>
          </p:nvGrpSpPr>
          <p:grpSpPr bwMode="auto">
            <a:xfrm>
              <a:off x="2160640" y="4797152"/>
              <a:ext cx="5256584" cy="133362"/>
              <a:chOff x="2051720" y="2204864"/>
              <a:chExt cx="5256584" cy="144016"/>
            </a:xfrm>
          </p:grpSpPr>
          <p:cxnSp>
            <p:nvCxnSpPr>
              <p:cNvPr id="5" name="Прямая соединительная линия 4"/>
              <p:cNvCxnSpPr/>
              <p:nvPr/>
            </p:nvCxnSpPr>
            <p:spPr>
              <a:xfrm>
                <a:off x="2123429" y="2276875"/>
                <a:ext cx="511304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Овал 5"/>
              <p:cNvSpPr/>
              <p:nvPr/>
            </p:nvSpPr>
            <p:spPr>
              <a:xfrm>
                <a:off x="2051996" y="2204869"/>
                <a:ext cx="144454" cy="14401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Овал 6"/>
              <p:cNvSpPr/>
              <p:nvPr/>
            </p:nvSpPr>
            <p:spPr>
              <a:xfrm>
                <a:off x="7163448" y="2204869"/>
                <a:ext cx="144454" cy="14401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" name="Прямоугольник 8"/>
            <p:cNvSpPr/>
            <p:nvPr/>
          </p:nvSpPr>
          <p:spPr>
            <a:xfrm>
              <a:off x="1973602" y="4198637"/>
              <a:ext cx="517495" cy="5985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uk-UA" sz="3600" b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А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099341" y="4265316"/>
              <a:ext cx="492096" cy="5985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uk-UA" sz="3600" b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В</a:t>
              </a:r>
              <a:endParaRPr lang="ru-RU" sz="3600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24" name="Группа 23"/>
          <p:cNvGrpSpPr>
            <a:grpSpLocks/>
          </p:cNvGrpSpPr>
          <p:nvPr/>
        </p:nvGrpSpPr>
        <p:grpSpPr bwMode="auto">
          <a:xfrm>
            <a:off x="4859607" y="3619827"/>
            <a:ext cx="620713" cy="839788"/>
            <a:chOff x="5123432" y="829289"/>
            <a:chExt cx="620683" cy="840325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123432" y="829289"/>
              <a:ext cx="620683" cy="6465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uk-UA" sz="3600" b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М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5220265" y="1536179"/>
              <a:ext cx="144455" cy="13343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2" name="Группа 31"/>
          <p:cNvGrpSpPr>
            <a:grpSpLocks/>
          </p:cNvGrpSpPr>
          <p:nvPr/>
        </p:nvGrpSpPr>
        <p:grpSpPr bwMode="auto">
          <a:xfrm>
            <a:off x="2987824" y="3069431"/>
            <a:ext cx="466725" cy="719137"/>
            <a:chOff x="3189408" y="1124744"/>
            <a:chExt cx="466794" cy="71921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3189408" y="1124744"/>
              <a:ext cx="466794" cy="6461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uk-UA" sz="3600" b="1" kern="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Р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3368822" y="1697889"/>
              <a:ext cx="107966" cy="146065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179512" y="2204864"/>
            <a:ext cx="86409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</a:rPr>
              <a:t>Точка  </a:t>
            </a:r>
            <a:r>
              <a:rPr lang="ru-RU" sz="2400" b="1" i="1" dirty="0">
                <a:solidFill>
                  <a:srgbClr val="002060"/>
                </a:solidFill>
              </a:rPr>
              <a:t>М  </a:t>
            </a:r>
            <a:r>
              <a:rPr lang="ru-RU" sz="2400" b="1" i="1" dirty="0" err="1">
                <a:solidFill>
                  <a:srgbClr val="002060"/>
                </a:solidFill>
              </a:rPr>
              <a:t>належить</a:t>
            </a:r>
            <a:r>
              <a:rPr lang="ru-RU" sz="2400" b="1" i="1" dirty="0">
                <a:solidFill>
                  <a:srgbClr val="002060"/>
                </a:solidFill>
              </a:rPr>
              <a:t>  </a:t>
            </a:r>
            <a:r>
              <a:rPr lang="ru-RU" sz="2400" b="1" i="1" dirty="0" err="1">
                <a:solidFill>
                  <a:srgbClr val="002060"/>
                </a:solidFill>
              </a:rPr>
              <a:t>відрізку</a:t>
            </a:r>
            <a:r>
              <a:rPr lang="ru-RU" sz="2400" b="1" i="1" dirty="0">
                <a:solidFill>
                  <a:srgbClr val="002060"/>
                </a:solidFill>
              </a:rPr>
              <a:t>  </a:t>
            </a:r>
            <a:r>
              <a:rPr lang="ru-RU" sz="2400" b="1" i="1" dirty="0">
                <a:solidFill>
                  <a:srgbClr val="002060"/>
                </a:solidFill>
              </a:rPr>
              <a:t>АВ.   </a:t>
            </a:r>
          </a:p>
          <a:p>
            <a:pPr algn="ctr"/>
            <a:r>
              <a:rPr lang="uk-UA" sz="2400" b="1" i="1" dirty="0">
                <a:solidFill>
                  <a:srgbClr val="002060"/>
                </a:solidFill>
              </a:rPr>
              <a:t>М  </a:t>
            </a:r>
            <a:r>
              <a:rPr lang="el-GR" sz="2400" b="1" i="1" dirty="0">
                <a:solidFill>
                  <a:srgbClr val="002060"/>
                </a:solidFill>
              </a:rPr>
              <a:t>ϵ</a:t>
            </a:r>
            <a:r>
              <a:rPr lang="uk-UA" sz="2400" b="1" i="1" dirty="0">
                <a:solidFill>
                  <a:srgbClr val="002060"/>
                </a:solidFill>
              </a:rPr>
              <a:t> АВ. </a:t>
            </a:r>
            <a:r>
              <a:rPr lang="uk-UA" sz="2400" b="1" i="1" dirty="0">
                <a:solidFill>
                  <a:srgbClr val="002060"/>
                </a:solidFill>
              </a:rPr>
              <a:t>    М </a:t>
            </a:r>
            <a:r>
              <a:rPr lang="uk-UA" sz="2400" b="1" i="1" dirty="0">
                <a:solidFill>
                  <a:srgbClr val="002060"/>
                </a:solidFill>
              </a:rPr>
              <a:t>– внутрішня точка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18" name="Рамка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81" y="260648"/>
            <a:ext cx="8280920" cy="1596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90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589088" y="188913"/>
            <a:ext cx="7067550" cy="360362"/>
          </a:xfrm>
        </p:spPr>
        <p:txBody>
          <a:bodyPr>
            <a:normAutofit fontScale="90000"/>
          </a:bodyPr>
          <a:lstStyle/>
          <a:p>
            <a:r>
              <a:rPr lang="uk-UA" sz="3600" b="1" smtClean="0">
                <a:solidFill>
                  <a:srgbClr val="FF0000"/>
                </a:solidFill>
              </a:rPr>
              <a:t> </a:t>
            </a:r>
            <a:endParaRPr lang="ru-RU" sz="3600" b="1" smtClean="0">
              <a:solidFill>
                <a:srgbClr val="FF0000"/>
              </a:solidFill>
            </a:endParaRPr>
          </a:p>
        </p:txBody>
      </p:sp>
      <p:sp>
        <p:nvSpPr>
          <p:cNvPr id="18" name="Рамка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8126769" cy="453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98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589088" y="188913"/>
            <a:ext cx="7067550" cy="360362"/>
          </a:xfrm>
        </p:spPr>
        <p:txBody>
          <a:bodyPr>
            <a:normAutofit fontScale="90000"/>
          </a:bodyPr>
          <a:lstStyle/>
          <a:p>
            <a:r>
              <a:rPr lang="uk-UA" sz="3600" b="1" smtClean="0">
                <a:solidFill>
                  <a:srgbClr val="FF0000"/>
                </a:solidFill>
              </a:rPr>
              <a:t> </a:t>
            </a:r>
            <a:endParaRPr lang="ru-RU" sz="3600" b="1" smtClean="0">
              <a:solidFill>
                <a:srgbClr val="FF0000"/>
              </a:solidFill>
            </a:endParaRPr>
          </a:p>
        </p:txBody>
      </p:sp>
      <p:sp>
        <p:nvSpPr>
          <p:cNvPr id="18" name="Рамка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34" y="260648"/>
            <a:ext cx="7962423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35" y="4131465"/>
            <a:ext cx="8270708" cy="111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28" y="5466287"/>
            <a:ext cx="7920880" cy="7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55"/>
          <a:stretch/>
        </p:blipFill>
        <p:spPr bwMode="auto">
          <a:xfrm>
            <a:off x="4718506" y="5805264"/>
            <a:ext cx="3024336" cy="84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Лена\Desktop\255-139218702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47" y="1568516"/>
            <a:ext cx="6012503" cy="25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304316" y="260648"/>
            <a:ext cx="457200" cy="458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prstClr val="white"/>
                </a:solidFill>
              </a:rPr>
              <a:t>1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34559" y="4117001"/>
            <a:ext cx="457200" cy="458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prstClr val="white"/>
                </a:solidFill>
              </a:rPr>
              <a:t>2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71680" y="5419315"/>
            <a:ext cx="457200" cy="458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prstClr val="white"/>
                </a:solidFill>
              </a:rPr>
              <a:t>3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20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514475" y="3101975"/>
            <a:ext cx="71294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2800" b="1" i="1">
              <a:solidFill>
                <a:srgbClr val="B00000"/>
              </a:solidFill>
            </a:endParaRPr>
          </a:p>
          <a:p>
            <a:r>
              <a:rPr lang="ru-RU" sz="2800" b="1" i="1">
                <a:solidFill>
                  <a:srgbClr val="B00000"/>
                </a:solidFill>
              </a:rPr>
              <a:t>а відрізки </a:t>
            </a:r>
            <a:r>
              <a:rPr lang="ru-RU" sz="2800" b="1" i="1">
                <a:solidFill>
                  <a:srgbClr val="FF0000"/>
                </a:solidFill>
              </a:rPr>
              <a:t>неоднакової </a:t>
            </a:r>
            <a:r>
              <a:rPr lang="ru-RU" sz="2800" b="1" i="1">
                <a:solidFill>
                  <a:srgbClr val="B00000"/>
                </a:solidFill>
              </a:rPr>
              <a:t>довжини — різною кількістю рисочок.  </a:t>
            </a:r>
          </a:p>
        </p:txBody>
      </p:sp>
      <p:grpSp>
        <p:nvGrpSpPr>
          <p:cNvPr id="19463" name="Группа 19462"/>
          <p:cNvGrpSpPr>
            <a:grpSpLocks/>
          </p:cNvGrpSpPr>
          <p:nvPr/>
        </p:nvGrpSpPr>
        <p:grpSpPr bwMode="auto">
          <a:xfrm>
            <a:off x="1649413" y="1477963"/>
            <a:ext cx="6621462" cy="811212"/>
            <a:chOff x="1636838" y="1427887"/>
            <a:chExt cx="6621774" cy="811252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1847985" y="2094670"/>
              <a:ext cx="6121688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Овал 8"/>
            <p:cNvSpPr/>
            <p:nvPr/>
          </p:nvSpPr>
          <p:spPr>
            <a:xfrm>
              <a:off x="4905654" y="1893047"/>
              <a:ext cx="287352" cy="287352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1705103" y="1951788"/>
              <a:ext cx="287352" cy="287351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7899820" y="1951788"/>
              <a:ext cx="288939" cy="287351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 flipH="1">
              <a:off x="3378407" y="1951788"/>
              <a:ext cx="53978" cy="250837"/>
            </a:xfrm>
            <a:prstGeom prst="line">
              <a:avLst/>
            </a:prstGeom>
            <a:ln w="444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30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2881" y="1951107"/>
              <a:ext cx="96837" cy="2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310" name="Прямоугольник 24"/>
            <p:cNvSpPr>
              <a:spLocks noChangeArrowheads="1"/>
            </p:cNvSpPr>
            <p:nvPr/>
          </p:nvSpPr>
          <p:spPr bwMode="auto">
            <a:xfrm>
              <a:off x="1636838" y="1427887"/>
              <a:ext cx="42351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800" b="1" i="1">
                  <a:solidFill>
                    <a:srgbClr val="002060"/>
                  </a:solidFill>
                </a:rPr>
                <a:t>А</a:t>
              </a: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311" name="Прямоугольник 27"/>
            <p:cNvSpPr>
              <a:spLocks noChangeArrowheads="1"/>
            </p:cNvSpPr>
            <p:nvPr/>
          </p:nvSpPr>
          <p:spPr bwMode="auto">
            <a:xfrm>
              <a:off x="7835098" y="1444411"/>
              <a:ext cx="42351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800" b="1" i="1">
                  <a:solidFill>
                    <a:srgbClr val="002060"/>
                  </a:solidFill>
                </a:rPr>
                <a:t>В</a:t>
              </a: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312" name="Прямоугольник 30"/>
            <p:cNvSpPr>
              <a:spLocks noChangeArrowheads="1"/>
            </p:cNvSpPr>
            <p:nvPr/>
          </p:nvSpPr>
          <p:spPr bwMode="auto">
            <a:xfrm>
              <a:off x="4867253" y="1427887"/>
              <a:ext cx="42351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800" b="1" i="1">
                  <a:solidFill>
                    <a:srgbClr val="002060"/>
                  </a:solidFill>
                </a:rPr>
                <a:t>С</a:t>
              </a: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2292" name="Прямоугольник 19455"/>
          <p:cNvSpPr>
            <a:spLocks noChangeArrowheads="1"/>
          </p:cNvSpPr>
          <p:nvPr/>
        </p:nvSpPr>
        <p:spPr bwMode="auto">
          <a:xfrm>
            <a:off x="1577975" y="295275"/>
            <a:ext cx="7162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B00000"/>
                </a:solidFill>
              </a:rPr>
              <a:t>На малюнках </a:t>
            </a:r>
            <a:r>
              <a:rPr lang="ru-RU" sz="2800" b="1" i="1">
                <a:solidFill>
                  <a:srgbClr val="FF0000"/>
                </a:solidFill>
              </a:rPr>
              <a:t>рівні</a:t>
            </a:r>
            <a:r>
              <a:rPr lang="ru-RU" sz="2800" b="1" i="1">
                <a:solidFill>
                  <a:srgbClr val="B00000"/>
                </a:solidFill>
              </a:rPr>
              <a:t> відрізки прийнято позначати однаковою кількістю рисочок,</a:t>
            </a:r>
          </a:p>
        </p:txBody>
      </p:sp>
      <p:grpSp>
        <p:nvGrpSpPr>
          <p:cNvPr id="19464" name="Группа 19463"/>
          <p:cNvGrpSpPr>
            <a:grpSpLocks/>
          </p:cNvGrpSpPr>
          <p:nvPr/>
        </p:nvGrpSpPr>
        <p:grpSpPr bwMode="auto">
          <a:xfrm>
            <a:off x="1684338" y="4903788"/>
            <a:ext cx="6296025" cy="841375"/>
            <a:chOff x="1716910" y="4963969"/>
            <a:chExt cx="6297589" cy="841536"/>
          </a:xfrm>
        </p:grpSpPr>
        <p:sp>
          <p:nvSpPr>
            <p:cNvPr id="7" name="Овал 6"/>
            <p:cNvSpPr/>
            <p:nvPr/>
          </p:nvSpPr>
          <p:spPr>
            <a:xfrm>
              <a:off x="3419133" y="5516525"/>
              <a:ext cx="288997" cy="28898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1836002" y="5516525"/>
              <a:ext cx="287409" cy="28898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7647695" y="5516525"/>
              <a:ext cx="288997" cy="28898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1980500" y="5661014"/>
              <a:ext cx="5832335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H="1">
              <a:off x="2699816" y="5527639"/>
              <a:ext cx="53988" cy="250873"/>
            </a:xfrm>
            <a:prstGeom prst="line">
              <a:avLst/>
            </a:prstGeom>
            <a:ln w="444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H="1">
              <a:off x="5580256" y="5553044"/>
              <a:ext cx="53988" cy="250873"/>
            </a:xfrm>
            <a:prstGeom prst="line">
              <a:avLst/>
            </a:prstGeom>
            <a:ln w="444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H="1">
              <a:off x="5721580" y="5554632"/>
              <a:ext cx="53988" cy="250873"/>
            </a:xfrm>
            <a:prstGeom prst="line">
              <a:avLst/>
            </a:prstGeom>
            <a:ln w="444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01" name="Прямоугольник 19456"/>
            <p:cNvSpPr>
              <a:spLocks noChangeArrowheads="1"/>
            </p:cNvSpPr>
            <p:nvPr/>
          </p:nvSpPr>
          <p:spPr bwMode="auto">
            <a:xfrm>
              <a:off x="3397681" y="4994012"/>
              <a:ext cx="42832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800" b="1" i="1">
                  <a:solidFill>
                    <a:srgbClr val="002060"/>
                  </a:solidFill>
                </a:rPr>
                <a:t>К</a:t>
              </a: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302" name="Прямоугольник 19459"/>
            <p:cNvSpPr>
              <a:spLocks noChangeArrowheads="1"/>
            </p:cNvSpPr>
            <p:nvPr/>
          </p:nvSpPr>
          <p:spPr bwMode="auto">
            <a:xfrm>
              <a:off x="1716910" y="4963969"/>
              <a:ext cx="4443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800" b="1" i="1">
                  <a:solidFill>
                    <a:srgbClr val="002060"/>
                  </a:solidFill>
                </a:rPr>
                <a:t>О</a:t>
              </a:r>
              <a:endParaRPr lang="ru-RU" sz="2800" b="1" i="1">
                <a:solidFill>
                  <a:srgbClr val="002060"/>
                </a:solidFill>
              </a:endParaRPr>
            </a:p>
          </p:txBody>
        </p:sp>
        <p:sp>
          <p:nvSpPr>
            <p:cNvPr id="12303" name="Прямоугольник 19460"/>
            <p:cNvSpPr>
              <a:spLocks noChangeArrowheads="1"/>
            </p:cNvSpPr>
            <p:nvPr/>
          </p:nvSpPr>
          <p:spPr bwMode="auto">
            <a:xfrm>
              <a:off x="7610221" y="4963969"/>
              <a:ext cx="40427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800" b="1" i="1">
                  <a:solidFill>
                    <a:srgbClr val="002060"/>
                  </a:solidFill>
                </a:rPr>
                <a:t>Р</a:t>
              </a:r>
              <a:endParaRPr lang="ru-RU" sz="2800" b="1" i="1">
                <a:solidFill>
                  <a:srgbClr val="002060"/>
                </a:solidFill>
              </a:endParaRPr>
            </a:p>
          </p:txBody>
        </p:sp>
      </p:grpSp>
      <p:sp>
        <p:nvSpPr>
          <p:cNvPr id="25" name="Рамка 2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64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87"/>
          <a:stretch/>
        </p:blipFill>
        <p:spPr bwMode="auto">
          <a:xfrm>
            <a:off x="597682" y="1349329"/>
            <a:ext cx="7535846" cy="130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1159179" y="2410435"/>
            <a:ext cx="6557362" cy="856799"/>
            <a:chOff x="1636838" y="1398142"/>
            <a:chExt cx="6557671" cy="856841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847985" y="2094670"/>
              <a:ext cx="6121688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Овал 5"/>
            <p:cNvSpPr/>
            <p:nvPr/>
          </p:nvSpPr>
          <p:spPr>
            <a:xfrm>
              <a:off x="3981760" y="1967631"/>
              <a:ext cx="287352" cy="287352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1705103" y="1951788"/>
              <a:ext cx="287352" cy="287351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7899820" y="1951788"/>
              <a:ext cx="288939" cy="287351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Прямоугольник 24"/>
            <p:cNvSpPr>
              <a:spLocks noChangeArrowheads="1"/>
            </p:cNvSpPr>
            <p:nvPr/>
          </p:nvSpPr>
          <p:spPr bwMode="auto">
            <a:xfrm>
              <a:off x="1636838" y="1427887"/>
              <a:ext cx="498879" cy="523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 i="1" dirty="0">
                  <a:solidFill>
                    <a:srgbClr val="002060"/>
                  </a:solidFill>
                </a:rPr>
                <a:t>M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" name="Прямоугольник 27"/>
            <p:cNvSpPr>
              <a:spLocks noChangeArrowheads="1"/>
            </p:cNvSpPr>
            <p:nvPr/>
          </p:nvSpPr>
          <p:spPr bwMode="auto">
            <a:xfrm>
              <a:off x="7835098" y="1444411"/>
              <a:ext cx="359411" cy="523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 i="1" dirty="0">
                  <a:solidFill>
                    <a:srgbClr val="002060"/>
                  </a:solidFill>
                </a:rPr>
                <a:t>E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" name="Прямоугольник 30"/>
            <p:cNvSpPr>
              <a:spLocks noChangeArrowheads="1"/>
            </p:cNvSpPr>
            <p:nvPr/>
          </p:nvSpPr>
          <p:spPr bwMode="auto">
            <a:xfrm>
              <a:off x="3913679" y="1398142"/>
              <a:ext cx="410709" cy="523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 i="1" dirty="0">
                  <a:solidFill>
                    <a:srgbClr val="002060"/>
                  </a:solidFill>
                </a:rPr>
                <a:t>D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Группа 13"/>
          <p:cNvGrpSpPr>
            <a:grpSpLocks/>
          </p:cNvGrpSpPr>
          <p:nvPr/>
        </p:nvGrpSpPr>
        <p:grpSpPr bwMode="auto">
          <a:xfrm>
            <a:off x="1159179" y="4653856"/>
            <a:ext cx="6557362" cy="856799"/>
            <a:chOff x="1636838" y="1398142"/>
            <a:chExt cx="6557671" cy="856841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1847985" y="2094670"/>
              <a:ext cx="6121688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Овал 15"/>
            <p:cNvSpPr/>
            <p:nvPr/>
          </p:nvSpPr>
          <p:spPr>
            <a:xfrm>
              <a:off x="3981760" y="1967631"/>
              <a:ext cx="287352" cy="287352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1705103" y="1951788"/>
              <a:ext cx="287352" cy="287351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7899820" y="1951788"/>
              <a:ext cx="288939" cy="287351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Прямоугольник 24"/>
            <p:cNvSpPr>
              <a:spLocks noChangeArrowheads="1"/>
            </p:cNvSpPr>
            <p:nvPr/>
          </p:nvSpPr>
          <p:spPr bwMode="auto">
            <a:xfrm>
              <a:off x="1636838" y="1427887"/>
              <a:ext cx="498879" cy="523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 i="1" dirty="0">
                  <a:solidFill>
                    <a:srgbClr val="002060"/>
                  </a:solidFill>
                </a:rPr>
                <a:t>M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" name="Прямоугольник 27"/>
            <p:cNvSpPr>
              <a:spLocks noChangeArrowheads="1"/>
            </p:cNvSpPr>
            <p:nvPr/>
          </p:nvSpPr>
          <p:spPr bwMode="auto">
            <a:xfrm>
              <a:off x="7835098" y="1444411"/>
              <a:ext cx="359411" cy="523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 i="1" dirty="0">
                  <a:solidFill>
                    <a:srgbClr val="002060"/>
                  </a:solidFill>
                </a:rPr>
                <a:t>E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1" name="Прямоугольник 30"/>
            <p:cNvSpPr>
              <a:spLocks noChangeArrowheads="1"/>
            </p:cNvSpPr>
            <p:nvPr/>
          </p:nvSpPr>
          <p:spPr bwMode="auto">
            <a:xfrm>
              <a:off x="3913679" y="1398142"/>
              <a:ext cx="410709" cy="523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 i="1" dirty="0">
                  <a:solidFill>
                    <a:srgbClr val="002060"/>
                  </a:solidFill>
                </a:rPr>
                <a:t>D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30" y="404664"/>
            <a:ext cx="6051198" cy="85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74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589088" y="188913"/>
            <a:ext cx="7067550" cy="360362"/>
          </a:xfrm>
        </p:spPr>
        <p:txBody>
          <a:bodyPr>
            <a:normAutofit fontScale="90000"/>
          </a:bodyPr>
          <a:lstStyle/>
          <a:p>
            <a:r>
              <a:rPr lang="uk-UA" sz="3600" b="1" smtClean="0">
                <a:solidFill>
                  <a:srgbClr val="FF0000"/>
                </a:solidFill>
              </a:rPr>
              <a:t> </a:t>
            </a:r>
            <a:endParaRPr lang="ru-RU" sz="3600" b="1" smtClean="0">
              <a:solidFill>
                <a:srgbClr val="FF0000"/>
              </a:solidFill>
            </a:endParaRPr>
          </a:p>
        </p:txBody>
      </p:sp>
      <p:sp>
        <p:nvSpPr>
          <p:cNvPr id="18" name="Рамка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27" y="260648"/>
            <a:ext cx="8640960" cy="278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36296" y="1651989"/>
            <a:ext cx="1224136" cy="33685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9932" y="2698285"/>
            <a:ext cx="1224136" cy="33685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66710"/>
            <a:ext cx="8424872" cy="457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вал 8"/>
          <p:cNvSpPr/>
          <p:nvPr/>
        </p:nvSpPr>
        <p:spPr>
          <a:xfrm>
            <a:off x="382960" y="2703042"/>
            <a:ext cx="457200" cy="458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prstClr val="white"/>
                </a:solidFill>
              </a:rPr>
              <a:t>1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"/>
          <a:stretch/>
        </p:blipFill>
        <p:spPr bwMode="auto">
          <a:xfrm>
            <a:off x="823084" y="3329113"/>
            <a:ext cx="657416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вал 10"/>
          <p:cNvSpPr/>
          <p:nvPr/>
        </p:nvSpPr>
        <p:spPr>
          <a:xfrm>
            <a:off x="315142" y="3347583"/>
            <a:ext cx="457200" cy="458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prstClr val="white"/>
                </a:solidFill>
              </a:rPr>
              <a:t>2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12790" y="4293096"/>
            <a:ext cx="12474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solidFill>
                  <a:prstClr val="black"/>
                </a:solidFill>
              </a:rPr>
              <a:t>2х+5=15</a:t>
            </a:r>
          </a:p>
          <a:p>
            <a:r>
              <a:rPr lang="uk-UA" sz="2400" dirty="0">
                <a:solidFill>
                  <a:prstClr val="black"/>
                </a:solidFill>
              </a:rPr>
              <a:t>2х=15-5</a:t>
            </a:r>
          </a:p>
          <a:p>
            <a:r>
              <a:rPr lang="uk-UA" sz="2400" dirty="0">
                <a:solidFill>
                  <a:prstClr val="black"/>
                </a:solidFill>
              </a:rPr>
              <a:t>2х=10</a:t>
            </a:r>
          </a:p>
          <a:p>
            <a:r>
              <a:rPr lang="uk-UA" sz="2400" dirty="0">
                <a:solidFill>
                  <a:prstClr val="black"/>
                </a:solidFill>
              </a:rPr>
              <a:t>х=5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3446" y="3882028"/>
            <a:ext cx="3086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prstClr val="black"/>
                </a:solidFill>
              </a:rPr>
              <a:t>Розв'язуємо рівняння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15142" y="3958575"/>
            <a:ext cx="457200" cy="458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prstClr val="white"/>
                </a:solidFill>
              </a:rPr>
              <a:t>3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41527" y="5862756"/>
            <a:ext cx="2118750" cy="458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prstClr val="white"/>
                </a:solidFill>
              </a:rPr>
              <a:t>Отже,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5949280"/>
            <a:ext cx="3592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solidFill>
                  <a:prstClr val="black"/>
                </a:solidFill>
              </a:rPr>
              <a:t>ВС= 5 см, АС = 5+5=10 (см)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52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3"/>
          <a:stretch/>
        </p:blipFill>
        <p:spPr bwMode="auto">
          <a:xfrm>
            <a:off x="251520" y="1340768"/>
            <a:ext cx="8388424" cy="32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069" y="332656"/>
            <a:ext cx="45053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33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</Words>
  <Application>Microsoft Office PowerPoint</Application>
  <PresentationFormat>Экран (4:3)</PresentationFormat>
  <Paragraphs>50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1_Тема Office</vt:lpstr>
      <vt:lpstr>Урок 2 </vt:lpstr>
      <vt:lpstr>Презентация PowerPoint</vt:lpstr>
      <vt:lpstr> </vt:lpstr>
      <vt:lpstr> </vt:lpstr>
      <vt:lpstr> 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2 </dc:title>
  <dc:creator>Юлия Игнатова</dc:creator>
  <cp:lastModifiedBy>Юлия Игнатова</cp:lastModifiedBy>
  <cp:revision>1</cp:revision>
  <dcterms:created xsi:type="dcterms:W3CDTF">2021-08-03T11:47:24Z</dcterms:created>
  <dcterms:modified xsi:type="dcterms:W3CDTF">2021-08-03T11:47:47Z</dcterms:modified>
</cp:coreProperties>
</file>