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62" r:id="rId4"/>
    <p:sldId id="266" r:id="rId5"/>
    <p:sldId id="264" r:id="rId6"/>
    <p:sldId id="265" r:id="rId7"/>
    <p:sldId id="260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10" Type="http://schemas.openxmlformats.org/officeDocument/2006/relationships/image" Target="../media/image24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atherineasquithgallery.com/uploads/posts/2021-02/1613638426_35-p-fon-dlya-prezentatsii-sotsialnii-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3214678" y="2928934"/>
            <a:ext cx="55721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>
                <a:solidFill>
                  <a:srgbClr val="002060"/>
                </a:solidFill>
                <a:latin typeface="Georgia" pitchFamily="18" charset="0"/>
              </a:rPr>
              <a:t>Воспитывает каждая минута жизни и каждый уголок земли, каждый человек, с которым формирующаяся личность соприкасается </a:t>
            </a:r>
          </a:p>
          <a:p>
            <a:pPr algn="r"/>
            <a:r>
              <a:rPr lang="ru-RU" sz="2400" dirty="0" smtClean="0">
                <a:solidFill>
                  <a:srgbClr val="002060"/>
                </a:solidFill>
                <a:latin typeface="Georgia" pitchFamily="18" charset="0"/>
              </a:rPr>
              <a:t>В. А. Сухомлинский</a:t>
            </a:r>
            <a:endParaRPr lang="ru-RU" sz="2400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00100" y="500042"/>
            <a:ext cx="72152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Georgia" pitchFamily="18" charset="0"/>
              </a:rPr>
              <a:t>«Приобщение детей дошкольного возраста к </a:t>
            </a:r>
            <a:r>
              <a:rPr lang="ru-RU" sz="3600" b="1" dirty="0" err="1" smtClean="0">
                <a:solidFill>
                  <a:srgbClr val="002060"/>
                </a:solidFill>
                <a:latin typeface="Georgia" pitchFamily="18" charset="0"/>
              </a:rPr>
              <a:t>социокультурным</a:t>
            </a:r>
            <a:r>
              <a:rPr lang="ru-RU" sz="3600" b="1" dirty="0" smtClean="0">
                <a:solidFill>
                  <a:srgbClr val="002060"/>
                </a:solidFill>
                <a:latin typeface="Georgia" pitchFamily="18" charset="0"/>
              </a:rPr>
              <a:t> нормам»</a:t>
            </a:r>
            <a:r>
              <a:rPr lang="ru-RU" sz="3600" dirty="0" smtClean="0">
                <a:solidFill>
                  <a:srgbClr val="002060"/>
                </a:solidFill>
                <a:latin typeface="Georgia" pitchFamily="18" charset="0"/>
              </a:rPr>
              <a:t/>
            </a:r>
            <a:br>
              <a:rPr lang="ru-RU" sz="3600" dirty="0" smtClean="0">
                <a:solidFill>
                  <a:srgbClr val="002060"/>
                </a:solidFill>
                <a:latin typeface="Georgia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286380" y="5500702"/>
            <a:ext cx="3500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solidFill>
                  <a:srgbClr val="002060"/>
                </a:solidFill>
                <a:latin typeface="Georgia" pitchFamily="18" charset="0"/>
              </a:rPr>
              <a:t>Подготовила:</a:t>
            </a:r>
          </a:p>
          <a:p>
            <a:pPr algn="r"/>
            <a:r>
              <a:rPr lang="ru-RU" dirty="0" smtClean="0">
                <a:solidFill>
                  <a:srgbClr val="002060"/>
                </a:solidFill>
                <a:latin typeface="Georgia" pitchFamily="18" charset="0"/>
              </a:rPr>
              <a:t>Воспитатель </a:t>
            </a:r>
            <a:r>
              <a:rPr lang="ru-RU" dirty="0" err="1" smtClean="0">
                <a:solidFill>
                  <a:srgbClr val="002060"/>
                </a:solidFill>
                <a:latin typeface="Georgia" pitchFamily="18" charset="0"/>
              </a:rPr>
              <a:t>Голенкова</a:t>
            </a:r>
            <a:r>
              <a:rPr lang="ru-RU" dirty="0" smtClean="0">
                <a:solidFill>
                  <a:srgbClr val="002060"/>
                </a:solidFill>
                <a:latin typeface="Georgia" pitchFamily="18" charset="0"/>
              </a:rPr>
              <a:t> Ю.В.</a:t>
            </a:r>
            <a:endParaRPr lang="ru-RU" dirty="0">
              <a:solidFill>
                <a:srgbClr val="002060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РАБОТА\1613639321_2-p-fon-dlya-prezentatsii-roditelskoe-sobranie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285852" y="500042"/>
            <a:ext cx="75724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ctr"/>
            <a:r>
              <a:rPr lang="ru-RU" sz="1600" b="1" dirty="0" smtClean="0">
                <a:solidFill>
                  <a:srgbClr val="002060"/>
                </a:solidFill>
                <a:latin typeface="Georgia" pitchFamily="18" charset="0"/>
              </a:rPr>
              <a:t>Начинать работу по приобщению воспитанников к </a:t>
            </a:r>
            <a:r>
              <a:rPr lang="ru-RU" sz="1600" b="1" dirty="0" err="1" smtClean="0">
                <a:solidFill>
                  <a:srgbClr val="002060"/>
                </a:solidFill>
                <a:latin typeface="Georgia" pitchFamily="18" charset="0"/>
              </a:rPr>
              <a:t>социокультурным</a:t>
            </a:r>
            <a:r>
              <a:rPr lang="ru-RU" sz="1600" b="1" dirty="0" smtClean="0">
                <a:solidFill>
                  <a:srgbClr val="002060"/>
                </a:solidFill>
                <a:latin typeface="Georgia" pitchFamily="18" charset="0"/>
              </a:rPr>
              <a:t> нормам:</a:t>
            </a:r>
          </a:p>
          <a:p>
            <a:pPr indent="457200" algn="ctr"/>
            <a:r>
              <a:rPr lang="ru-RU" sz="1600" b="1" dirty="0" smtClean="0">
                <a:solidFill>
                  <a:srgbClr val="002060"/>
                </a:solidFill>
                <a:latin typeface="Georgia" pitchFamily="18" charset="0"/>
              </a:rPr>
              <a:t> с создания для детей теплой, уютной, </a:t>
            </a:r>
          </a:p>
          <a:p>
            <a:pPr indent="457200" algn="ctr"/>
            <a:r>
              <a:rPr lang="ru-RU" sz="1600" b="1" dirty="0" smtClean="0">
                <a:solidFill>
                  <a:srgbClr val="002060"/>
                </a:solidFill>
                <a:latin typeface="Georgia" pitchFamily="18" charset="0"/>
              </a:rPr>
              <a:t>доброжелательной атмосферы в детском саду. </a:t>
            </a:r>
            <a:endParaRPr lang="ru-RU" sz="16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1027" name="Picture 3" descr="D:\РАБОТА\1фото с телефона\20230925_0817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2435427" y="636351"/>
            <a:ext cx="4916089" cy="69294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285852" y="428604"/>
            <a:ext cx="7643866" cy="11430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РАБОТА\1613639321_2-p-fon-dlya-prezentatsii-roditelskoe-sobranie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285852" y="571480"/>
            <a:ext cx="75724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ctr"/>
            <a:r>
              <a:rPr lang="ru-RU" sz="1600" b="1" dirty="0" smtClean="0">
                <a:solidFill>
                  <a:srgbClr val="002060"/>
                </a:solidFill>
              </a:rPr>
              <a:t>РАДОСТЬЮ ОТКРЫТИЙ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85852" y="428604"/>
            <a:ext cx="7643866" cy="642942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 descr="20220810_112304.jpg"/>
          <p:cNvPicPr>
            <a:picLocks noChangeAspect="1"/>
          </p:cNvPicPr>
          <p:nvPr/>
        </p:nvPicPr>
        <p:blipFill>
          <a:blip r:embed="rId3" cstate="print"/>
          <a:srcRect l="18750" r="21094"/>
          <a:stretch>
            <a:fillRect/>
          </a:stretch>
        </p:blipFill>
        <p:spPr>
          <a:xfrm>
            <a:off x="4000496" y="1428736"/>
            <a:ext cx="2571768" cy="20224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7" descr="D:\1 для презентации\gnZ8dzrIUNU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5140" y="1706084"/>
            <a:ext cx="2206608" cy="46728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20230919_11370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7158" y="3643314"/>
            <a:ext cx="6233078" cy="2948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20230414_16263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4282" y="1643050"/>
            <a:ext cx="3665956" cy="1734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РАБОТА\1613639321_2-p-fon-dlya-prezentatsii-roditelskoe-sobranie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285852" y="571480"/>
            <a:ext cx="75724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ctr"/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с воспитания любви к родной семье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85852" y="428604"/>
            <a:ext cx="7643866" cy="642942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G_fqWXJC4R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1285860"/>
            <a:ext cx="2089562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gIVvkv7upcQ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57290" y="3714752"/>
            <a:ext cx="2000264" cy="29471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n_d038s7xBY.jpg"/>
          <p:cNvPicPr>
            <a:picLocks noChangeAspect="1"/>
          </p:cNvPicPr>
          <p:nvPr/>
        </p:nvPicPr>
        <p:blipFill>
          <a:blip r:embed="rId5" cstate="print"/>
          <a:srcRect l="4941" t="12500" r="4465" b="8332"/>
          <a:stretch>
            <a:fillRect/>
          </a:stretch>
        </p:blipFill>
        <p:spPr>
          <a:xfrm>
            <a:off x="3143240" y="1357298"/>
            <a:ext cx="2429832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fGSAAP_mopU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43504" y="3786190"/>
            <a:ext cx="2143122" cy="2857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o6e7hYZY0_E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72264" y="1357298"/>
            <a:ext cx="2357436" cy="3143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РАБОТА\1613639321_2-p-fon-dlya-prezentatsii-roditelskoe-sobranie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071538" y="357166"/>
            <a:ext cx="8072462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ctr"/>
            <a:r>
              <a:rPr lang="ru-RU" sz="1700" b="1" dirty="0" smtClean="0">
                <a:solidFill>
                  <a:srgbClr val="002060"/>
                </a:solidFill>
                <a:latin typeface="Georgia" pitchFamily="18" charset="0"/>
              </a:rPr>
              <a:t>С воспитания любви к детскому саду, родной улице, родному краю, своей малой Родине. </a:t>
            </a:r>
          </a:p>
          <a:p>
            <a:pPr indent="457200" algn="ctr"/>
            <a:r>
              <a:rPr lang="ru-RU" sz="1700" b="1" dirty="0" smtClean="0">
                <a:solidFill>
                  <a:srgbClr val="002060"/>
                </a:solidFill>
                <a:latin typeface="Georgia" pitchFamily="18" charset="0"/>
              </a:rPr>
              <a:t>Именно с этого начинается формирование того фундамента, на котором в дальнейшем будет формироваться чувство любви к своему Отечеству</a:t>
            </a:r>
            <a:r>
              <a:rPr lang="ru-RU" b="1" dirty="0" smtClean="0">
                <a:solidFill>
                  <a:srgbClr val="002060"/>
                </a:solidFill>
                <a:latin typeface="Georgia" pitchFamily="18" charset="0"/>
              </a:rPr>
              <a:t>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85852" y="428604"/>
            <a:ext cx="7643866" cy="128588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j6lj9msVT4U.jpg"/>
          <p:cNvPicPr>
            <a:picLocks noChangeAspect="1"/>
          </p:cNvPicPr>
          <p:nvPr/>
        </p:nvPicPr>
        <p:blipFill>
          <a:blip r:embed="rId3"/>
          <a:srcRect t="38542" b="13541"/>
          <a:stretch>
            <a:fillRect/>
          </a:stretch>
        </p:blipFill>
        <p:spPr>
          <a:xfrm>
            <a:off x="142844" y="1785926"/>
            <a:ext cx="3643306" cy="23248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nUrIGSnbF3Q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5140" y="1891730"/>
            <a:ext cx="2214578" cy="46805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TCTe-0dwmHY.jpg"/>
          <p:cNvPicPr>
            <a:picLocks noChangeAspect="1"/>
          </p:cNvPicPr>
          <p:nvPr/>
        </p:nvPicPr>
        <p:blipFill>
          <a:blip r:embed="rId5" cstate="print"/>
          <a:srcRect l="8593" t="8677" r="23437"/>
          <a:stretch>
            <a:fillRect/>
          </a:stretch>
        </p:blipFill>
        <p:spPr>
          <a:xfrm>
            <a:off x="3643306" y="1928802"/>
            <a:ext cx="3149751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bLVp258vvWI.jpg"/>
          <p:cNvPicPr>
            <a:picLocks noChangeAspect="1"/>
          </p:cNvPicPr>
          <p:nvPr/>
        </p:nvPicPr>
        <p:blipFill>
          <a:blip r:embed="rId6"/>
          <a:srcRect t="19876" b="621"/>
          <a:stretch>
            <a:fillRect/>
          </a:stretch>
        </p:blipFill>
        <p:spPr>
          <a:xfrm>
            <a:off x="428596" y="4286256"/>
            <a:ext cx="6083414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РАБОТА\1613639321_2-p-fon-dlya-prezentatsii-roditelskoe-sobranie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285852" y="571480"/>
            <a:ext cx="75724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ctr"/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85852" y="357166"/>
            <a:ext cx="7643866" cy="121444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428728" y="474345"/>
            <a:ext cx="7429552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Georgia" pitchFamily="18" charset="0"/>
              </a:rPr>
              <a:t>Чтобы воспитать ребенка достойным гражданином России, очень важно в дошкольном возрасте помочь детям «увидеть» красоту родной природы, приобщить к культуре, традициям наших предков, к уважению и быту своих сограждан</a:t>
            </a:r>
            <a:r>
              <a:rPr lang="ru-RU" b="1" dirty="0" smtClean="0">
                <a:solidFill>
                  <a:srgbClr val="002060"/>
                </a:solidFill>
                <a:latin typeface="Georgia" pitchFamily="18" charset="0"/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8" name="Рисунок 7" descr="3H06i3s15kU.jpg"/>
          <p:cNvPicPr>
            <a:picLocks noChangeAspect="1"/>
          </p:cNvPicPr>
          <p:nvPr/>
        </p:nvPicPr>
        <p:blipFill>
          <a:blip r:embed="rId3" cstate="print"/>
          <a:srcRect l="2343" t="3719" r="4687" b="10330"/>
          <a:stretch>
            <a:fillRect/>
          </a:stretch>
        </p:blipFill>
        <p:spPr>
          <a:xfrm>
            <a:off x="214282" y="3214686"/>
            <a:ext cx="3929090" cy="17169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1VpdbAy-qig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2" y="4929198"/>
            <a:ext cx="3740875" cy="1928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Js7VJTyIRJk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14744" y="1643050"/>
            <a:ext cx="3286148" cy="15532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64TSyckn6jc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1643050"/>
            <a:ext cx="3643338" cy="1722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ynhg8d0trwI.jpg"/>
          <p:cNvPicPr>
            <a:picLocks noChangeAspect="1"/>
          </p:cNvPicPr>
          <p:nvPr/>
        </p:nvPicPr>
        <p:blipFill>
          <a:blip r:embed="rId7" cstate="print"/>
          <a:srcRect l="9940"/>
          <a:stretch>
            <a:fillRect/>
          </a:stretch>
        </p:blipFill>
        <p:spPr>
          <a:xfrm>
            <a:off x="4143372" y="5072074"/>
            <a:ext cx="2214546" cy="16271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YnsX9QuEmw8.jpg"/>
          <p:cNvPicPr>
            <a:picLocks noChangeAspect="1"/>
          </p:cNvPicPr>
          <p:nvPr/>
        </p:nvPicPr>
        <p:blipFill>
          <a:blip r:embed="rId8" cstate="print"/>
          <a:srcRect l="9375" t="4166" r="11718" b="8333"/>
          <a:stretch>
            <a:fillRect/>
          </a:stretch>
        </p:blipFill>
        <p:spPr>
          <a:xfrm>
            <a:off x="6500826" y="4837958"/>
            <a:ext cx="2428860" cy="20200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f7PQTy1mbFI.jpg"/>
          <p:cNvPicPr>
            <a:picLocks noChangeAspect="1"/>
          </p:cNvPicPr>
          <p:nvPr/>
        </p:nvPicPr>
        <p:blipFill>
          <a:blip r:embed="rId9" cstate="print"/>
          <a:srcRect l="3125" t="19791" r="2343" b="13541"/>
          <a:stretch>
            <a:fillRect/>
          </a:stretch>
        </p:blipFill>
        <p:spPr>
          <a:xfrm>
            <a:off x="4286248" y="3143248"/>
            <a:ext cx="3511624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YhH99V2P3uE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072330" y="1785926"/>
            <a:ext cx="2071670" cy="16557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atherineasquithgallery.com/uploads/posts/2021-02/1613638426_35-p-fon-dlya-prezentatsii-sotsialnii-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3" name="Рисунок 2" descr="lkPyTO3dbo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480" y="1214422"/>
            <a:ext cx="6357982" cy="47684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40</Words>
  <PresentationFormat>Экран (4:3)</PresentationFormat>
  <Paragraphs>14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8</cp:revision>
  <dcterms:created xsi:type="dcterms:W3CDTF">2023-11-07T16:52:07Z</dcterms:created>
  <dcterms:modified xsi:type="dcterms:W3CDTF">2023-11-09T14:47:42Z</dcterms:modified>
</cp:coreProperties>
</file>