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3" r:id="rId2"/>
  </p:sldMasterIdLst>
  <p:notesMasterIdLst>
    <p:notesMasterId r:id="rId23"/>
  </p:notesMasterIdLst>
  <p:sldIdLst>
    <p:sldId id="257" r:id="rId3"/>
    <p:sldId id="291" r:id="rId4"/>
    <p:sldId id="292" r:id="rId5"/>
    <p:sldId id="313" r:id="rId6"/>
    <p:sldId id="312" r:id="rId7"/>
    <p:sldId id="305" r:id="rId8"/>
    <p:sldId id="263" r:id="rId9"/>
    <p:sldId id="323" r:id="rId10"/>
    <p:sldId id="320" r:id="rId11"/>
    <p:sldId id="321" r:id="rId12"/>
    <p:sldId id="304" r:id="rId13"/>
    <p:sldId id="322" r:id="rId14"/>
    <p:sldId id="307" r:id="rId15"/>
    <p:sldId id="318" r:id="rId16"/>
    <p:sldId id="315" r:id="rId17"/>
    <p:sldId id="316" r:id="rId18"/>
    <p:sldId id="317" r:id="rId19"/>
    <p:sldId id="319" r:id="rId20"/>
    <p:sldId id="293" r:id="rId21"/>
    <p:sldId id="326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20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59" autoAdjust="0"/>
    <p:restoredTop sz="86380" autoAdjust="0"/>
  </p:normalViewPr>
  <p:slideViewPr>
    <p:cSldViewPr>
      <p:cViewPr varScale="1">
        <p:scale>
          <a:sx n="71" d="100"/>
          <a:sy n="71" d="100"/>
        </p:scale>
        <p:origin x="69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1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857FC4-6700-44F8-8124-7BB57EBB85F2}" type="datetimeFigureOut">
              <a:rPr lang="ru-RU" smtClean="0"/>
              <a:pPr/>
              <a:t>05.10.2026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0D3EC9-9BA3-49AC-85F7-40005CFEC0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3982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Он живёт в лесу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D3EC9-9BA3-49AC-85F7-40005CFEC0E2}" type="slidenum">
              <a:rPr lang="ru-RU" smtClean="0"/>
              <a:pPr/>
              <a:t>18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ProPowerPoint\Шаблоны\ПРИРОДА\Осень\Ose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75" y="-17463"/>
            <a:ext cx="9140825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79912" y="5301207"/>
            <a:ext cx="5364087" cy="864097"/>
          </a:xfrm>
        </p:spPr>
        <p:txBody>
          <a:bodyPr/>
          <a:lstStyle>
            <a:lvl1pPr>
              <a:defRPr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55976" y="6309320"/>
            <a:ext cx="4680520" cy="409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</p:spTree>
  </p:cSld>
  <p:clrMapOvr>
    <a:masterClrMapping/>
  </p:clrMapOvr>
  <p:transition spd="slow"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  <p:transition spd="slow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A00F9AD-1A75-4C7F-B0D7-9725636A716B}" type="datetimeFigureOut">
              <a:rPr lang="ru-RU" smtClean="0"/>
              <a:pPr/>
              <a:t>05.10.2026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44CFB7C-9997-4415-AEC3-6C16E6254B1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A00F9AD-1A75-4C7F-B0D7-9725636A716B}" type="datetimeFigureOut">
              <a:rPr lang="ru-RU" smtClean="0"/>
              <a:pPr/>
              <a:t>05.10.2026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44CFB7C-9997-4415-AEC3-6C16E6254B1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0F9AD-1A75-4C7F-B0D7-9725636A716B}" type="datetimeFigureOut">
              <a:rPr lang="ru-RU" smtClean="0"/>
              <a:pPr/>
              <a:t>05.10.2026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FB7C-9997-4415-AEC3-6C16E6254B1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0F9AD-1A75-4C7F-B0D7-9725636A716B}" type="datetimeFigureOut">
              <a:rPr lang="ru-RU" smtClean="0"/>
              <a:pPr/>
              <a:t>05.10.2026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FB7C-9997-4415-AEC3-6C16E6254B1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0F9AD-1A75-4C7F-B0D7-9725636A716B}" type="datetimeFigureOut">
              <a:rPr lang="ru-RU" smtClean="0"/>
              <a:pPr/>
              <a:t>05.10.2026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FB7C-9997-4415-AEC3-6C16E6254B1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0F9AD-1A75-4C7F-B0D7-9725636A716B}" type="datetimeFigureOut">
              <a:rPr lang="ru-RU" smtClean="0"/>
              <a:pPr/>
              <a:t>05.10.2026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FB7C-9997-4415-AEC3-6C16E6254B1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0F9AD-1A75-4C7F-B0D7-9725636A716B}" type="datetimeFigureOut">
              <a:rPr lang="ru-RU" smtClean="0"/>
              <a:pPr/>
              <a:t>05.10.2026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FB7C-9997-4415-AEC3-6C16E6254B1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0F9AD-1A75-4C7F-B0D7-9725636A716B}" type="datetimeFigureOut">
              <a:rPr lang="ru-RU" smtClean="0"/>
              <a:pPr/>
              <a:t>05.10.2026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FB7C-9997-4415-AEC3-6C16E6254B1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0F9AD-1A75-4C7F-B0D7-9725636A716B}" type="datetimeFigureOut">
              <a:rPr lang="ru-RU" smtClean="0"/>
              <a:pPr/>
              <a:t>05.10.2026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FB7C-9997-4415-AEC3-6C16E6254B1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heel spokes="8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0F9AD-1A75-4C7F-B0D7-9725636A716B}" type="datetimeFigureOut">
              <a:rPr lang="ru-RU" smtClean="0"/>
              <a:pPr/>
              <a:t>05.10.2026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FB7C-9997-4415-AEC3-6C16E6254B1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heel spokes="8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0F9AD-1A75-4C7F-B0D7-9725636A716B}" type="datetimeFigureOut">
              <a:rPr lang="ru-RU" smtClean="0"/>
              <a:pPr/>
              <a:t>05.10.2026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FB7C-9997-4415-AEC3-6C16E6254B1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heel spokes="8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0F9AD-1A75-4C7F-B0D7-9725636A716B}" type="datetimeFigureOut">
              <a:rPr lang="ru-RU" smtClean="0"/>
              <a:pPr/>
              <a:t>05.10.2026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FB7C-9997-4415-AEC3-6C16E6254B1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heel spokes="8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0F9AD-1A75-4C7F-B0D7-9725636A716B}" type="datetimeFigureOut">
              <a:rPr lang="ru-RU" smtClean="0"/>
              <a:pPr/>
              <a:t>05.10.2026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CFB7C-9997-4415-AEC3-6C16E6254B1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ProPowerPoint\Шаблоны\ПРИРОДА\Осень\OsenSlide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-20638"/>
            <a:ext cx="9170988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1547813" y="274638"/>
            <a:ext cx="71389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1547813" y="1600200"/>
            <a:ext cx="7138987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69" r:id="rId3"/>
    <p:sldLayoutId id="2147483682" r:id="rId4"/>
  </p:sldLayoutIdLst>
  <p:transition spd="slow">
    <p:wheel spokes="8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00F9AD-1A75-4C7F-B0D7-9725636A716B}" type="datetimeFigureOut">
              <a:rPr lang="ru-RU" smtClean="0"/>
              <a:pPr/>
              <a:t>05.10.2026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CFB7C-9997-4415-AEC3-6C16E6254B1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 spd="slow">
    <p:wheel spokes="8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Объект 2"/>
          <p:cNvSpPr>
            <a:spLocks noGrp="1"/>
          </p:cNvSpPr>
          <p:nvPr>
            <p:ph idx="1"/>
          </p:nvPr>
        </p:nvSpPr>
        <p:spPr>
          <a:xfrm>
            <a:off x="1907704" y="-315416"/>
            <a:ext cx="6922963" cy="5716513"/>
          </a:xfrm>
        </p:spPr>
        <p:txBody>
          <a:bodyPr>
            <a:normAutofit/>
          </a:bodyPr>
          <a:lstStyle/>
          <a:p>
            <a:pPr lvl="4" algn="ctr">
              <a:buNone/>
            </a:pPr>
            <a:endParaRPr lang="ru-RU" sz="3600" b="1" dirty="0">
              <a:solidFill>
                <a:srgbClr val="432003"/>
              </a:solidFill>
              <a:latin typeface="Times New Roman" pitchFamily="18" charset="0"/>
              <a:cs typeface="Times New Roman" pitchFamily="18" charset="0"/>
            </a:endParaRPr>
          </a:p>
          <a:p>
            <a:pPr lvl="4" algn="ctr">
              <a:buNone/>
            </a:pPr>
            <a:r>
              <a:rPr lang="ru-RU" sz="3600" b="1" dirty="0">
                <a:solidFill>
                  <a:srgbClr val="432003"/>
                </a:solidFill>
                <a:latin typeface="Times New Roman" pitchFamily="18" charset="0"/>
                <a:cs typeface="Times New Roman" pitchFamily="18" charset="0"/>
              </a:rPr>
              <a:t>Презентация для детей</a:t>
            </a:r>
          </a:p>
          <a:p>
            <a:pPr lvl="4" algn="ctr">
              <a:buNone/>
            </a:pPr>
            <a:r>
              <a:rPr lang="ru-RU" sz="4000" b="1" dirty="0">
                <a:solidFill>
                  <a:srgbClr val="432003"/>
                </a:solidFill>
                <a:latin typeface="Times New Roman" pitchFamily="18" charset="0"/>
                <a:cs typeface="Times New Roman" pitchFamily="18" charset="0"/>
              </a:rPr>
              <a:t>«Осенняя пора»</a:t>
            </a:r>
            <a:r>
              <a:rPr lang="ru-RU" sz="4000" dirty="0">
                <a:solidFill>
                  <a:srgbClr val="432003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4" algn="ctr">
              <a:buNone/>
            </a:pPr>
            <a:endParaRPr lang="ru-RU" sz="4300" dirty="0">
              <a:solidFill>
                <a:srgbClr val="432003"/>
              </a:solidFill>
              <a:latin typeface="Times New Roman" pitchFamily="18" charset="0"/>
              <a:cs typeface="Times New Roman" pitchFamily="18" charset="0"/>
            </a:endParaRPr>
          </a:p>
          <a:p>
            <a:pPr lvl="4" algn="ctr">
              <a:buNone/>
            </a:pPr>
            <a:endParaRPr lang="ru-RU" sz="4300" dirty="0">
              <a:latin typeface="Times New Roman" pitchFamily="18" charset="0"/>
              <a:cs typeface="Times New Roman" pitchFamily="18" charset="0"/>
            </a:endParaRPr>
          </a:p>
          <a:p>
            <a:pPr lvl="4" algn="ctr">
              <a:buNone/>
            </a:pPr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       </a:t>
            </a:r>
          </a:p>
          <a:p>
            <a:pPr lvl="4"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                                             </a:t>
            </a:r>
          </a:p>
          <a:p>
            <a:pPr lvl="4" algn="ctr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8F52A2-FBB4-AA0A-3008-C8BBA18E8D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1844824"/>
            <a:ext cx="5472608" cy="4514850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Программное содержание: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71604" y="1600200"/>
            <a:ext cx="7115196" cy="5257800"/>
          </a:xfrm>
        </p:spPr>
        <p:txBody>
          <a:bodyPr/>
          <a:lstStyle/>
          <a:p>
            <a:pPr lvl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1.Обобщить и систематизировать представления детей об осенних изменениях в природе, взаимосвязях живой и неживой природы осенью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2. Развивать память, мышление, воображение, выразительность речи, расширять и активизировать речевой запас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3. Воспитывать у детей бережное отношение к природе.</a:t>
            </a:r>
          </a:p>
          <a:p>
            <a:pPr lvl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                            Предварительная работа:</a:t>
            </a:r>
          </a:p>
          <a:p>
            <a:pPr lvl="0">
              <a:buFont typeface="+mj-lt"/>
              <a:buAutoNum type="arabicPeriod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Беседа об осени.</a:t>
            </a:r>
          </a:p>
          <a:p>
            <a:pPr lvl="0">
              <a:buFont typeface="+mj-lt"/>
              <a:buAutoNum type="arabicPeriod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Рассматривание иллюстраций.</a:t>
            </a:r>
          </a:p>
          <a:p>
            <a:pPr lvl="0">
              <a:buFont typeface="+mj-lt"/>
              <a:buAutoNum type="arabicPeriod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Заучивание стихов, загадок, примет.</a:t>
            </a:r>
          </a:p>
          <a:p>
            <a:pPr lvl="0">
              <a:buFont typeface="+mj-lt"/>
              <a:buAutoNum type="arabicPeriod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Наблюдения за сезонными изменениями на прогулке.</a:t>
            </a:r>
          </a:p>
          <a:p>
            <a:pPr marL="457200" lvl="0" indent="-45720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                                   Оборудование: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Мультимедийная установка.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Презентация «Осень».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Музыкальный фон</a:t>
            </a:r>
          </a:p>
          <a:p>
            <a:pPr marL="457200" lvl="0" indent="-457200">
              <a:buAutoNum type="arabicPeriod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AutoNum type="arabicPeriod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</p:spTree>
  </p:cSld>
  <p:clrMapOvr>
    <a:masterClrMapping/>
  </p:clrMapOvr>
  <p:transition spd="slow">
    <p:wheel spokes="8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813" y="0"/>
            <a:ext cx="7138987" cy="1417638"/>
          </a:xfrm>
        </p:spPr>
        <p:txBody>
          <a:bodyPr/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Листья с веток облетают,</a:t>
            </a:r>
            <a:b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Птицы к югу улетают.</a:t>
            </a:r>
            <a:b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«Что за время года?» — спросим.</a:t>
            </a:r>
            <a:b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Нам ответят: «Это...» </a:t>
            </a:r>
          </a:p>
        </p:txBody>
      </p:sp>
      <p:pic>
        <p:nvPicPr>
          <p:cNvPr id="4" name="Содержимое 3" descr="5297318086959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3108" y="1714488"/>
            <a:ext cx="6215106" cy="478634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какие периоды делится осень? (Ранняя и поздняя). Расскажите о ранней и поздней осени. </a:t>
            </a:r>
          </a:p>
        </p:txBody>
      </p:sp>
      <p:pic>
        <p:nvPicPr>
          <p:cNvPr id="5" name="Содержимое 4" descr="Shishkin_Ranniay_osen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857356" y="1428736"/>
            <a:ext cx="3500462" cy="221457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Содержимое 5" descr="img_007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715008" y="4000504"/>
            <a:ext cx="3286149" cy="257176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Рисунок 6" descr="img_00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6446" y="1428736"/>
            <a:ext cx="3238500" cy="228282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Рисунок 7" descr="iQSLUWN9H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5918" y="4000504"/>
            <a:ext cx="3643338" cy="257176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xit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amond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8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8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Крупно, дробно зачастил и всю землю напоил.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 какой картинке верный ответ?</a:t>
            </a:r>
          </a:p>
        </p:txBody>
      </p:sp>
      <p:pic>
        <p:nvPicPr>
          <p:cNvPr id="5" name="Содержимое 4" descr="12_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85918" y="1500174"/>
            <a:ext cx="3286148" cy="471490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Содержимое 5" descr="picture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500694" y="1500174"/>
            <a:ext cx="3214710" cy="471490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0"/>
            <a:ext cx="7138987" cy="1928802"/>
          </a:xfrm>
        </p:spPr>
        <p:txBody>
          <a:bodyPr/>
          <a:lstStyle/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Листья в воздухе кружатся,</a:t>
            </a:r>
            <a:b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Тихо на траву ложатся.</a:t>
            </a:r>
            <a:b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Сбрасывает листья сад —</a:t>
            </a:r>
            <a:b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просто... </a:t>
            </a:r>
            <a:r>
              <a:rPr lang="ru-RU" sz="2000" b="1" dirty="0"/>
              <a:t>(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листопад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каком явлении  осени загадка? Расскажите о листопаде.</a:t>
            </a:r>
            <a:b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Содержимое 3" descr="1328427775_0_122a_24dd8a0e_x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3556" y="1847850"/>
            <a:ext cx="6667500" cy="442912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K:\ProPowerPoint\Шаблоны\ПРИРОДА\Осень\OsenPri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14412" y="-285776"/>
            <a:ext cx="9858412" cy="7429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0"/>
            <a:ext cx="7715304" cy="1135040"/>
          </a:xfrm>
          <a:solidFill>
            <a:schemeClr val="accent6">
              <a:lumMod val="75000"/>
              <a:alpha val="43000"/>
            </a:schemeClr>
          </a:solidFill>
          <a:ln w="38100"/>
        </p:spPr>
        <p:txBody>
          <a:bodyPr>
            <a:no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Какое дерево не сбрасывает листву осенью? Расскажите  про него. Загадайте загадку.</a:t>
            </a:r>
          </a:p>
        </p:txBody>
      </p:sp>
      <p:pic>
        <p:nvPicPr>
          <p:cNvPr id="10" name="Содержимое 9" descr="Pseudotsuga%20M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86050" y="1258476"/>
            <a:ext cx="4857784" cy="517092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Чем занимаются осенью люди, вы узнаете, отгадав  загадку?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Что весною мы сажали, </a:t>
            </a:r>
          </a:p>
          <a:p>
            <a:pPr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Потом летом поливали.</a:t>
            </a:r>
          </a:p>
          <a:p>
            <a:pPr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Все, что осенью на грядках</a:t>
            </a:r>
          </a:p>
          <a:p>
            <a:pPr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Поспевает: вкусно, сладко!</a:t>
            </a:r>
          </a:p>
          <a:p>
            <a:pPr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Не зевай и собирай</a:t>
            </a:r>
          </a:p>
          <a:p>
            <a:pPr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Наш осенний …</a:t>
            </a:r>
          </a:p>
          <a:p>
            <a:pPr>
              <a:buNone/>
            </a:pPr>
            <a:r>
              <a:rPr lang="ru-RU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(Урожай)</a:t>
            </a:r>
          </a:p>
          <a:p>
            <a:pPr>
              <a:buNone/>
            </a:pPr>
            <a:endParaRPr lang="ru-RU" sz="1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/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5" name="Рисунок 4" descr="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908" y="2857496"/>
            <a:ext cx="4429124" cy="3929086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Давайте поиграем! </a:t>
            </a:r>
            <a:br>
              <a:rPr lang="ru-RU" dirty="0"/>
            </a:br>
            <a:r>
              <a:rPr lang="ru-RU" dirty="0"/>
              <a:t>Что здесь лишнее?</a:t>
            </a:r>
          </a:p>
        </p:txBody>
      </p:sp>
      <p:pic>
        <p:nvPicPr>
          <p:cNvPr id="1026" name="Picture 2" descr="C:\Users\User\Pictures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4357718"/>
            <a:ext cx="2428892" cy="228599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7" name="Picture 3" descr="C:\Users\User\Pictures\rfhs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929322" y="4488227"/>
            <a:ext cx="2643206" cy="21554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30" name="Picture 6" descr="C:\Users\User\Pictures\iDP1VSD9O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833547" y="1714488"/>
            <a:ext cx="2452701" cy="221457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32" name="Picture 8" descr="C:\Users\User\Pictures\i8PU78JJD.jp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 bwMode="auto">
          <a:xfrm>
            <a:off x="5929322" y="1696638"/>
            <a:ext cx="2565332" cy="223242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здесь лишнее? Почему?</a:t>
            </a:r>
          </a:p>
        </p:txBody>
      </p:sp>
      <p:pic>
        <p:nvPicPr>
          <p:cNvPr id="1026" name="Picture 2" descr="C:\Users\User\Pictures\0008-008-Gruzd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5008" y="4201526"/>
            <a:ext cx="3000395" cy="24421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7" name="Picture 3" descr="C:\Users\User\Pictures\0012-014-V-kontse-leta-v-lesu-pojavljajutsja-griby-Podberjozovik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857356" y="1428736"/>
            <a:ext cx="3000396" cy="235745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8" name="Picture 4" descr="C:\Users\User\Pictures\687474703a2f2f3930306967722e6e65742f64617461732f72617374656e696a612d692d67726962792f47726962792d342e66696c65732f303030392d3030392d4c69736963686b612e6a706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57356" y="4337720"/>
            <a:ext cx="3101792" cy="223455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9" name="Picture 5" descr="C:\Users\User\Pictures\46.jpg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5643570" y="1428736"/>
            <a:ext cx="3073221" cy="235745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можно сказать про эту картинку?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называют таких птиц?</a:t>
            </a:r>
          </a:p>
        </p:txBody>
      </p:sp>
      <p:pic>
        <p:nvPicPr>
          <p:cNvPr id="5" name="Рисунок 4" descr="DETAIL_PICTURE_350940_34617094.jpg"/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792288" y="428604"/>
            <a:ext cx="6708802" cy="442915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>
    <p:wheel spokes="8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Какая птица лишняя? Почему?</a:t>
            </a:r>
          </a:p>
        </p:txBody>
      </p:sp>
      <p:pic>
        <p:nvPicPr>
          <p:cNvPr id="2050" name="Picture 2" descr="C:\Users\User\Pictures\5083704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5945801" y="1214422"/>
            <a:ext cx="2996042" cy="235745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51" name="Picture 3" descr="C:\Users\User\Pictures\Starling_0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57354" y="1142984"/>
            <a:ext cx="3414712" cy="240506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6" name="Picture 2" descr="C:\Users\User\Downloads\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43042" y="4286256"/>
            <a:ext cx="3500462" cy="228601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7" name="Picture 3" descr="C:\Users\User\Downloads\i (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29322" y="4286256"/>
            <a:ext cx="2928958" cy="228601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Сейчас послушаем как звери и птицы готовятся к зиме. Стихотворение Е. Головина «Собрались и полетели»</a:t>
            </a:r>
          </a:p>
        </p:txBody>
      </p:sp>
      <p:pic>
        <p:nvPicPr>
          <p:cNvPr id="4" name="Содержимое 3" descr="1350224612_978-5-86775-140-1-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8794" y="1714488"/>
            <a:ext cx="6429420" cy="471490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>
    <p:wheel spokes="8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7" y="0"/>
            <a:ext cx="7104282" cy="1357290"/>
          </a:xfrm>
        </p:spPr>
        <p:txBody>
          <a:bodyPr/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Что у зайца на уме? Подготовиться к зиме. 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Прежний стал холодноват, да и – сер, и – маловат.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Т.Уманская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Почему заяц меняет  свою шубку? Каким он становится?</a:t>
            </a:r>
            <a:br>
              <a:rPr lang="ru-RU" sz="1600" dirty="0"/>
            </a:br>
            <a:endParaRPr lang="ru-RU" sz="1600" dirty="0"/>
          </a:p>
        </p:txBody>
      </p:sp>
      <p:pic>
        <p:nvPicPr>
          <p:cNvPr id="5" name="Содержимое 4" descr="2865045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33532" y="1500174"/>
            <a:ext cx="4038600" cy="313555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Содержимое 5" descr="1293629437_x2dyjy4kqt3r6xh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033994" y="3830564"/>
            <a:ext cx="4038600" cy="302743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>
                <a:latin typeface="Times New Roman" pitchFamily="18" charset="0"/>
                <a:cs typeface="Times New Roman" pitchFamily="18" charset="0"/>
              </a:rPr>
              <a:t>Сейчас мы послушаем, как готовится к зиме ёж .</a:t>
            </a:r>
          </a:p>
        </p:txBody>
      </p:sp>
      <p:pic>
        <p:nvPicPr>
          <p:cNvPr id="5" name="Рисунок 4" descr="i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556" r="5556"/>
          <a:stretch>
            <a:fillRect/>
          </a:stretch>
        </p:blipFill>
        <p:spPr>
          <a:xfrm>
            <a:off x="1928794" y="285728"/>
            <a:ext cx="6715172" cy="444184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Лесом катится клубок. У него колючий бок. Он охотится ночами за жуками и мышами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>
                <a:latin typeface="Times New Roman" pitchFamily="18" charset="0"/>
                <a:cs typeface="Times New Roman" pitchFamily="18" charset="0"/>
              </a:rPr>
              <a:t>Узнаем, чем занимается осенью медведь?</a:t>
            </a:r>
          </a:p>
        </p:txBody>
      </p:sp>
      <p:pic>
        <p:nvPicPr>
          <p:cNvPr id="5" name="Рисунок 4" descr="i97HNUUOB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95" r="495"/>
          <a:stretch>
            <a:fillRect/>
          </a:stretch>
        </p:blipFill>
        <p:spPr>
          <a:xfrm>
            <a:off x="2292354" y="357166"/>
            <a:ext cx="5994422" cy="437040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276372"/>
          </a:xfrm>
        </p:spPr>
        <p:txBody>
          <a:bodyPr/>
          <a:lstStyle/>
          <a:p>
            <a:r>
              <a:rPr lang="ru-RU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 корягой в буреломе спит медведь, как будто в доме.</a:t>
            </a:r>
          </a:p>
          <a:p>
            <a:r>
              <a:rPr lang="ru-RU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Положил он лапу в рот и, как маленький сосёт.</a:t>
            </a:r>
          </a:p>
          <a:p>
            <a:r>
              <a:rPr lang="ru-RU" b="1" dirty="0">
                <a:solidFill>
                  <a:srgbClr val="FF0000"/>
                </a:solidFill>
              </a:rPr>
              <a:t>                                                                                                     </a:t>
            </a:r>
            <a:r>
              <a:rPr lang="ru-RU" dirty="0">
                <a:solidFill>
                  <a:srgbClr val="FF0000"/>
                </a:solidFill>
              </a:rPr>
              <a:t>      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Г.Ладонщиков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  <a:p>
            <a:r>
              <a:rPr lang="ru-RU" dirty="0"/>
              <a:t>…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wheel spokes="8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готовится к зиме лиса?</a:t>
            </a:r>
          </a:p>
        </p:txBody>
      </p:sp>
      <p:pic>
        <p:nvPicPr>
          <p:cNvPr id="5" name="Рисунок 4" descr="iUOKXLSHR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7082" r="7082"/>
          <a:stretch>
            <a:fillRect/>
          </a:stretch>
        </p:blipFill>
        <p:spPr>
          <a:xfrm>
            <a:off x="2000232" y="357166"/>
            <a:ext cx="6200780" cy="437040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85918" y="5429264"/>
            <a:ext cx="5486400" cy="947738"/>
          </a:xfrm>
        </p:spPr>
        <p:txBody>
          <a:bodyPr/>
          <a:lstStyle/>
          <a:p>
            <a:r>
              <a:rPr lang="ru-RU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Рыжий мех и хвост пушистый, осторожный шаг в лесу. Прячет хитрая лисица до поры свою красу…</a:t>
            </a:r>
          </a:p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Т.Штаб</a:t>
            </a: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/>
              <a:t>О каком звере загадка? Как он готовится к зиме?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Он живет в лесу густом,</a:t>
            </a:r>
            <a:b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серой шубке и с хвостом,</a:t>
            </a:r>
            <a:b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Щелкает зубами,</a:t>
            </a:r>
            <a:b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 острыми клыками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iMFKI2S5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0430" y="2928934"/>
            <a:ext cx="5143536" cy="371477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Отгадайте, на какой картинке изображена осень? Почему вы так решили? Объясните свой выбор.</a:t>
            </a:r>
          </a:p>
        </p:txBody>
      </p:sp>
      <p:pic>
        <p:nvPicPr>
          <p:cNvPr id="10" name="Содержимое 9" descr="vesnakartinki2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07771" y="1600200"/>
            <a:ext cx="3119457" cy="461488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Содержимое 8" descr="img_004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643042" y="1643050"/>
            <a:ext cx="3143272" cy="450059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4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Список используемых источников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142984"/>
            <a:ext cx="8229600" cy="4929222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Шорыгина Т.А. Какие месяцы в году?! Путешествие в мир природы. Развитие речи. – М.:  «Издательство ГНОМ и Д», 2000.</a:t>
            </a:r>
          </a:p>
          <a:p>
            <a:pPr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                           Интернет – ресурсы: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images.yandex.ru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8"/>
  </p:transition>
</p:sld>
</file>

<file path=ppt/theme/theme1.xml><?xml version="1.0" encoding="utf-8"?>
<a:theme xmlns:a="http://schemas.openxmlformats.org/drawingml/2006/main" name="Osenn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1092</TotalTime>
  <Words>536</Words>
  <Application>Microsoft Office PowerPoint</Application>
  <PresentationFormat>Экран (4:3)</PresentationFormat>
  <Paragraphs>67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Times New Roman</vt:lpstr>
      <vt:lpstr>Osenn</vt:lpstr>
      <vt:lpstr>Тема Office</vt:lpstr>
      <vt:lpstr>Презентация PowerPoint</vt:lpstr>
      <vt:lpstr>Программное содержание:</vt:lpstr>
      <vt:lpstr>Листья с веток облетают, Птицы к югу улетают. «Что за время года?» — спросим. Нам ответят: «Это...» </vt:lpstr>
      <vt:lpstr>На какие периоды делится осень? (Ранняя и поздняя). Расскажите о ранней и поздней осени. </vt:lpstr>
      <vt:lpstr>Крупно, дробно зачастил и всю землю напоил. На какой картинке верный ответ?</vt:lpstr>
      <vt:lpstr>Листья в воздухе кружатся, Тихо на траву ложатся. Сбрасывает листья сад — Это просто... (листопад) - О каком явлении  осени загадка? Расскажите о листопаде. </vt:lpstr>
      <vt:lpstr>Какое дерево не сбрасывает листву осенью? Расскажите  про него. Загадайте загадку.</vt:lpstr>
      <vt:lpstr>Чем занимаются осенью люди, вы узнаете, отгадав  загадку?</vt:lpstr>
      <vt:lpstr>Давайте поиграем!  Что здесь лишнее?</vt:lpstr>
      <vt:lpstr>Что здесь лишнее? Почему?</vt:lpstr>
      <vt:lpstr>Что можно сказать про эту картинку?</vt:lpstr>
      <vt:lpstr>Какая птица лишняя? Почему?</vt:lpstr>
      <vt:lpstr>-Сейчас послушаем как звери и птицы готовятся к зиме. Стихотворение Е. Головина «Собрались и полетели»</vt:lpstr>
      <vt:lpstr>Что у зайца на уме? Подготовиться к зиме.  Прежний стал холодноват, да и – сер, и – маловат.                                                                   Т.Уманская Почему заяц меняет  свою шубку? Каким он становится? </vt:lpstr>
      <vt:lpstr>Сейчас мы послушаем, как готовится к зиме ёж .</vt:lpstr>
      <vt:lpstr>Узнаем, чем занимается осенью медведь?</vt:lpstr>
      <vt:lpstr>Как готовится к зиме лиса?</vt:lpstr>
      <vt:lpstr>О каком звере загадка? Как он готовится к зиме?</vt:lpstr>
      <vt:lpstr>Отгадайте, на какой картинке изображена осень? Почему вы так решили? Объясните свой выбор.</vt:lpstr>
      <vt:lpstr>Список используемых источников 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 дошкольное образовательное учреждение детский сад «Яблонька» р.п. Мулловка</dc:title>
  <dc:creator>User</dc:creator>
  <dc:description>http://propowerpoint.ru - Бесплатные шаблоны для презентаций. Полезные советы и уроки  _x000d__x000d_
PowerPoint .</dc:description>
  <cp:lastModifiedBy>Admin</cp:lastModifiedBy>
  <cp:revision>145</cp:revision>
  <dcterms:created xsi:type="dcterms:W3CDTF">2014-11-10T15:14:21Z</dcterms:created>
  <dcterms:modified xsi:type="dcterms:W3CDTF">2026-10-05T16:17:49Z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00080002080000000000010243100207f8000400038000</vt:lpwstr>
  </property>
</Properties>
</file>