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5" r:id="rId8"/>
    <p:sldId id="263" r:id="rId9"/>
    <p:sldId id="270" r:id="rId10"/>
    <p:sldId id="280" r:id="rId11"/>
    <p:sldId id="269" r:id="rId12"/>
    <p:sldId id="268" r:id="rId13"/>
    <p:sldId id="267" r:id="rId14"/>
    <p:sldId id="272" r:id="rId15"/>
    <p:sldId id="273" r:id="rId16"/>
    <p:sldId id="275" r:id="rId17"/>
    <p:sldId id="282" r:id="rId18"/>
    <p:sldId id="281" r:id="rId19"/>
    <p:sldId id="283" r:id="rId20"/>
    <p:sldId id="284" r:id="rId21"/>
    <p:sldId id="285" r:id="rId22"/>
    <p:sldId id="276" r:id="rId23"/>
    <p:sldId id="287" r:id="rId24"/>
    <p:sldId id="277" r:id="rId25"/>
    <p:sldId id="278" r:id="rId26"/>
    <p:sldId id="286" r:id="rId27"/>
    <p:sldId id="288" r:id="rId28"/>
    <p:sldId id="279" r:id="rId2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C4D8DA"/>
    <a:srgbClr val="FFFFFF"/>
    <a:srgbClr val="66FF3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3" autoAdjust="0"/>
    <p:restoredTop sz="94652" autoAdjust="0"/>
  </p:normalViewPr>
  <p:slideViewPr>
    <p:cSldViewPr>
      <p:cViewPr varScale="1">
        <p:scale>
          <a:sx n="70" d="100"/>
          <a:sy n="70" d="100"/>
        </p:scale>
        <p:origin x="-147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7F02572-548E-4D98-A304-DA2A45008C7A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38F0-53A0-42EF-9BB1-7DBAC607D280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71D3-3261-41A5-B120-D8C5AEC0B183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0E05E-8813-41B2-9046-3ABB75AE570A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s-ES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F5A451D-A7C6-4D60-8CFF-B08F9D20AEC3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E70A-12BF-4F76-AC3C-415531885895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57A77-EEC5-4E68-B28B-6663551DD0CA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C11CC-81A4-45B0-98D0-79296FEEE978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17B5-407E-47F4-8689-55309989D0BE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C904-D72D-4848-BCA6-F9CDC09F7BB8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B17D483-6F28-4268-8413-255C1B10557D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E0815608-588A-43C1-8C16-229B11B87FED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67544" y="404664"/>
            <a:ext cx="8256180" cy="864096"/>
          </a:xfrm>
          <a:prstGeom prst="roundRect">
            <a:avLst>
              <a:gd name="adj" fmla="val 6387"/>
            </a:avLst>
          </a:prstGeom>
          <a:solidFill>
            <a:schemeClr val="accent5">
              <a:alpha val="24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Муниципальное дошкольное образовательное автономное учреждение «Центр развития ребенка – детский сад № 120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г.Орска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«Крепыш»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628800"/>
            <a:ext cx="84722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300" dirty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66FF33">
                        <a:shade val="30000"/>
                        <a:satMod val="115000"/>
                      </a:srgbClr>
                    </a:gs>
                    <a:gs pos="50000">
                      <a:srgbClr val="66FF33">
                        <a:shade val="67500"/>
                        <a:satMod val="115000"/>
                      </a:srgbClr>
                    </a:gs>
                    <a:gs pos="100000">
                      <a:srgbClr val="66FF33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Туризм </a:t>
            </a:r>
            <a:endParaRPr lang="ru-RU" sz="2800" b="1" spc="300" dirty="0" smtClean="0">
              <a:ln w="11430" cmpd="sng">
                <a:solidFill>
                  <a:schemeClr val="tx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66FF33">
                      <a:shade val="30000"/>
                      <a:satMod val="115000"/>
                    </a:srgbClr>
                  </a:gs>
                  <a:gs pos="50000">
                    <a:srgbClr val="66FF33">
                      <a:shade val="67500"/>
                      <a:satMod val="115000"/>
                    </a:srgbClr>
                  </a:gs>
                  <a:gs pos="100000">
                    <a:srgbClr val="66FF33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66FF33">
                        <a:shade val="30000"/>
                        <a:satMod val="115000"/>
                      </a:srgbClr>
                    </a:gs>
                    <a:gs pos="50000">
                      <a:srgbClr val="66FF33">
                        <a:shade val="67500"/>
                        <a:satMod val="115000"/>
                      </a:srgbClr>
                    </a:gs>
                    <a:gs pos="100000">
                      <a:srgbClr val="66FF33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 </a:t>
            </a:r>
            <a:r>
              <a:rPr lang="ru-RU" sz="2800" b="1" spc="300" dirty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66FF33">
                        <a:shade val="30000"/>
                        <a:satMod val="115000"/>
                      </a:srgbClr>
                    </a:gs>
                    <a:gs pos="50000">
                      <a:srgbClr val="66FF33">
                        <a:shade val="67500"/>
                        <a:satMod val="115000"/>
                      </a:srgbClr>
                    </a:gs>
                    <a:gs pos="100000">
                      <a:srgbClr val="66FF33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работе ДОУ </a:t>
            </a:r>
            <a:endParaRPr lang="ru-RU" sz="2800" b="1" spc="300" dirty="0" smtClean="0">
              <a:ln w="11430" cmpd="sng">
                <a:solidFill>
                  <a:schemeClr val="tx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66FF33">
                      <a:shade val="30000"/>
                      <a:satMod val="115000"/>
                    </a:srgbClr>
                  </a:gs>
                  <a:gs pos="50000">
                    <a:srgbClr val="66FF33">
                      <a:shade val="67500"/>
                      <a:satMod val="115000"/>
                    </a:srgbClr>
                  </a:gs>
                  <a:gs pos="100000">
                    <a:srgbClr val="66FF33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8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66FF33">
                        <a:shade val="30000"/>
                        <a:satMod val="115000"/>
                      </a:srgbClr>
                    </a:gs>
                    <a:gs pos="50000">
                      <a:srgbClr val="66FF33">
                        <a:shade val="67500"/>
                        <a:satMod val="115000"/>
                      </a:srgbClr>
                    </a:gs>
                    <a:gs pos="100000">
                      <a:srgbClr val="66FF33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со </a:t>
            </a:r>
            <a:r>
              <a:rPr lang="ru-RU" sz="2800" b="1" spc="300" dirty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66FF33">
                        <a:shade val="30000"/>
                        <a:satMod val="115000"/>
                      </a:srgbClr>
                    </a:gs>
                    <a:gs pos="50000">
                      <a:srgbClr val="66FF33">
                        <a:shade val="67500"/>
                        <a:satMod val="115000"/>
                      </a:srgbClr>
                    </a:gs>
                    <a:gs pos="100000">
                      <a:srgbClr val="66FF33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старшими дошкольниками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047" t="19977" r="120047" b="-19977"/>
          <a:stretch/>
        </p:blipFill>
        <p:spPr>
          <a:xfrm>
            <a:off x="0" y="3627127"/>
            <a:ext cx="3956304" cy="3962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85297"/>
            <a:ext cx="2554216" cy="25581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6579" y="4961996"/>
            <a:ext cx="3857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Старший воспитатель ВКК</a:t>
            </a:r>
          </a:p>
          <a:p>
            <a:pPr algn="r"/>
            <a:r>
              <a:rPr lang="ru-RU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Лобанова Елена Сергеевна</a:t>
            </a:r>
            <a:endParaRPr lang="ru-RU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Знакомство с туризмом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027" y="1470660"/>
            <a:ext cx="3017520" cy="4526280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3749675" cy="210919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12530"/>
            <a:ext cx="4067944" cy="228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93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smtClean="0"/>
              <a:t>Знакомство с видами костров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5" y="1364753"/>
            <a:ext cx="3749675" cy="21091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0768"/>
            <a:ext cx="3749675" cy="210919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4" t="17513" r="12852" b="33533"/>
          <a:stretch/>
        </p:blipFill>
        <p:spPr>
          <a:xfrm>
            <a:off x="2915816" y="3362741"/>
            <a:ext cx="2715905" cy="335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19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Оказание доврачебной помощи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0768"/>
            <a:ext cx="4032448" cy="302433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2571750" cy="457200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996952"/>
            <a:ext cx="2088232" cy="3712411"/>
          </a:xfrm>
        </p:spPr>
      </p:pic>
    </p:spTree>
    <p:extLst>
      <p:ext uri="{BB962C8B-B14F-4D97-AF65-F5344CB8AC3E}">
        <p14:creationId xmlns:p14="http://schemas.microsoft.com/office/powerpoint/2010/main" val="1894778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8501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Знакомство с лекарственными травами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2854412" cy="380588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68760"/>
            <a:ext cx="3429000" cy="45720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068960"/>
            <a:ext cx="2736304" cy="364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96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Знакомство с полезными ископаемыми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060848"/>
            <a:ext cx="2571750" cy="45720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04664"/>
            <a:ext cx="2571750" cy="45720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3995936" cy="224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59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850106"/>
          </a:xfrm>
        </p:spPr>
        <p:txBody>
          <a:bodyPr/>
          <a:lstStyle/>
          <a:p>
            <a:r>
              <a:rPr lang="ru-RU" dirty="0" smtClean="0"/>
              <a:t>Туристическая тропа «Кочки»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2571750" cy="457200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556792"/>
            <a:ext cx="2571750" cy="457200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052736"/>
            <a:ext cx="2468873" cy="438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75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Туристическая тропа </a:t>
            </a:r>
            <a:br>
              <a:rPr lang="ru-RU" dirty="0" smtClean="0"/>
            </a:br>
            <a:r>
              <a:rPr lang="ru-RU" dirty="0" smtClean="0"/>
              <a:t>«Параллельная переправа»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2571750" cy="457200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916832"/>
            <a:ext cx="2571750" cy="457200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412776"/>
            <a:ext cx="2664296" cy="473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81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Туристическая тропа «Бревно»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3749675" cy="21091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00808"/>
            <a:ext cx="3749675" cy="210919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87047"/>
            <a:ext cx="3816424" cy="21467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152132"/>
            <a:ext cx="3635896" cy="204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67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Вязка туристических узлов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4096455" cy="2304256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68760"/>
            <a:ext cx="2024388" cy="3598912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18" y="3980363"/>
            <a:ext cx="4283968" cy="24097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114208"/>
            <a:ext cx="3851920" cy="216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44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Ориентирование на листе бумаги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17314"/>
            <a:ext cx="3749675" cy="21091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77072"/>
            <a:ext cx="3749675" cy="210919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31"/>
          <a:stretch/>
        </p:blipFill>
        <p:spPr>
          <a:xfrm>
            <a:off x="4427984" y="1484784"/>
            <a:ext cx="1928813" cy="27695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869558"/>
            <a:ext cx="192881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59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5604" y="692696"/>
            <a:ext cx="7992888" cy="4464496"/>
          </a:xfrm>
          <a:prstGeom prst="roundRect">
            <a:avLst>
              <a:gd name="adj" fmla="val 6387"/>
            </a:avLst>
          </a:prstGeom>
          <a:solidFill>
            <a:schemeClr val="accent5">
              <a:alpha val="24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</a:t>
            </a:r>
            <a:r>
              <a:rPr lang="ru-RU" dirty="0" smtClean="0">
                <a:solidFill>
                  <a:schemeClr val="tx1"/>
                </a:solidFill>
              </a:rPr>
              <a:t>Детский </a:t>
            </a:r>
            <a:r>
              <a:rPr lang="ru-RU" dirty="0">
                <a:solidFill>
                  <a:schemeClr val="tx1"/>
                </a:solidFill>
              </a:rPr>
              <a:t>туризм - эффективное средство гармоничного развития дошкольников. Активные движения на свежем воздухе способствуют закаливанию организма и улучшают здоровье. Развиваются практические навыки в основных видах движений, а ходьба с рюкзаком и дозированной физической нагрузкой на свежем воздухе укрепляет сердечно - сосудистую систему. Совершенствуются все физические качества ребенка и формируются навыки ориентировки в пространстве.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A8CF38"/>
              </a:clrFrom>
              <a:clrTo>
                <a:srgbClr val="A8CF3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93096"/>
            <a:ext cx="1403648" cy="2434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Ориентирование в помещении в лабиринте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59044"/>
            <a:ext cx="1823557" cy="324187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68960"/>
            <a:ext cx="1964183" cy="349188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920" y="1181286"/>
            <a:ext cx="4283968" cy="24097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340768"/>
            <a:ext cx="1656184" cy="29443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28" y="3789040"/>
            <a:ext cx="4096455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92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Ориентирование на территории детского сада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96952"/>
            <a:ext cx="4992555" cy="28083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340768"/>
            <a:ext cx="2571750" cy="4572000"/>
          </a:xfrm>
        </p:spPr>
      </p:pic>
    </p:spTree>
    <p:extLst>
      <p:ext uri="{BB962C8B-B14F-4D97-AF65-F5344CB8AC3E}">
        <p14:creationId xmlns:p14="http://schemas.microsoft.com/office/powerpoint/2010/main" val="2213980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Соревнования по вязке узлов</a:t>
            </a:r>
            <a:endParaRPr lang="ru-RU" sz="32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66069"/>
            <a:ext cx="7772400" cy="4371975"/>
          </a:xfrm>
        </p:spPr>
      </p:pic>
    </p:spTree>
    <p:extLst>
      <p:ext uri="{BB962C8B-B14F-4D97-AF65-F5344CB8AC3E}">
        <p14:creationId xmlns:p14="http://schemas.microsoft.com/office/powerpoint/2010/main" val="2850566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родителями </a:t>
            </a:r>
            <a:r>
              <a:rPr lang="ru-RU" dirty="0" err="1" smtClean="0"/>
              <a:t>Вконтакте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537" r="1976" b="24097"/>
          <a:stretch/>
        </p:blipFill>
        <p:spPr>
          <a:xfrm>
            <a:off x="251520" y="1268760"/>
            <a:ext cx="3096344" cy="374602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7" r="2239" b="24975"/>
          <a:stretch/>
        </p:blipFill>
        <p:spPr>
          <a:xfrm>
            <a:off x="3203848" y="2348880"/>
            <a:ext cx="3017008" cy="4271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737" r="1797" b="20597"/>
          <a:stretch/>
        </p:blipFill>
        <p:spPr>
          <a:xfrm>
            <a:off x="6220856" y="1556792"/>
            <a:ext cx="2604324" cy="392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21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Соревнования по ориентированию с электронной системой отметки «Майский старт»</a:t>
            </a:r>
            <a:endParaRPr lang="ru-RU" sz="32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6096000" cy="342900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05064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11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2</a:t>
            </a:r>
            <a:r>
              <a:rPr lang="ru-RU" sz="3600" dirty="0" smtClean="0"/>
              <a:t> </a:t>
            </a:r>
            <a:r>
              <a:rPr lang="ru-RU" sz="3600" dirty="0" smtClean="0"/>
              <a:t>место в городских соревнованиях </a:t>
            </a:r>
            <a:r>
              <a:rPr lang="ru-RU" sz="3600" dirty="0" smtClean="0"/>
              <a:t>«Ориентирование </a:t>
            </a:r>
            <a:r>
              <a:rPr lang="ru-RU" sz="3600" dirty="0" err="1" smtClean="0"/>
              <a:t>т</a:t>
            </a:r>
            <a:r>
              <a:rPr lang="ru-RU" sz="3600" dirty="0" err="1" smtClean="0"/>
              <a:t>уристят</a:t>
            </a:r>
            <a:r>
              <a:rPr lang="ru-RU" sz="3600" dirty="0" smtClean="0"/>
              <a:t>» </a:t>
            </a:r>
            <a:r>
              <a:rPr lang="ru-RU" sz="3600" dirty="0" smtClean="0"/>
              <a:t>- </a:t>
            </a:r>
            <a:r>
              <a:rPr lang="ru-RU" sz="3600" dirty="0" smtClean="0"/>
              <a:t>2023</a:t>
            </a:r>
            <a:endParaRPr lang="ru-RU" sz="3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6096000" cy="45720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1599642" cy="21328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18" y="3717032"/>
            <a:ext cx="194421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88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Городской конкурс </a:t>
            </a:r>
            <a:br>
              <a:rPr lang="ru-RU" dirty="0" smtClean="0"/>
            </a:br>
            <a:r>
              <a:rPr lang="ru-RU" dirty="0" smtClean="0"/>
              <a:t>«Ориентирование для мам»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7" t="24323" r="20857" b="16572"/>
          <a:stretch/>
        </p:blipFill>
        <p:spPr>
          <a:xfrm>
            <a:off x="395536" y="1412776"/>
            <a:ext cx="2376264" cy="31790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3" t="21095" b="22388"/>
          <a:stretch/>
        </p:blipFill>
        <p:spPr>
          <a:xfrm>
            <a:off x="3131840" y="1334981"/>
            <a:ext cx="3314833" cy="33214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3" r="28242"/>
          <a:stretch/>
        </p:blipFill>
        <p:spPr>
          <a:xfrm>
            <a:off x="6709630" y="1340768"/>
            <a:ext cx="2211710" cy="3234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2" t="16120" r="23201" b="33286"/>
          <a:stretch/>
        </p:blipFill>
        <p:spPr>
          <a:xfrm>
            <a:off x="1907704" y="4221088"/>
            <a:ext cx="1827890" cy="23470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2" b="19204"/>
          <a:stretch/>
        </p:blipFill>
        <p:spPr>
          <a:xfrm>
            <a:off x="4427984" y="4295442"/>
            <a:ext cx="3003798" cy="221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97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Поход как итоговое мероприятие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2383689" cy="31683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40768"/>
            <a:ext cx="2147739" cy="28547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56523"/>
            <a:ext cx="2651795" cy="35247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7" y="3789040"/>
            <a:ext cx="2147739" cy="28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92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47799"/>
            <a:ext cx="3820665" cy="5078351"/>
          </a:xfrm>
        </p:spPr>
      </p:pic>
    </p:spTree>
    <p:extLst>
      <p:ext uri="{BB962C8B-B14F-4D97-AF65-F5344CB8AC3E}">
        <p14:creationId xmlns:p14="http://schemas.microsoft.com/office/powerpoint/2010/main" val="10132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/>
              <a:t>Актуальность опыта работы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clrChange>
              <a:clrFrom>
                <a:srgbClr val="D6DE67"/>
              </a:clrFrom>
              <a:clrTo>
                <a:srgbClr val="D6DE6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114800" y="2630285"/>
            <a:ext cx="1371600" cy="2207029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1115616" y="1268760"/>
            <a:ext cx="7416824" cy="374441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В настоящее время система отечественного дошкольного образования, в том числе и физкультура, претерпевают существенные изменения. Современные дошкольные образовательные учреждения пытаются найти новые формы, средства, методы образовательного процесса. Обращение к туризму, как к средству физической культуры не случайно, поскольку его использование как активного средства воспитания личности, позволяет позитивно влиять на формирование жизненно необходимых человеку знаний, умений и навыков, совершенствовать его двигательные способности, развивать нравственно-волевые и интеллектуальные качества.</a:t>
            </a:r>
          </a:p>
        </p:txBody>
      </p:sp>
    </p:spTree>
    <p:extLst>
      <p:ext uri="{BB962C8B-B14F-4D97-AF65-F5344CB8AC3E}">
        <p14:creationId xmlns:p14="http://schemas.microsoft.com/office/powerpoint/2010/main" val="390535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640960" cy="864096"/>
          </a:xfrm>
        </p:spPr>
        <p:txBody>
          <a:bodyPr/>
          <a:lstStyle/>
          <a:p>
            <a:pPr algn="ctr"/>
            <a:r>
              <a:rPr lang="ru-RU" sz="2800" b="1" dirty="0">
                <a:latin typeface="Calibri"/>
                <a:ea typeface="Calibri"/>
                <a:cs typeface="Times New Roman"/>
              </a:rPr>
              <a:t>Дошкольный туризм имеет много преимуществ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1560" y="1600200"/>
            <a:ext cx="8424936" cy="4925143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1800" b="1" dirty="0"/>
              <a:t>Туризм, как средство физического воспитания, позволяет круглогодично разнообразить двигательную деятельность детей и в полной мере использовать циклические движения на свежем воздухе, которые стимулируют развитие общей выносливости и способствуют повышению уровня развития основных физических качеств ребенка.</a:t>
            </a:r>
          </a:p>
          <a:p>
            <a:pPr lvl="0"/>
            <a:r>
              <a:rPr lang="ru-RU" sz="1800" b="1" dirty="0"/>
              <a:t>Туризму присущи коммуникативные функции и при целенаправленном педагогическом воздействии они могут играть значительную роль в решении задач нравственного воспитания дошкольников.</a:t>
            </a:r>
          </a:p>
          <a:p>
            <a:pPr lvl="0"/>
            <a:r>
              <a:rPr lang="ru-RU" sz="1800" b="1" dirty="0"/>
              <a:t>Средства туризма обладают большим познавательным потенциалом и могут способствовать более эффективному и качественному усвоению знаний в соответствии с программными требованиями, а также развивать познавательные способности детей.</a:t>
            </a:r>
          </a:p>
          <a:p>
            <a:pPr lvl="0"/>
            <a:r>
              <a:rPr lang="ru-RU" sz="1800" b="1" dirty="0"/>
              <a:t>Дошкольный туризм формирует нормы экологического поведения в природе.</a:t>
            </a:r>
          </a:p>
          <a:p>
            <a:pPr lvl="0"/>
            <a:r>
              <a:rPr lang="ru-RU" sz="1800" b="1" dirty="0"/>
              <a:t>Дошкольный туризм дает возможность формирования </a:t>
            </a:r>
            <a:r>
              <a:rPr lang="ru-RU" sz="1800" b="1" dirty="0" err="1"/>
              <a:t>валеологических</a:t>
            </a:r>
            <a:r>
              <a:rPr lang="ru-RU" sz="1800" b="1" dirty="0"/>
              <a:t> знаний у дошкольников</a:t>
            </a:r>
            <a:r>
              <a:rPr lang="ru-RU" sz="1800" dirty="0" smtClean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72778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Теоретическая база опыта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196753"/>
            <a:ext cx="8229600" cy="302433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Основана на идеях :</a:t>
            </a:r>
          </a:p>
          <a:p>
            <a:pPr marL="0" indent="0" algn="just">
              <a:buNone/>
            </a:pPr>
            <a:r>
              <a:rPr lang="ru-RU" dirty="0" err="1" smtClean="0"/>
              <a:t>И.М.Сеченов</a:t>
            </a:r>
            <a:r>
              <a:rPr lang="ru-RU" dirty="0" smtClean="0"/>
              <a:t>,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dirty="0" err="1"/>
              <a:t>В.И.Лях</a:t>
            </a:r>
            <a:r>
              <a:rPr lang="ru-RU" dirty="0" smtClean="0"/>
              <a:t>,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dirty="0" err="1"/>
              <a:t>А.П.Матвеев</a:t>
            </a:r>
            <a:r>
              <a:rPr lang="ru-RU" dirty="0"/>
              <a:t>,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Ю.К</a:t>
            </a:r>
            <a:r>
              <a:rPr lang="ru-RU" dirty="0"/>
              <a:t>. </a:t>
            </a:r>
            <a:r>
              <a:rPr lang="ru-RU" dirty="0" err="1"/>
              <a:t>Бабанский</a:t>
            </a:r>
            <a:r>
              <a:rPr lang="ru-RU" dirty="0"/>
              <a:t>,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Д.Б</a:t>
            </a:r>
            <a:r>
              <a:rPr lang="ru-RU" dirty="0"/>
              <a:t>. </a:t>
            </a:r>
            <a:r>
              <a:rPr lang="ru-RU" dirty="0" err="1"/>
              <a:t>Эльконин</a:t>
            </a:r>
            <a:r>
              <a:rPr lang="ru-RU" dirty="0"/>
              <a:t>,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Л.Н</a:t>
            </a:r>
            <a:r>
              <a:rPr lang="ru-RU" dirty="0"/>
              <a:t>. Данилина,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Н.А</a:t>
            </a:r>
            <a:r>
              <a:rPr lang="ru-RU" dirty="0"/>
              <a:t>. </a:t>
            </a:r>
            <a:r>
              <a:rPr lang="ru-RU" dirty="0" err="1"/>
              <a:t>Бернтштейн</a:t>
            </a:r>
            <a:r>
              <a:rPr lang="ru-RU" dirty="0"/>
              <a:t>.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6"/>
          <a:stretch/>
        </p:blipFill>
        <p:spPr>
          <a:xfrm>
            <a:off x="7020272" y="3068960"/>
            <a:ext cx="1872208" cy="341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64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Новизна опыта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196752"/>
            <a:ext cx="8229600" cy="4525963"/>
          </a:xfrm>
        </p:spPr>
        <p:txBody>
          <a:bodyPr/>
          <a:lstStyle/>
          <a:p>
            <a:r>
              <a:rPr lang="ru-RU" sz="2400" dirty="0"/>
              <a:t>в реализации принципа интеграции образовательной деятельности при проведении занятий в спортивном зале и деятельности во время прогулки при обучении дошкольников туристическим навыкам и экологического образования;</a:t>
            </a:r>
          </a:p>
          <a:p>
            <a:r>
              <a:rPr lang="ru-RU" sz="2400" dirty="0" smtClean="0"/>
              <a:t>проведение </a:t>
            </a:r>
            <a:r>
              <a:rPr lang="ru-RU" sz="2400" dirty="0"/>
              <a:t>занятий с компьютерной поддержкой; </a:t>
            </a:r>
          </a:p>
          <a:p>
            <a:r>
              <a:rPr lang="ru-RU" sz="2400" dirty="0" smtClean="0"/>
              <a:t>обязательный </a:t>
            </a:r>
            <a:r>
              <a:rPr lang="ru-RU" sz="2400" dirty="0"/>
              <a:t>этап деятельности – рефлексия, т.е. момент, когда дети обсуждают проделанную работу. Воспитанники путём индивидуального и группового обсуждения приходят к правильному решению поставленной задачи.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559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Адресная направленность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340768"/>
            <a:ext cx="8229600" cy="4525963"/>
          </a:xfrm>
        </p:spPr>
        <p:txBody>
          <a:bodyPr/>
          <a:lstStyle/>
          <a:p>
            <a:r>
              <a:rPr lang="ru-RU" sz="2400" dirty="0" smtClean="0"/>
              <a:t>инструктор </a:t>
            </a:r>
            <a:r>
              <a:rPr lang="ru-RU" sz="2400" dirty="0"/>
              <a:t>по физической культуре ДОО при планировании и организации педагогической </a:t>
            </a:r>
            <a:r>
              <a:rPr lang="ru-RU" sz="2400" dirty="0" smtClean="0"/>
              <a:t>деятельности,</a:t>
            </a:r>
          </a:p>
          <a:p>
            <a:r>
              <a:rPr lang="ru-RU" sz="2400" dirty="0" smtClean="0"/>
              <a:t>руководитель </a:t>
            </a:r>
            <a:r>
              <a:rPr lang="ru-RU" sz="2400" dirty="0"/>
              <a:t>спортивных кружков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 родители </a:t>
            </a:r>
            <a:r>
              <a:rPr lang="ru-RU" sz="2400" dirty="0"/>
              <a:t>воспитанников при подготовке и проведению семейного похода, экскурсии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педагоги других </a:t>
            </a:r>
            <a:r>
              <a:rPr lang="ru-RU" sz="2400" dirty="0"/>
              <a:t>дошкольных образовательных учреждений. </a:t>
            </a:r>
          </a:p>
          <a:p>
            <a:r>
              <a:rPr lang="ru-RU" sz="2400" dirty="0" smtClean="0"/>
              <a:t>воспитатели </a:t>
            </a:r>
            <a:r>
              <a:rPr lang="ru-RU" sz="2400" dirty="0"/>
              <a:t>для организации досуговой деятельности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887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</a:t>
            </a:r>
            <a:r>
              <a:rPr lang="ru-RU" dirty="0" smtClean="0"/>
              <a:t>рудоемкость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412776"/>
            <a:ext cx="8229600" cy="4525963"/>
          </a:xfrm>
        </p:spPr>
        <p:txBody>
          <a:bodyPr/>
          <a:lstStyle/>
          <a:p>
            <a:pPr algn="just"/>
            <a:r>
              <a:rPr lang="ru-RU" sz="2400" dirty="0" smtClean="0"/>
              <a:t>недостаточность </a:t>
            </a:r>
            <a:r>
              <a:rPr lang="ru-RU" sz="2400" dirty="0"/>
              <a:t>знаний родителей воспитанников, как укрепить здоровье ребенка с помощью физических упражнений, подвижных игр, закаливания, туристических походов, экскурсий (анкетирование родителей);</a:t>
            </a:r>
          </a:p>
          <a:p>
            <a:pPr algn="just"/>
            <a:r>
              <a:rPr lang="ru-RU" sz="2400" dirty="0" smtClean="0"/>
              <a:t>слабое </a:t>
            </a:r>
            <a:r>
              <a:rPr lang="ru-RU" sz="2400" dirty="0"/>
              <a:t>физическое развитие детей при поступлении в детский </a:t>
            </a:r>
            <a:r>
              <a:rPr lang="ru-RU" sz="2400" dirty="0" smtClean="0"/>
              <a:t>сад;</a:t>
            </a:r>
          </a:p>
          <a:p>
            <a:pPr algn="just"/>
            <a:r>
              <a:rPr lang="ru-RU" sz="2400" dirty="0" smtClean="0"/>
              <a:t>комплектование </a:t>
            </a:r>
            <a:r>
              <a:rPr lang="ru-RU" sz="2400" dirty="0"/>
              <a:t>необходимого оборудования;</a:t>
            </a:r>
          </a:p>
          <a:p>
            <a:pPr algn="just"/>
            <a:r>
              <a:rPr lang="ru-RU" sz="2400" dirty="0" smtClean="0"/>
              <a:t>подготовка </a:t>
            </a:r>
            <a:r>
              <a:rPr lang="ru-RU" sz="2400" dirty="0"/>
              <a:t>наглядного материала по реализации поставленных задач.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147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Знакомство с туризмом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52736"/>
            <a:ext cx="3749675" cy="21091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3749675" cy="210919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212976"/>
            <a:ext cx="1928813" cy="342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560592"/>
            <a:ext cx="4860032" cy="273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786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1357</TotalTime>
  <Words>563</Words>
  <Application>Microsoft Office PowerPoint</Application>
  <PresentationFormat>Экран (4:3)</PresentationFormat>
  <Paragraphs>59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Справедливость</vt:lpstr>
      <vt:lpstr>Презентация PowerPoint</vt:lpstr>
      <vt:lpstr>Презентация PowerPoint</vt:lpstr>
      <vt:lpstr>Актуальность опыта работы </vt:lpstr>
      <vt:lpstr>Дошкольный туризм имеет много преимуществ</vt:lpstr>
      <vt:lpstr>Теоретическая база опыта </vt:lpstr>
      <vt:lpstr>Новизна опыта работы</vt:lpstr>
      <vt:lpstr>Адресная направленность</vt:lpstr>
      <vt:lpstr>Трудоемкость</vt:lpstr>
      <vt:lpstr>Знакомство с туризмом</vt:lpstr>
      <vt:lpstr>Знакомство с туризмом</vt:lpstr>
      <vt:lpstr>Знакомство с видами костров</vt:lpstr>
      <vt:lpstr>Оказание доврачебной помощи</vt:lpstr>
      <vt:lpstr>Знакомство с лекарственными травами</vt:lpstr>
      <vt:lpstr>Знакомство с полезными ископаемыми</vt:lpstr>
      <vt:lpstr>Туристическая тропа «Кочки»</vt:lpstr>
      <vt:lpstr>Туристическая тропа  «Параллельная переправа»</vt:lpstr>
      <vt:lpstr>Туристическая тропа «Бревно»</vt:lpstr>
      <vt:lpstr>Вязка туристических узлов</vt:lpstr>
      <vt:lpstr>Ориентирование на листе бумаги</vt:lpstr>
      <vt:lpstr>Ориентирование в помещении в лабиринте</vt:lpstr>
      <vt:lpstr>Ориентирование на территории детского сада</vt:lpstr>
      <vt:lpstr>Соревнования по вязке узлов</vt:lpstr>
      <vt:lpstr>Работа с родителями Вконтакте</vt:lpstr>
      <vt:lpstr>Соревнования по ориентированию с электронной системой отметки «Майский старт»</vt:lpstr>
      <vt:lpstr>2 место в городских соревнованиях «Ориентирование туристят» - 2023</vt:lpstr>
      <vt:lpstr>Городской конкурс  «Ориентирование для мам»</vt:lpstr>
      <vt:lpstr>Поход как итоговое мероприятие</vt:lpstr>
      <vt:lpstr>Спасибо за внимание!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МДОАУ №120</cp:lastModifiedBy>
  <cp:revision>138</cp:revision>
  <dcterms:created xsi:type="dcterms:W3CDTF">2010-05-23T14:28:12Z</dcterms:created>
  <dcterms:modified xsi:type="dcterms:W3CDTF">2024-11-25T09:23:15Z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93004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