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HEIC" ContentType="image/png"/>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2" r:id="rId7"/>
    <p:sldId id="263" r:id="rId8"/>
    <p:sldId id="264" r:id="rId9"/>
    <p:sldId id="266" r:id="rId10"/>
    <p:sldId id="265" r:id="rId11"/>
    <p:sldId id="269" r:id="rId12"/>
    <p:sldId id="260" r:id="rId13"/>
    <p:sldId id="267" r:id="rId14"/>
    <p:sldId id="270" r:id="rId15"/>
    <p:sldId id="271" r:id="rId16"/>
    <p:sldId id="268" r:id="rId17"/>
  </p:sldIdLst>
  <p:sldSz cx="9144000" cy="6858000" type="screen4x3"/>
  <p:notesSz cx="6858000" cy="9144000"/>
  <p:custDataLst>
    <p:tags r:id="rId18"/>
  </p:custData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4" autoAdjust="0"/>
    <p:restoredTop sz="94484" autoAdjust="0"/>
  </p:normalViewPr>
  <p:slideViewPr>
    <p:cSldViewPr>
      <p:cViewPr varScale="1">
        <p:scale>
          <a:sx n="83" d="100"/>
          <a:sy n="83" d="100"/>
        </p:scale>
        <p:origin x="1450"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ru-RU" dirty="0" smtClean="0"/>
              <a:t> </a:t>
            </a:r>
            <a:r>
              <a:rPr lang="ru-RU" dirty="0" smtClean="0">
                <a:solidFill>
                  <a:schemeClr val="tx1"/>
                </a:solidFill>
                <a:latin typeface="Times New Roman" panose="02020603050405020304" pitchFamily="18" charset="0"/>
                <a:cs typeface="Times New Roman" panose="02020603050405020304" pitchFamily="18" charset="0"/>
              </a:rPr>
              <a:t>Диагностика</a:t>
            </a:r>
            <a:r>
              <a:rPr lang="ru-RU" baseline="0" dirty="0" smtClean="0">
                <a:solidFill>
                  <a:schemeClr val="tx1"/>
                </a:solidFill>
                <a:latin typeface="Times New Roman" panose="02020603050405020304" pitchFamily="18" charset="0"/>
                <a:cs typeface="Times New Roman" panose="02020603050405020304" pitchFamily="18" charset="0"/>
              </a:rPr>
              <a:t> 2023-2024 года</a:t>
            </a:r>
            <a:endParaRPr lang="ru-RU" dirty="0">
              <a:solidFill>
                <a:schemeClr val="tx1"/>
              </a:solidFill>
              <a:latin typeface="Times New Roman" panose="02020603050405020304" pitchFamily="18" charset="0"/>
              <a:cs typeface="Times New Roman" panose="02020603050405020304" pitchFamily="18" charset="0"/>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ru-RU"/>
        </a:p>
      </c:txPr>
    </c:title>
    <c:autoTitleDeleted val="0"/>
    <c:plotArea>
      <c:layout>
        <c:manualLayout>
          <c:layoutTarget val="inner"/>
          <c:xMode val="edge"/>
          <c:yMode val="edge"/>
          <c:x val="0.10842949588198025"/>
          <c:y val="2.5189790931306001E-2"/>
          <c:w val="0.88294981446284737"/>
          <c:h val="0.65791148520228071"/>
        </c:manualLayout>
      </c:layout>
      <c:barChart>
        <c:barDir val="col"/>
        <c:grouping val="clustered"/>
        <c:varyColors val="0"/>
        <c:ser>
          <c:idx val="0"/>
          <c:order val="0"/>
          <c:tx>
            <c:strRef>
              <c:f>Лист1!$B$1</c:f>
              <c:strCache>
                <c:ptCount val="1"/>
                <c:pt idx="0">
                  <c:v>высокий</c:v>
                </c:pt>
              </c:strCache>
            </c:strRef>
          </c:tx>
          <c:spPr>
            <a:solidFill>
              <a:schemeClr val="accent1"/>
            </a:solidFill>
            <a:ln>
              <a:noFill/>
            </a:ln>
            <a:effectLst/>
          </c:spPr>
          <c:invertIfNegative val="0"/>
          <c:cat>
            <c:strRef>
              <c:f>Лист1!$A$2:$A$3</c:f>
              <c:strCache>
                <c:ptCount val="2"/>
                <c:pt idx="0">
                  <c:v>Сентябрь 2023 г.</c:v>
                </c:pt>
                <c:pt idx="1">
                  <c:v>Май 2024 г.</c:v>
                </c:pt>
              </c:strCache>
            </c:strRef>
          </c:cat>
          <c:val>
            <c:numRef>
              <c:f>Лист1!$B$2:$B$3</c:f>
              <c:numCache>
                <c:formatCode>General</c:formatCode>
                <c:ptCount val="2"/>
                <c:pt idx="0">
                  <c:v>20</c:v>
                </c:pt>
                <c:pt idx="1">
                  <c:v>79</c:v>
                </c:pt>
              </c:numCache>
            </c:numRef>
          </c:val>
        </c:ser>
        <c:ser>
          <c:idx val="1"/>
          <c:order val="1"/>
          <c:tx>
            <c:strRef>
              <c:f>Лист1!$C$1</c:f>
              <c:strCache>
                <c:ptCount val="1"/>
                <c:pt idx="0">
                  <c:v>средний</c:v>
                </c:pt>
              </c:strCache>
            </c:strRef>
          </c:tx>
          <c:spPr>
            <a:solidFill>
              <a:schemeClr val="accent2"/>
            </a:solidFill>
            <a:ln>
              <a:noFill/>
            </a:ln>
            <a:effectLst/>
          </c:spPr>
          <c:invertIfNegative val="0"/>
          <c:cat>
            <c:strRef>
              <c:f>Лист1!$A$2:$A$3</c:f>
              <c:strCache>
                <c:ptCount val="2"/>
                <c:pt idx="0">
                  <c:v>Сентябрь 2023 г.</c:v>
                </c:pt>
                <c:pt idx="1">
                  <c:v>Май 2024 г.</c:v>
                </c:pt>
              </c:strCache>
            </c:strRef>
          </c:cat>
          <c:val>
            <c:numRef>
              <c:f>Лист1!$C$2:$C$3</c:f>
              <c:numCache>
                <c:formatCode>General</c:formatCode>
                <c:ptCount val="2"/>
                <c:pt idx="0">
                  <c:v>59</c:v>
                </c:pt>
                <c:pt idx="1">
                  <c:v>13</c:v>
                </c:pt>
              </c:numCache>
            </c:numRef>
          </c:val>
        </c:ser>
        <c:ser>
          <c:idx val="2"/>
          <c:order val="2"/>
          <c:tx>
            <c:strRef>
              <c:f>Лист1!$D$1</c:f>
              <c:strCache>
                <c:ptCount val="1"/>
                <c:pt idx="0">
                  <c:v>низкий</c:v>
                </c:pt>
              </c:strCache>
            </c:strRef>
          </c:tx>
          <c:spPr>
            <a:solidFill>
              <a:schemeClr val="accent3"/>
            </a:solidFill>
            <a:ln>
              <a:noFill/>
            </a:ln>
            <a:effectLst/>
          </c:spPr>
          <c:invertIfNegative val="0"/>
          <c:cat>
            <c:strRef>
              <c:f>Лист1!$A$2:$A$3</c:f>
              <c:strCache>
                <c:ptCount val="2"/>
                <c:pt idx="0">
                  <c:v>Сентябрь 2023 г.</c:v>
                </c:pt>
                <c:pt idx="1">
                  <c:v>Май 2024 г.</c:v>
                </c:pt>
              </c:strCache>
            </c:strRef>
          </c:cat>
          <c:val>
            <c:numRef>
              <c:f>Лист1!$D$2:$D$3</c:f>
              <c:numCache>
                <c:formatCode>General</c:formatCode>
                <c:ptCount val="2"/>
                <c:pt idx="0">
                  <c:v>21</c:v>
                </c:pt>
                <c:pt idx="1">
                  <c:v>2</c:v>
                </c:pt>
              </c:numCache>
            </c:numRef>
          </c:val>
        </c:ser>
        <c:dLbls>
          <c:showLegendKey val="0"/>
          <c:showVal val="0"/>
          <c:showCatName val="0"/>
          <c:showSerName val="0"/>
          <c:showPercent val="0"/>
          <c:showBubbleSize val="0"/>
        </c:dLbls>
        <c:gapWidth val="219"/>
        <c:overlap val="-27"/>
        <c:axId val="247923232"/>
        <c:axId val="247922056"/>
      </c:barChart>
      <c:catAx>
        <c:axId val="2479232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247922056"/>
        <c:crosses val="autoZero"/>
        <c:auto val="1"/>
        <c:lblAlgn val="ctr"/>
        <c:lblOffset val="100"/>
        <c:noMultiLvlLbl val="0"/>
      </c:catAx>
      <c:valAx>
        <c:axId val="2479220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2479232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legend>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993A1E56-4F31-48DE-AC6D-349CDB2C684E}" type="datetimeFigureOut">
              <a:rPr lang="ru-RU" smtClean="0"/>
              <a:pPr/>
              <a:t>26.11.2024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C1F8316-FF86-423E-8EA4-6173F94EC079}"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93A1E56-4F31-48DE-AC6D-349CDB2C684E}" type="datetimeFigureOut">
              <a:rPr lang="ru-RU" smtClean="0"/>
              <a:pPr/>
              <a:t>26.11.2024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C1F8316-FF86-423E-8EA4-6173F94EC079}"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93A1E56-4F31-48DE-AC6D-349CDB2C684E}" type="datetimeFigureOut">
              <a:rPr lang="ru-RU" smtClean="0"/>
              <a:pPr/>
              <a:t>26.11.2024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C1F8316-FF86-423E-8EA4-6173F94EC079}"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93A1E56-4F31-48DE-AC6D-349CDB2C684E}" type="datetimeFigureOut">
              <a:rPr lang="ru-RU" smtClean="0"/>
              <a:pPr/>
              <a:t>26.11.2024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C1F8316-FF86-423E-8EA4-6173F94EC079}"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993A1E56-4F31-48DE-AC6D-349CDB2C684E}" type="datetimeFigureOut">
              <a:rPr lang="ru-RU" smtClean="0"/>
              <a:pPr/>
              <a:t>26.11.2024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C1F8316-FF86-423E-8EA4-6173F94EC079}"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993A1E56-4F31-48DE-AC6D-349CDB2C684E}" type="datetimeFigureOut">
              <a:rPr lang="ru-RU" smtClean="0"/>
              <a:pPr/>
              <a:t>26.11.2024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C1F8316-FF86-423E-8EA4-6173F94EC079}"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993A1E56-4F31-48DE-AC6D-349CDB2C684E}" type="datetimeFigureOut">
              <a:rPr lang="ru-RU" smtClean="0"/>
              <a:pPr/>
              <a:t>26.11.2024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2C1F8316-FF86-423E-8EA4-6173F94EC079}"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993A1E56-4F31-48DE-AC6D-349CDB2C684E}" type="datetimeFigureOut">
              <a:rPr lang="ru-RU" smtClean="0"/>
              <a:pPr/>
              <a:t>26.11.2024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C1F8316-FF86-423E-8EA4-6173F94EC079}"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93A1E56-4F31-48DE-AC6D-349CDB2C684E}" type="datetimeFigureOut">
              <a:rPr lang="ru-RU" smtClean="0"/>
              <a:pPr/>
              <a:t>26.11.2024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2C1F8316-FF86-423E-8EA4-6173F94EC079}"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93A1E56-4F31-48DE-AC6D-349CDB2C684E}" type="datetimeFigureOut">
              <a:rPr lang="ru-RU" smtClean="0"/>
              <a:pPr/>
              <a:t>26.11.2024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C1F8316-FF86-423E-8EA4-6173F94EC079}"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93A1E56-4F31-48DE-AC6D-349CDB2C684E}" type="datetimeFigureOut">
              <a:rPr lang="ru-RU" smtClean="0"/>
              <a:pPr/>
              <a:t>26.11.2024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C1F8316-FF86-423E-8EA4-6173F94EC079}"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3A1E56-4F31-48DE-AC6D-349CDB2C684E}" type="datetimeFigureOut">
              <a:rPr lang="ru-RU" smtClean="0"/>
              <a:pPr/>
              <a:t>26.11.2024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1F8316-FF86-423E-8EA4-6173F94EC079}"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HEIC"/><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5.jpe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600200" y="2130425"/>
            <a:ext cx="6604248" cy="2517775"/>
          </a:xfrm>
        </p:spPr>
        <p:txBody>
          <a:bodyPr>
            <a:noAutofit/>
          </a:bodyPr>
          <a:lstStyle/>
          <a:p>
            <a:r>
              <a:rPr lang="ru-RU" sz="3200" b="1" dirty="0">
                <a:solidFill>
                  <a:srgbClr val="FF0000"/>
                </a:solidFill>
                <a:latin typeface="Times New Roman" panose="02020603050405020304" pitchFamily="18" charset="0"/>
                <a:cs typeface="Times New Roman" panose="02020603050405020304" pitchFamily="18" charset="0"/>
              </a:rPr>
              <a:t>«Роль подвижных игр в физическом развитии и укреплении здоровья детей дошкольного возраста»</a:t>
            </a:r>
            <a:r>
              <a:rPr lang="ru-RU" sz="3200" dirty="0">
                <a:solidFill>
                  <a:srgbClr val="FF0000"/>
                </a:solidFill>
                <a:latin typeface="Times New Roman" panose="02020603050405020304" pitchFamily="18" charset="0"/>
                <a:cs typeface="Times New Roman" panose="02020603050405020304" pitchFamily="18" charset="0"/>
              </a:rPr>
              <a:t/>
            </a:r>
            <a:br>
              <a:rPr lang="ru-RU" sz="3200" dirty="0">
                <a:solidFill>
                  <a:srgbClr val="FF0000"/>
                </a:solidFill>
                <a:latin typeface="Times New Roman" panose="02020603050405020304" pitchFamily="18" charset="0"/>
                <a:cs typeface="Times New Roman" panose="02020603050405020304" pitchFamily="18" charset="0"/>
              </a:rPr>
            </a:br>
            <a:endParaRPr lang="ru-RU" sz="3200" dirty="0">
              <a:solidFill>
                <a:srgbClr val="FF0000"/>
              </a:solidFill>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a:xfrm>
            <a:off x="1066800" y="55910"/>
            <a:ext cx="6800800" cy="1849090"/>
          </a:xfrm>
        </p:spPr>
        <p:txBody>
          <a:bodyPr>
            <a:normAutofit/>
          </a:bodyPr>
          <a:lstStyle/>
          <a:p>
            <a:r>
              <a:rPr lang="ru-RU" sz="2000" b="1" dirty="0">
                <a:solidFill>
                  <a:schemeClr val="tx1"/>
                </a:solidFill>
                <a:latin typeface="Times New Roman" panose="02020603050405020304" pitchFamily="18" charset="0"/>
                <a:cs typeface="Times New Roman" panose="02020603050405020304" pitchFamily="18" charset="0"/>
              </a:rPr>
              <a:t>Муниципальное дошкольное образовательное автономное учреждение "Детский сад № 65 общеразвивающего вида с приоритетным осуществлением познавательно-речевого развития воспитанников г. Орска"</a:t>
            </a:r>
          </a:p>
          <a:p>
            <a:endParaRPr lang="ru-RU" sz="2000" dirty="0">
              <a:solidFill>
                <a:schemeClr val="accent6">
                  <a:lumMod val="50000"/>
                </a:schemeClr>
              </a:solidFill>
              <a:latin typeface="Century Gothic" panose="020B0502020202020204" pitchFamily="34" charset="0"/>
            </a:endParaRPr>
          </a:p>
        </p:txBody>
      </p:sp>
      <p:sp>
        <p:nvSpPr>
          <p:cNvPr id="6" name="Подзаголовок 2"/>
          <p:cNvSpPr txBox="1">
            <a:spLocks/>
          </p:cNvSpPr>
          <p:nvPr/>
        </p:nvSpPr>
        <p:spPr>
          <a:xfrm>
            <a:off x="4419600" y="5486400"/>
            <a:ext cx="4280520" cy="1124125"/>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r"/>
            <a:endParaRPr lang="ru-RU" sz="2000" dirty="0" smtClean="0">
              <a:solidFill>
                <a:schemeClr val="tx2">
                  <a:lumMod val="75000"/>
                </a:schemeClr>
              </a:solidFill>
              <a:latin typeface="Times New Roman" panose="02020603050405020304" pitchFamily="18" charset="0"/>
              <a:cs typeface="Times New Roman" panose="02020603050405020304" pitchFamily="18" charset="0"/>
            </a:endParaRPr>
          </a:p>
          <a:p>
            <a:pPr algn="r"/>
            <a:r>
              <a:rPr lang="ru-RU" sz="2000" dirty="0" smtClean="0">
                <a:solidFill>
                  <a:schemeClr val="tx2">
                    <a:lumMod val="75000"/>
                  </a:schemeClr>
                </a:solidFill>
                <a:latin typeface="Times New Roman" panose="02020603050405020304" pitchFamily="18" charset="0"/>
                <a:cs typeface="Times New Roman" panose="02020603050405020304" pitchFamily="18" charset="0"/>
              </a:rPr>
              <a:t>Подготовила: </a:t>
            </a:r>
          </a:p>
          <a:p>
            <a:pPr algn="r"/>
            <a:r>
              <a:rPr lang="ru-RU" sz="2000" dirty="0" smtClean="0">
                <a:solidFill>
                  <a:schemeClr val="tx2">
                    <a:lumMod val="75000"/>
                  </a:schemeClr>
                </a:solidFill>
                <a:latin typeface="Times New Roman" panose="02020603050405020304" pitchFamily="18" charset="0"/>
                <a:cs typeface="Times New Roman" panose="02020603050405020304" pitchFamily="18" charset="0"/>
              </a:rPr>
              <a:t>Мамбетова Юлия Аликовна</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88640"/>
            <a:ext cx="8229600" cy="864096"/>
          </a:xfrm>
        </p:spPr>
        <p:txBody>
          <a:bodyPr>
            <a:noAutofit/>
          </a:bodyPr>
          <a:lstStyle/>
          <a:p>
            <a:r>
              <a:rPr lang="ru-RU" sz="2800" b="1" dirty="0">
                <a:solidFill>
                  <a:schemeClr val="accent1">
                    <a:lumMod val="50000"/>
                  </a:schemeClr>
                </a:solidFill>
                <a:latin typeface="Times New Roman" panose="02020603050405020304" pitchFamily="18" charset="0"/>
                <a:cs typeface="Times New Roman" panose="02020603050405020304" pitchFamily="18" charset="0"/>
              </a:rPr>
              <a:t>Башкирская игра “Юрта”</a:t>
            </a:r>
            <a:r>
              <a:rPr lang="ru-RU" sz="2800" dirty="0">
                <a:solidFill>
                  <a:schemeClr val="accent1">
                    <a:lumMod val="50000"/>
                  </a:schemeClr>
                </a:solidFill>
                <a:latin typeface="Times New Roman" panose="02020603050405020304" pitchFamily="18" charset="0"/>
                <a:cs typeface="Times New Roman" panose="02020603050405020304" pitchFamily="18" charset="0"/>
              </a:rPr>
              <a:t/>
            </a:r>
            <a:br>
              <a:rPr lang="ru-RU" sz="2800" dirty="0">
                <a:solidFill>
                  <a:schemeClr val="accent1">
                    <a:lumMod val="50000"/>
                  </a:schemeClr>
                </a:solidFill>
                <a:latin typeface="Times New Roman" panose="02020603050405020304" pitchFamily="18" charset="0"/>
                <a:cs typeface="Times New Roman" panose="02020603050405020304" pitchFamily="18" charset="0"/>
              </a:rPr>
            </a:br>
            <a:endParaRPr lang="ru-RU" sz="2800" b="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1066800" y="657946"/>
            <a:ext cx="7010400" cy="1399454"/>
          </a:xfrm>
        </p:spPr>
        <p:txBody>
          <a:bodyPr>
            <a:noAutofit/>
          </a:bodyPr>
          <a:lstStyle/>
          <a:p>
            <a:pPr marL="0" indent="0">
              <a:buNone/>
            </a:pPr>
            <a:r>
              <a:rPr lang="ru-RU" sz="2400" dirty="0" smtClean="0">
                <a:solidFill>
                  <a:schemeClr val="accent6">
                    <a:lumMod val="50000"/>
                  </a:schemeClr>
                </a:solidFill>
                <a:latin typeface="Times New Roman" panose="02020603050405020304" pitchFamily="18" charset="0"/>
                <a:cs typeface="Times New Roman" panose="02020603050405020304" pitchFamily="18" charset="0"/>
              </a:rPr>
              <a:t>     </a:t>
            </a:r>
            <a:r>
              <a:rPr lang="ru-RU" sz="2400" dirty="0">
                <a:solidFill>
                  <a:schemeClr val="accent1">
                    <a:lumMod val="50000"/>
                  </a:schemeClr>
                </a:solidFill>
                <a:latin typeface="Times New Roman" panose="02020603050405020304" pitchFamily="18" charset="0"/>
                <a:cs typeface="Times New Roman" panose="02020603050405020304" pitchFamily="18" charset="0"/>
              </a:rPr>
              <a:t>С</a:t>
            </a:r>
            <a:r>
              <a:rPr lang="ru-RU" sz="2400" dirty="0" smtClean="0">
                <a:solidFill>
                  <a:schemeClr val="accent1">
                    <a:lumMod val="50000"/>
                  </a:schemeClr>
                </a:solidFill>
                <a:latin typeface="Times New Roman" panose="02020603050405020304" pitchFamily="18" charset="0"/>
                <a:cs typeface="Times New Roman" panose="02020603050405020304" pitchFamily="18" charset="0"/>
              </a:rPr>
              <a:t>одержит </a:t>
            </a:r>
            <a:r>
              <a:rPr lang="ru-RU" sz="2400" dirty="0">
                <a:solidFill>
                  <a:schemeClr val="accent1">
                    <a:lumMod val="50000"/>
                  </a:schemeClr>
                </a:solidFill>
                <a:latin typeface="Times New Roman" panose="02020603050405020304" pitchFamily="18" charset="0"/>
                <a:cs typeface="Times New Roman" panose="02020603050405020304" pitchFamily="18" charset="0"/>
              </a:rPr>
              <a:t>национальный колорит, развивает любовь к традициям и обычаям </a:t>
            </a:r>
            <a:r>
              <a:rPr lang="ru-RU" sz="2400" dirty="0" smtClean="0">
                <a:solidFill>
                  <a:schemeClr val="accent1">
                    <a:lumMod val="50000"/>
                  </a:schemeClr>
                </a:solidFill>
                <a:latin typeface="Times New Roman" panose="02020603050405020304" pitchFamily="18" charset="0"/>
                <a:cs typeface="Times New Roman" panose="02020603050405020304" pitchFamily="18" charset="0"/>
              </a:rPr>
              <a:t>других народов</a:t>
            </a:r>
            <a:r>
              <a:rPr lang="ru-RU" sz="2400" b="1" dirty="0" smtClean="0">
                <a:solidFill>
                  <a:schemeClr val="accent1">
                    <a:lumMod val="50000"/>
                  </a:schemeClr>
                </a:solidFill>
                <a:latin typeface="Times New Roman" panose="02020603050405020304" pitchFamily="18" charset="0"/>
                <a:cs typeface="Times New Roman" panose="02020603050405020304" pitchFamily="18" charset="0"/>
              </a:rPr>
              <a:t>.</a:t>
            </a:r>
            <a:r>
              <a:rPr lang="ru-RU" sz="2400" dirty="0">
                <a:solidFill>
                  <a:schemeClr val="accent1">
                    <a:lumMod val="50000"/>
                  </a:schemeClr>
                </a:solidFill>
                <a:latin typeface="Times New Roman" panose="02020603050405020304" pitchFamily="18" charset="0"/>
                <a:cs typeface="Times New Roman" panose="02020603050405020304" pitchFamily="18" charset="0"/>
              </a:rPr>
              <a:t> Игра развивает скоростные качества, координацию, внимание, воспитывает взаимопомощь, дружбу</a:t>
            </a:r>
            <a:r>
              <a:rPr lang="ru-RU" sz="2400" dirty="0">
                <a:latin typeface="Times New Roman" panose="02020603050405020304" pitchFamily="18" charset="0"/>
                <a:cs typeface="Times New Roman" panose="02020603050405020304" pitchFamily="18" charset="0"/>
              </a:rPr>
              <a:t>. </a:t>
            </a:r>
            <a:endParaRPr lang="ru-RU" sz="2400" dirty="0">
              <a:solidFill>
                <a:schemeClr val="accent6">
                  <a:lumMod val="50000"/>
                </a:schemeClr>
              </a:solidFill>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71600" y="2819400"/>
            <a:ext cx="5943600" cy="3810000"/>
          </a:xfrm>
          <a:prstGeom prst="rect">
            <a:avLst/>
          </a:prstGeom>
        </p:spPr>
      </p:pic>
    </p:spTree>
    <p:extLst>
      <p:ext uri="{BB962C8B-B14F-4D97-AF65-F5344CB8AC3E}">
        <p14:creationId xmlns:p14="http://schemas.microsoft.com/office/powerpoint/2010/main" val="3922684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562927" y="3762762"/>
            <a:ext cx="5562600" cy="3095238"/>
          </a:xfr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4869" y="304800"/>
            <a:ext cx="5073062" cy="3200400"/>
          </a:xfrm>
          <a:prstGeom prst="rect">
            <a:avLst/>
          </a:prstGeom>
        </p:spPr>
      </p:pic>
    </p:spTree>
    <p:extLst>
      <p:ext uri="{BB962C8B-B14F-4D97-AF65-F5344CB8AC3E}">
        <p14:creationId xmlns:p14="http://schemas.microsoft.com/office/powerpoint/2010/main" val="16652002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152400"/>
            <a:ext cx="8291264" cy="1741511"/>
          </a:xfrm>
        </p:spPr>
        <p:txBody>
          <a:bodyPr>
            <a:normAutofit/>
          </a:bodyPr>
          <a:lstStyle/>
          <a:p>
            <a:pPr marL="0" indent="0" algn="ctr">
              <a:buNone/>
            </a:pPr>
            <a:r>
              <a:rPr lang="ru-RU" sz="2800" b="1" dirty="0" smtClean="0">
                <a:solidFill>
                  <a:schemeClr val="accent6">
                    <a:lumMod val="50000"/>
                  </a:schemeClr>
                </a:solidFill>
                <a:latin typeface="Times New Roman" panose="02020603050405020304" pitchFamily="18" charset="0"/>
                <a:cs typeface="Times New Roman" panose="02020603050405020304" pitchFamily="18" charset="0"/>
              </a:rPr>
              <a:t>        </a:t>
            </a:r>
            <a:r>
              <a:rPr lang="ru-RU" sz="2800" b="1" dirty="0" smtClean="0">
                <a:solidFill>
                  <a:schemeClr val="tx2">
                    <a:lumMod val="75000"/>
                  </a:schemeClr>
                </a:solidFill>
                <a:latin typeface="Times New Roman" panose="02020603050405020304" pitchFamily="18" charset="0"/>
                <a:cs typeface="Times New Roman" panose="02020603050405020304" pitchFamily="18" charset="0"/>
              </a:rPr>
              <a:t>Русская </a:t>
            </a:r>
            <a:r>
              <a:rPr lang="ru-RU" sz="2800" b="1" dirty="0">
                <a:solidFill>
                  <a:schemeClr val="tx2">
                    <a:lumMod val="75000"/>
                  </a:schemeClr>
                </a:solidFill>
                <a:latin typeface="Times New Roman" panose="02020603050405020304" pitchFamily="18" charset="0"/>
                <a:cs typeface="Times New Roman" panose="02020603050405020304" pitchFamily="18" charset="0"/>
              </a:rPr>
              <a:t>народная игра “Поясок</a:t>
            </a:r>
            <a:r>
              <a:rPr lang="ru-RU" sz="2800" b="1" dirty="0" smtClean="0">
                <a:solidFill>
                  <a:schemeClr val="tx2">
                    <a:lumMod val="75000"/>
                  </a:schemeClr>
                </a:solidFill>
                <a:latin typeface="Times New Roman" panose="02020603050405020304" pitchFamily="18" charset="0"/>
                <a:cs typeface="Times New Roman" panose="02020603050405020304" pitchFamily="18" charset="0"/>
              </a:rPr>
              <a:t>”</a:t>
            </a:r>
          </a:p>
          <a:p>
            <a:pPr marL="0" indent="0" algn="ctr">
              <a:buNone/>
            </a:pPr>
            <a:r>
              <a:rPr lang="ru-RU" sz="2400" dirty="0" smtClean="0">
                <a:solidFill>
                  <a:schemeClr val="tx2">
                    <a:lumMod val="75000"/>
                  </a:schemeClr>
                </a:solidFill>
              </a:rPr>
              <a:t> </a:t>
            </a:r>
            <a:r>
              <a:rPr lang="ru-RU" sz="2400" dirty="0" smtClean="0">
                <a:solidFill>
                  <a:schemeClr val="tx2">
                    <a:lumMod val="75000"/>
                  </a:schemeClr>
                </a:solidFill>
                <a:latin typeface="Times New Roman" panose="02020603050405020304" pitchFamily="18" charset="0"/>
                <a:cs typeface="Times New Roman" panose="02020603050405020304" pitchFamily="18" charset="0"/>
              </a:rPr>
              <a:t>Развивает </a:t>
            </a:r>
            <a:r>
              <a:rPr lang="ru-RU" sz="2400" dirty="0">
                <a:solidFill>
                  <a:schemeClr val="tx2">
                    <a:lumMod val="75000"/>
                  </a:schemeClr>
                </a:solidFill>
                <a:latin typeface="Times New Roman" panose="02020603050405020304" pitchFamily="18" charset="0"/>
                <a:cs typeface="Times New Roman" panose="02020603050405020304" pitchFamily="18" charset="0"/>
              </a:rPr>
              <a:t>быстроту, реакцию движения и мышления, ориентировку в пространстве</a:t>
            </a:r>
            <a:endParaRPr lang="ru-RU" sz="2400" b="1" dirty="0">
              <a:solidFill>
                <a:schemeClr val="tx2">
                  <a:lumMod val="75000"/>
                </a:schemeClr>
              </a:solidFill>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92943" y="2362200"/>
            <a:ext cx="3130114" cy="4040158"/>
          </a:xfrm>
          <a:prstGeom prst="rect">
            <a:avLst/>
          </a:prstGeom>
          <a:solidFill>
            <a:srgbClr val="FFFFFF">
              <a:shade val="85000"/>
            </a:srgbClr>
          </a:solidFill>
          <a:ln w="88900" cap="sq">
            <a:solidFill>
              <a:srgbClr val="FFC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2689400"/>
            <a:ext cx="4267200" cy="3385758"/>
          </a:xfrm>
          <a:prstGeom prst="rect">
            <a:avLst/>
          </a:prstGeom>
          <a:solidFill>
            <a:srgbClr val="FFFFFF">
              <a:shade val="85000"/>
            </a:srgbClr>
          </a:solidFill>
          <a:ln w="88900" cap="sq">
            <a:solidFill>
              <a:srgbClr val="FFC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4074228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228600"/>
            <a:ext cx="8229600" cy="1295400"/>
          </a:xfrm>
        </p:spPr>
        <p:txBody>
          <a:bodyPr>
            <a:normAutofit/>
          </a:bodyPr>
          <a:lstStyle/>
          <a:p>
            <a:pPr marL="0" indent="0" algn="ctr">
              <a:buNone/>
            </a:pPr>
            <a:r>
              <a:rPr lang="ru-RU" sz="2800" b="1" dirty="0">
                <a:solidFill>
                  <a:schemeClr val="tx2">
                    <a:lumMod val="75000"/>
                  </a:schemeClr>
                </a:solidFill>
                <a:latin typeface="Times New Roman" panose="02020603050405020304" pitchFamily="18" charset="0"/>
                <a:cs typeface="Times New Roman" panose="02020603050405020304" pitchFamily="18" charset="0"/>
              </a:rPr>
              <a:t>Игра “Веселые мешочки”. </a:t>
            </a:r>
            <a:endParaRPr lang="ru-RU" sz="2800" b="1" dirty="0" smtClean="0">
              <a:solidFill>
                <a:schemeClr val="tx2">
                  <a:lumMod val="75000"/>
                </a:schemeClr>
              </a:solidFill>
              <a:latin typeface="Times New Roman" panose="02020603050405020304" pitchFamily="18" charset="0"/>
              <a:cs typeface="Times New Roman" panose="02020603050405020304" pitchFamily="18" charset="0"/>
            </a:endParaRPr>
          </a:p>
          <a:p>
            <a:pPr marL="0" indent="0">
              <a:buNone/>
            </a:pPr>
            <a:r>
              <a:rPr lang="ru-RU" sz="2400" dirty="0" smtClean="0">
                <a:solidFill>
                  <a:schemeClr val="tx2">
                    <a:lumMod val="75000"/>
                  </a:schemeClr>
                </a:solidFill>
                <a:latin typeface="Times New Roman" panose="02020603050405020304" pitchFamily="18" charset="0"/>
                <a:cs typeface="Times New Roman" panose="02020603050405020304" pitchFamily="18" charset="0"/>
              </a:rPr>
              <a:t>Развивает </a:t>
            </a:r>
            <a:r>
              <a:rPr lang="ru-RU" sz="2400" dirty="0">
                <a:solidFill>
                  <a:schemeClr val="tx2">
                    <a:lumMod val="75000"/>
                  </a:schemeClr>
                </a:solidFill>
                <a:latin typeface="Times New Roman" panose="02020603050405020304" pitchFamily="18" charset="0"/>
                <a:cs typeface="Times New Roman" panose="02020603050405020304" pitchFamily="18" charset="0"/>
              </a:rPr>
              <a:t>быстроту, ловкость, закрепление основных цветов</a:t>
            </a:r>
            <a:endParaRPr lang="ru-RU" sz="2200" dirty="0">
              <a:solidFill>
                <a:schemeClr val="tx2">
                  <a:lumMod val="75000"/>
                </a:schemeClr>
              </a:solidFill>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3347" y="1171386"/>
            <a:ext cx="3529156" cy="3324414"/>
          </a:xfrm>
          <a:prstGeom prst="rect">
            <a:avLst/>
          </a:prstGeom>
        </p:spPr>
      </p:pic>
      <p:pic>
        <p:nvPicPr>
          <p:cNvPr id="5" name="Рисунок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04248" y="4725144"/>
            <a:ext cx="1523475" cy="1152128"/>
          </a:xfrm>
          <a:prstGeom prst="rect">
            <a:avLst/>
          </a:prstGeom>
        </p:spPr>
      </p:pic>
      <p:pic>
        <p:nvPicPr>
          <p:cNvPr id="2" name="Рисунок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74073" y="2362200"/>
            <a:ext cx="4465127" cy="4134228"/>
          </a:xfrm>
          <a:prstGeom prst="rect">
            <a:avLst/>
          </a:prstGeom>
        </p:spPr>
      </p:pic>
    </p:spTree>
    <p:extLst>
      <p:ext uri="{BB962C8B-B14F-4D97-AF65-F5344CB8AC3E}">
        <p14:creationId xmlns:p14="http://schemas.microsoft.com/office/powerpoint/2010/main" val="19825739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87362"/>
          </a:xfrm>
        </p:spPr>
        <p:txBody>
          <a:bodyPr>
            <a:normAutofit fontScale="90000"/>
          </a:bodyPr>
          <a:lstStyle/>
          <a:p>
            <a:r>
              <a:rPr lang="ru-RU" sz="2800" b="1" dirty="0">
                <a:latin typeface="Times New Roman" panose="02020603050405020304" pitchFamily="18" charset="0"/>
                <a:cs typeface="Times New Roman" panose="02020603050405020304" pitchFamily="18" charset="0"/>
              </a:rPr>
              <a:t>Результативность опыта.</a:t>
            </a:r>
            <a:r>
              <a:rPr lang="ru-RU" sz="2800" dirty="0">
                <a:latin typeface="Times New Roman" panose="02020603050405020304" pitchFamily="18" charset="0"/>
                <a:cs typeface="Times New Roman" panose="02020603050405020304" pitchFamily="18" charset="0"/>
              </a:rPr>
              <a:t/>
            </a:r>
            <a:br>
              <a:rPr lang="ru-RU" sz="2800" dirty="0">
                <a:latin typeface="Times New Roman" panose="02020603050405020304" pitchFamily="18" charset="0"/>
                <a:cs typeface="Times New Roman" panose="02020603050405020304" pitchFamily="18" charset="0"/>
              </a:rPr>
            </a:br>
            <a:endParaRPr lang="ru-RU" sz="28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1295400" y="609600"/>
            <a:ext cx="6819900" cy="6019800"/>
          </a:xfrm>
        </p:spPr>
        <p:txBody>
          <a:bodyPr>
            <a:normAutofit fontScale="70000" lnSpcReduction="20000"/>
          </a:bodyPr>
          <a:lstStyle/>
          <a:p>
            <a:pPr marL="0" indent="0">
              <a:buNone/>
            </a:pPr>
            <a:r>
              <a:rPr lang="ru-RU" dirty="0" smtClean="0"/>
              <a:t>Работая </a:t>
            </a:r>
            <a:r>
              <a:rPr lang="ru-RU" dirty="0"/>
              <a:t>в данном направлении я получила следующие результаты.</a:t>
            </a:r>
          </a:p>
          <a:p>
            <a:pPr marL="0" indent="0">
              <a:buNone/>
            </a:pPr>
            <a:r>
              <a:rPr lang="ru-RU" dirty="0"/>
              <a:t>1. Повысился интерес детей к занятиям по физической культуре.</a:t>
            </a:r>
          </a:p>
          <a:p>
            <a:pPr marL="0" indent="0">
              <a:buNone/>
            </a:pPr>
            <a:r>
              <a:rPr lang="ru-RU" dirty="0"/>
              <a:t>2. Значительно повысились показатели развития у детей таких физических качеств как: быстрота, ловкость, сила, выносливость, гибкость.</a:t>
            </a:r>
          </a:p>
          <a:p>
            <a:pPr marL="0" indent="0">
              <a:buNone/>
            </a:pPr>
            <a:r>
              <a:rPr lang="ru-RU" dirty="0"/>
              <a:t>3. Значительно расширился двигательный опыт детей, необходимый им для овладения основными видами движений.</a:t>
            </a:r>
          </a:p>
          <a:p>
            <a:pPr marL="0" indent="0">
              <a:buNone/>
            </a:pPr>
            <a:r>
              <a:rPr lang="ru-RU" dirty="0"/>
              <a:t>4. Дети научились находить общий язык, договариваться друг с другом, уступать, слышать товарища, продолжать его действия или выручать, подчинять свои желания существующим правилам.</a:t>
            </a:r>
          </a:p>
          <a:p>
            <a:pPr marL="0" indent="0">
              <a:buNone/>
            </a:pPr>
            <a:r>
              <a:rPr lang="ru-RU" dirty="0"/>
              <a:t>5. У многих детей начала активно проявляется творческая инициатива играющего, выражающаяся в разнообразии действий, согласованная с коллективными действиями.</a:t>
            </a:r>
          </a:p>
          <a:p>
            <a:pPr marL="0" indent="0">
              <a:buNone/>
            </a:pPr>
            <a:r>
              <a:rPr lang="ru-RU" dirty="0"/>
              <a:t>6. Дети дошкольного возраста научились самостоятельно организовывать подвижные игры.</a:t>
            </a:r>
          </a:p>
          <a:p>
            <a:endParaRPr lang="ru-RU" dirty="0"/>
          </a:p>
        </p:txBody>
      </p:sp>
    </p:spTree>
    <p:extLst>
      <p:ext uri="{BB962C8B-B14F-4D97-AF65-F5344CB8AC3E}">
        <p14:creationId xmlns:p14="http://schemas.microsoft.com/office/powerpoint/2010/main" val="11884813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b="1" dirty="0">
                <a:latin typeface="Times New Roman" panose="02020603050405020304" pitchFamily="18" charset="0"/>
                <a:cs typeface="Times New Roman" panose="02020603050405020304" pitchFamily="18" charset="0"/>
              </a:rPr>
              <a:t>Заключение.</a:t>
            </a:r>
            <a:r>
              <a:rPr lang="ru-RU" sz="2800" dirty="0">
                <a:latin typeface="Times New Roman" panose="02020603050405020304" pitchFamily="18" charset="0"/>
                <a:cs typeface="Times New Roman" panose="02020603050405020304" pitchFamily="18" charset="0"/>
              </a:rPr>
              <a:t/>
            </a:r>
            <a:br>
              <a:rPr lang="ru-RU" sz="2800" dirty="0">
                <a:latin typeface="Times New Roman" panose="02020603050405020304" pitchFamily="18" charset="0"/>
                <a:cs typeface="Times New Roman" panose="02020603050405020304" pitchFamily="18" charset="0"/>
              </a:rPr>
            </a:br>
            <a:endParaRPr lang="ru-RU" sz="28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1676400" y="1066800"/>
            <a:ext cx="6019800" cy="4525963"/>
          </a:xfrm>
        </p:spPr>
        <p:txBody>
          <a:bodyPr>
            <a:normAutofit/>
          </a:bodyPr>
          <a:lstStyle/>
          <a:p>
            <a:pPr marL="0" indent="0">
              <a:buNone/>
            </a:pPr>
            <a:r>
              <a:rPr lang="ru-RU" dirty="0"/>
              <a:t> </a:t>
            </a:r>
            <a:r>
              <a:rPr lang="ru-RU" sz="2400" dirty="0">
                <a:latin typeface="Times New Roman" panose="02020603050405020304" pitchFamily="18" charset="0"/>
                <a:cs typeface="Times New Roman" panose="02020603050405020304" pitchFamily="18" charset="0"/>
              </a:rPr>
              <a:t>Таким образом, использование в своей работы по физическому воспитанию подвижных игр, оказывает положительное влияние на состояние здоровья и динамику физической подготовленности, а также на формирование интереса детей к систематическим занятиям по физической культуре.</a:t>
            </a:r>
          </a:p>
          <a:p>
            <a:pPr marL="0" indent="0">
              <a:buNone/>
            </a:pPr>
            <a:r>
              <a:rPr lang="ru-RU" dirty="0"/>
              <a:t> </a:t>
            </a:r>
            <a:endParaRPr lang="ru-RU" dirty="0"/>
          </a:p>
        </p:txBody>
      </p:sp>
    </p:spTree>
    <p:extLst>
      <p:ext uri="{BB962C8B-B14F-4D97-AF65-F5344CB8AC3E}">
        <p14:creationId xmlns:p14="http://schemas.microsoft.com/office/powerpoint/2010/main" val="32256954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52600" y="152400"/>
            <a:ext cx="5935893" cy="4680520"/>
          </a:xfrm>
        </p:spPr>
      </p:pic>
      <p:pic>
        <p:nvPicPr>
          <p:cNvPr id="2" name="Рисунок 1"/>
          <p:cNvPicPr>
            <a:picLocks noChangeAspect="1"/>
          </p:cNvPicPr>
          <p:nvPr/>
        </p:nvPicPr>
        <p:blipFill rotWithShape="1">
          <a:blip r:embed="rId3" cstate="print">
            <a:extLst>
              <a:ext uri="{28A0092B-C50C-407E-A947-70E740481C1C}">
                <a14:useLocalDpi xmlns:a14="http://schemas.microsoft.com/office/drawing/2010/main" val="0"/>
              </a:ext>
            </a:extLst>
          </a:blip>
          <a:srcRect b="11618"/>
          <a:stretch/>
        </p:blipFill>
        <p:spPr>
          <a:xfrm>
            <a:off x="2286000" y="5029200"/>
            <a:ext cx="4876800" cy="1828800"/>
          </a:xfrm>
          <a:prstGeom prst="rect">
            <a:avLst/>
          </a:prstGeom>
        </p:spPr>
      </p:pic>
    </p:spTree>
    <p:extLst>
      <p:ext uri="{BB962C8B-B14F-4D97-AF65-F5344CB8AC3E}">
        <p14:creationId xmlns:p14="http://schemas.microsoft.com/office/powerpoint/2010/main" val="21007567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219200" y="381000"/>
            <a:ext cx="6629400" cy="6087431"/>
          </a:xfrm>
        </p:spPr>
        <p:txBody>
          <a:bodyPr>
            <a:normAutofit fontScale="92500" lnSpcReduction="10000"/>
          </a:bodyPr>
          <a:lstStyle/>
          <a:p>
            <a:pPr marL="0" indent="0">
              <a:buNone/>
            </a:pPr>
            <a:r>
              <a:rPr lang="ru-RU" sz="2400" b="1" dirty="0" smtClean="0">
                <a:solidFill>
                  <a:schemeClr val="accent1">
                    <a:lumMod val="50000"/>
                  </a:schemeClr>
                </a:solidFill>
                <a:latin typeface="Times New Roman" panose="02020603050405020304" pitchFamily="18" charset="0"/>
                <a:cs typeface="Times New Roman" panose="02020603050405020304" pitchFamily="18" charset="0"/>
              </a:rPr>
              <a:t>Цель</a:t>
            </a:r>
            <a:r>
              <a:rPr lang="ru-RU" sz="2400" b="1" dirty="0">
                <a:solidFill>
                  <a:schemeClr val="accent1">
                    <a:lumMod val="50000"/>
                  </a:schemeClr>
                </a:solidFill>
                <a:latin typeface="Times New Roman" panose="02020603050405020304" pitchFamily="18" charset="0"/>
                <a:cs typeface="Times New Roman" panose="02020603050405020304" pitchFamily="18" charset="0"/>
              </a:rPr>
              <a:t>:</a:t>
            </a:r>
            <a:endParaRPr lang="ru-RU" sz="2400" dirty="0">
              <a:solidFill>
                <a:schemeClr val="accent1">
                  <a:lumMod val="50000"/>
                </a:schemeClr>
              </a:solidFill>
              <a:latin typeface="Times New Roman" panose="02020603050405020304" pitchFamily="18" charset="0"/>
              <a:cs typeface="Times New Roman" panose="02020603050405020304" pitchFamily="18" charset="0"/>
            </a:endParaRPr>
          </a:p>
          <a:p>
            <a:r>
              <a:rPr lang="ru-RU" sz="2400" dirty="0">
                <a:solidFill>
                  <a:schemeClr val="accent1">
                    <a:lumMod val="50000"/>
                  </a:schemeClr>
                </a:solidFill>
                <a:latin typeface="Times New Roman" panose="02020603050405020304" pitchFamily="18" charset="0"/>
                <a:cs typeface="Times New Roman" panose="02020603050405020304" pitchFamily="18" charset="0"/>
              </a:rPr>
              <a:t>Создание комплексной системы работы с детьми, направленной на развитие физических качеств и укрепление здоровья дошкольников, формирование стойкого интереса к занятиям по физической культуре.</a:t>
            </a:r>
          </a:p>
          <a:p>
            <a:r>
              <a:rPr lang="ru-RU" sz="2400" b="1" dirty="0">
                <a:solidFill>
                  <a:schemeClr val="accent1">
                    <a:lumMod val="50000"/>
                  </a:schemeClr>
                </a:solidFill>
                <a:latin typeface="Times New Roman" panose="02020603050405020304" pitchFamily="18" charset="0"/>
                <a:cs typeface="Times New Roman" panose="02020603050405020304" pitchFamily="18" charset="0"/>
              </a:rPr>
              <a:t>Задачи:</a:t>
            </a:r>
            <a:endParaRPr lang="ru-RU" sz="2400" dirty="0">
              <a:solidFill>
                <a:schemeClr val="accent1">
                  <a:lumMod val="50000"/>
                </a:schemeClr>
              </a:solidFill>
              <a:latin typeface="Times New Roman" panose="02020603050405020304" pitchFamily="18" charset="0"/>
              <a:cs typeface="Times New Roman" panose="02020603050405020304" pitchFamily="18" charset="0"/>
            </a:endParaRPr>
          </a:p>
          <a:p>
            <a:r>
              <a:rPr lang="ru-RU" sz="2400" dirty="0">
                <a:solidFill>
                  <a:schemeClr val="accent1">
                    <a:lumMod val="50000"/>
                  </a:schemeClr>
                </a:solidFill>
                <a:latin typeface="Times New Roman" panose="02020603050405020304" pitchFamily="18" charset="0"/>
                <a:cs typeface="Times New Roman" panose="02020603050405020304" pitchFamily="18" charset="0"/>
              </a:rPr>
              <a:t>- Создать благоприятные условия для воспитанников в соответствии с их возрастными и индивидуальными особенностями.</a:t>
            </a:r>
          </a:p>
          <a:p>
            <a:r>
              <a:rPr lang="ru-RU" sz="2400" dirty="0">
                <a:solidFill>
                  <a:schemeClr val="accent1">
                    <a:lumMod val="50000"/>
                  </a:schemeClr>
                </a:solidFill>
                <a:latin typeface="Times New Roman" panose="02020603050405020304" pitchFamily="18" charset="0"/>
                <a:cs typeface="Times New Roman" panose="02020603050405020304" pitchFamily="18" charset="0"/>
              </a:rPr>
              <a:t>- Познакомить детей с различными видами подвижных игр в рамках их возраста;</a:t>
            </a:r>
          </a:p>
          <a:p>
            <a:r>
              <a:rPr lang="ru-RU" sz="2400" dirty="0">
                <a:solidFill>
                  <a:schemeClr val="accent1">
                    <a:lumMod val="50000"/>
                  </a:schemeClr>
                </a:solidFill>
                <a:latin typeface="Times New Roman" panose="02020603050405020304" pitchFamily="18" charset="0"/>
                <a:cs typeface="Times New Roman" panose="02020603050405020304" pitchFamily="18" charset="0"/>
              </a:rPr>
              <a:t>-Развить физические качества у детей такие, как быстрота, ловкость, сила, выносливость, гибкость.</a:t>
            </a:r>
          </a:p>
          <a:p>
            <a:r>
              <a:rPr lang="ru-RU" sz="2400" dirty="0">
                <a:solidFill>
                  <a:schemeClr val="accent1">
                    <a:lumMod val="50000"/>
                  </a:schemeClr>
                </a:solidFill>
                <a:latin typeface="Times New Roman" panose="02020603050405020304" pitchFamily="18" charset="0"/>
                <a:cs typeface="Times New Roman" panose="02020603050405020304" pitchFamily="18" charset="0"/>
              </a:rPr>
              <a:t>- Формировать и воспитывать положительные черты характера, такие как самостоятельность, творчество, взаимопомощь.</a:t>
            </a:r>
          </a:p>
          <a:p>
            <a:pPr marL="0" indent="0">
              <a:spcBef>
                <a:spcPts val="0"/>
              </a:spcBef>
              <a:buNone/>
            </a:pPr>
            <a:endParaRPr lang="ru-RU" sz="2200" dirty="0">
              <a:solidFill>
                <a:schemeClr val="accent4">
                  <a:lumMod val="50000"/>
                </a:schemeClr>
              </a:solidFill>
              <a:latin typeface="Times New Roman" panose="02020603050405020304" pitchFamily="18" charset="0"/>
              <a:cs typeface="Times New Roman" panose="02020603050405020304" pitchFamily="18" charset="0"/>
            </a:endParaRPr>
          </a:p>
        </p:txBody>
      </p:sp>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50420" y="5712257"/>
            <a:ext cx="1693580" cy="128077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295400" y="304800"/>
            <a:ext cx="6978686" cy="6311799"/>
          </a:xfrm>
        </p:spPr>
        <p:txBody>
          <a:bodyPr>
            <a:normAutofit fontScale="92500" lnSpcReduction="20000"/>
          </a:bodyPr>
          <a:lstStyle/>
          <a:p>
            <a:pPr marL="0" indent="0">
              <a:buNone/>
            </a:pPr>
            <a:r>
              <a:rPr lang="ru-RU" sz="2400" b="1" dirty="0">
                <a:solidFill>
                  <a:schemeClr val="accent1">
                    <a:lumMod val="50000"/>
                  </a:schemeClr>
                </a:solidFill>
                <a:latin typeface="Times New Roman" panose="02020603050405020304" pitchFamily="18" charset="0"/>
                <a:cs typeface="Times New Roman" panose="02020603050405020304" pitchFamily="18" charset="0"/>
              </a:rPr>
              <a:t>Актуальность</a:t>
            </a:r>
            <a:endParaRPr lang="ru-RU" sz="2400" dirty="0">
              <a:solidFill>
                <a:schemeClr val="accent1">
                  <a:lumMod val="50000"/>
                </a:schemeClr>
              </a:solidFill>
              <a:latin typeface="Times New Roman" panose="02020603050405020304" pitchFamily="18" charset="0"/>
              <a:cs typeface="Times New Roman" panose="02020603050405020304" pitchFamily="18" charset="0"/>
            </a:endParaRPr>
          </a:p>
          <a:p>
            <a:pPr marL="0" indent="0">
              <a:buNone/>
            </a:pPr>
            <a:r>
              <a:rPr lang="ru-RU" sz="2100" dirty="0">
                <a:solidFill>
                  <a:schemeClr val="accent1">
                    <a:lumMod val="50000"/>
                  </a:schemeClr>
                </a:solidFill>
                <a:latin typeface="Times New Roman" panose="02020603050405020304" pitchFamily="18" charset="0"/>
                <a:cs typeface="Times New Roman" panose="02020603050405020304" pitchFamily="18" charset="0"/>
              </a:rPr>
              <a:t>В дошкольном возрасте закладываются основы здоровья, правильного физического развития, происходит становление двигательных способностей, формируется интерес к физической культуре и спорту, воспитываются личностные, морально-волевые и поведенческие качества.                                                                                   </a:t>
            </a:r>
            <a:r>
              <a:rPr lang="ru-RU" sz="2100" dirty="0" smtClean="0">
                <a:solidFill>
                  <a:schemeClr val="accent1">
                    <a:lumMod val="50000"/>
                  </a:schemeClr>
                </a:solidFill>
                <a:latin typeface="Times New Roman" panose="02020603050405020304" pitchFamily="18" charset="0"/>
                <a:cs typeface="Times New Roman" panose="02020603050405020304" pitchFamily="18" charset="0"/>
              </a:rPr>
              <a:t>                                                             Физическое </a:t>
            </a:r>
            <a:r>
              <a:rPr lang="ru-RU" sz="2100" dirty="0">
                <a:solidFill>
                  <a:schemeClr val="accent1">
                    <a:lumMod val="50000"/>
                  </a:schemeClr>
                </a:solidFill>
                <a:latin typeface="Times New Roman" panose="02020603050405020304" pitchFamily="18" charset="0"/>
                <a:cs typeface="Times New Roman" panose="02020603050405020304" pitchFamily="18" charset="0"/>
              </a:rPr>
              <a:t>воспитание занимает важное место в системе дошкольного образования, является основным фактором укрепления здоровья и всестороннего развития личности ребенка</a:t>
            </a:r>
            <a:r>
              <a:rPr lang="ru-RU" sz="2100" dirty="0" smtClean="0">
                <a:solidFill>
                  <a:schemeClr val="accent1">
                    <a:lumMod val="50000"/>
                  </a:schemeClr>
                </a:solidFill>
                <a:latin typeface="Times New Roman" panose="02020603050405020304" pitchFamily="18" charset="0"/>
                <a:cs typeface="Times New Roman" panose="02020603050405020304" pitchFamily="18" charset="0"/>
              </a:rPr>
              <a:t>.</a:t>
            </a:r>
            <a:r>
              <a:rPr lang="ru-RU" sz="2100" dirty="0">
                <a:solidFill>
                  <a:schemeClr val="accent1">
                    <a:lumMod val="50000"/>
                  </a:schemeClr>
                </a:solidFill>
                <a:latin typeface="Times New Roman" panose="02020603050405020304" pitchFamily="18" charset="0"/>
                <a:cs typeface="Times New Roman" panose="02020603050405020304" pitchFamily="18" charset="0"/>
              </a:rPr>
              <a:t>  </a:t>
            </a:r>
            <a:r>
              <a:rPr lang="ru-RU" sz="2100" dirty="0" smtClean="0">
                <a:solidFill>
                  <a:schemeClr val="accent1">
                    <a:lumMod val="50000"/>
                  </a:schemeClr>
                </a:solidFill>
                <a:latin typeface="Times New Roman" panose="02020603050405020304" pitchFamily="18" charset="0"/>
                <a:cs typeface="Times New Roman" panose="02020603050405020304" pitchFamily="18" charset="0"/>
              </a:rPr>
              <a:t>                                                                           На </a:t>
            </a:r>
            <a:r>
              <a:rPr lang="ru-RU" sz="2100" dirty="0">
                <a:solidFill>
                  <a:schemeClr val="accent1">
                    <a:lumMod val="50000"/>
                  </a:schemeClr>
                </a:solidFill>
                <a:latin typeface="Times New Roman" panose="02020603050405020304" pitchFamily="18" charset="0"/>
                <a:cs typeface="Times New Roman" panose="02020603050405020304" pitchFamily="18" charset="0"/>
              </a:rPr>
              <a:t>современном этапе развития общества в дошкольном образовательном учреждении уделяется большое внимание</a:t>
            </a:r>
            <a:r>
              <a:rPr lang="ru-RU" sz="2100" b="1" dirty="0">
                <a:solidFill>
                  <a:schemeClr val="accent1">
                    <a:lumMod val="50000"/>
                  </a:schemeClr>
                </a:solidFill>
                <a:latin typeface="Times New Roman" panose="02020603050405020304" pitchFamily="18" charset="0"/>
                <a:cs typeface="Times New Roman" panose="02020603050405020304" pitchFamily="18" charset="0"/>
              </a:rPr>
              <a:t> </a:t>
            </a:r>
            <a:r>
              <a:rPr lang="ru-RU" sz="2100" dirty="0" err="1">
                <a:solidFill>
                  <a:schemeClr val="accent1">
                    <a:lumMod val="50000"/>
                  </a:schemeClr>
                </a:solidFill>
                <a:latin typeface="Times New Roman" panose="02020603050405020304" pitchFamily="18" charset="0"/>
                <a:cs typeface="Times New Roman" panose="02020603050405020304" pitchFamily="18" charset="0"/>
              </a:rPr>
              <a:t>здоровьесберегающим</a:t>
            </a:r>
            <a:r>
              <a:rPr lang="ru-RU" sz="2100" dirty="0">
                <a:solidFill>
                  <a:schemeClr val="accent1">
                    <a:lumMod val="50000"/>
                  </a:schemeClr>
                </a:solidFill>
                <a:latin typeface="Times New Roman" panose="02020603050405020304" pitchFamily="18" charset="0"/>
                <a:cs typeface="Times New Roman" panose="02020603050405020304" pitchFamily="18" charset="0"/>
              </a:rPr>
              <a:t> технологиям, которые направлены на решение самой главной задачи дошкольного образования – сохранить</a:t>
            </a:r>
            <a:r>
              <a:rPr lang="ru-RU" sz="2100" b="1" dirty="0">
                <a:solidFill>
                  <a:schemeClr val="accent1">
                    <a:lumMod val="50000"/>
                  </a:schemeClr>
                </a:solidFill>
                <a:latin typeface="Times New Roman" panose="02020603050405020304" pitchFamily="18" charset="0"/>
                <a:cs typeface="Times New Roman" panose="02020603050405020304" pitchFamily="18" charset="0"/>
              </a:rPr>
              <a:t>,</a:t>
            </a:r>
            <a:r>
              <a:rPr lang="ru-RU" sz="2100" dirty="0">
                <a:solidFill>
                  <a:schemeClr val="accent1">
                    <a:lumMod val="50000"/>
                  </a:schemeClr>
                </a:solidFill>
                <a:latin typeface="Times New Roman" panose="02020603050405020304" pitchFamily="18" charset="0"/>
                <a:cs typeface="Times New Roman" panose="02020603050405020304" pitchFamily="18" charset="0"/>
              </a:rPr>
              <a:t> поддержать и обогатить здоровье детей</a:t>
            </a:r>
            <a:r>
              <a:rPr lang="ru-RU" sz="2100" b="1" dirty="0">
                <a:solidFill>
                  <a:schemeClr val="accent1">
                    <a:lumMod val="50000"/>
                  </a:schemeClr>
                </a:solidFill>
                <a:latin typeface="Times New Roman" panose="02020603050405020304" pitchFamily="18" charset="0"/>
                <a:cs typeface="Times New Roman" panose="02020603050405020304" pitchFamily="18" charset="0"/>
              </a:rPr>
              <a:t>.</a:t>
            </a:r>
            <a:endParaRPr lang="ru-RU" sz="2100" dirty="0">
              <a:solidFill>
                <a:schemeClr val="accent1">
                  <a:lumMod val="50000"/>
                </a:schemeClr>
              </a:solidFill>
              <a:latin typeface="Times New Roman" panose="02020603050405020304" pitchFamily="18" charset="0"/>
              <a:cs typeface="Times New Roman" panose="02020603050405020304" pitchFamily="18" charset="0"/>
            </a:endParaRPr>
          </a:p>
          <a:p>
            <a:pPr marL="0" indent="0">
              <a:buNone/>
            </a:pPr>
            <a:r>
              <a:rPr lang="ru-RU" sz="2100" dirty="0">
                <a:solidFill>
                  <a:schemeClr val="accent1">
                    <a:lumMod val="50000"/>
                  </a:schemeClr>
                </a:solidFill>
                <a:latin typeface="Times New Roman" panose="02020603050405020304" pitchFamily="18" charset="0"/>
                <a:cs typeface="Times New Roman" panose="02020603050405020304" pitchFamily="18" charset="0"/>
              </a:rPr>
              <a:t>Одним из видов технологий сохранения и стимулирования здоровья является подвижная игра</a:t>
            </a:r>
            <a:r>
              <a:rPr lang="ru-RU" sz="2100" b="1" dirty="0">
                <a:solidFill>
                  <a:schemeClr val="accent1">
                    <a:lumMod val="50000"/>
                  </a:schemeClr>
                </a:solidFill>
                <a:latin typeface="Times New Roman" panose="02020603050405020304" pitchFamily="18" charset="0"/>
                <a:cs typeface="Times New Roman" panose="02020603050405020304" pitchFamily="18" charset="0"/>
              </a:rPr>
              <a:t>.</a:t>
            </a:r>
            <a:r>
              <a:rPr lang="ru-RU" sz="2100" dirty="0">
                <a:solidFill>
                  <a:schemeClr val="accent1">
                    <a:lumMod val="50000"/>
                  </a:schemeClr>
                </a:solidFill>
                <a:latin typeface="Times New Roman" panose="02020603050405020304" pitchFamily="18" charset="0"/>
                <a:cs typeface="Times New Roman" panose="02020603050405020304" pitchFamily="18" charset="0"/>
              </a:rPr>
              <a:t> </a:t>
            </a:r>
          </a:p>
          <a:p>
            <a:pPr marL="0" indent="0">
              <a:buNone/>
            </a:pPr>
            <a:r>
              <a:rPr lang="ru-RU" sz="2100" dirty="0">
                <a:solidFill>
                  <a:schemeClr val="accent1">
                    <a:lumMod val="50000"/>
                  </a:schemeClr>
                </a:solidFill>
                <a:latin typeface="Times New Roman" panose="02020603050405020304" pitchFamily="18" charset="0"/>
                <a:cs typeface="Times New Roman" panose="02020603050405020304" pitchFamily="18" charset="0"/>
              </a:rPr>
              <a:t>Подвижная игра одно из важных средств, всестороннего воспитания детей дошкольного возраста</a:t>
            </a:r>
            <a:r>
              <a:rPr lang="ru-RU" sz="2100" dirty="0" smtClean="0">
                <a:solidFill>
                  <a:schemeClr val="accent1">
                    <a:lumMod val="50000"/>
                  </a:schemeClr>
                </a:solidFill>
                <a:latin typeface="Times New Roman" panose="02020603050405020304" pitchFamily="18" charset="0"/>
                <a:cs typeface="Times New Roman" panose="02020603050405020304" pitchFamily="18" charset="0"/>
              </a:rPr>
              <a:t>.</a:t>
            </a:r>
          </a:p>
          <a:p>
            <a:pPr marL="0" indent="0">
              <a:buNone/>
            </a:pPr>
            <a:r>
              <a:rPr lang="ru-RU" sz="2100" dirty="0">
                <a:solidFill>
                  <a:schemeClr val="accent1">
                    <a:lumMod val="50000"/>
                  </a:schemeClr>
                </a:solidFill>
                <a:latin typeface="Times New Roman" panose="02020603050405020304" pitchFamily="18" charset="0"/>
                <a:cs typeface="Times New Roman" panose="02020603050405020304" pitchFamily="18" charset="0"/>
              </a:rPr>
              <a:t>Подвижные игры включают все основные виды движений ходьба, бег, прыжки, метание и др. развивают физические качества - ловкость, быстроту, силу, выносливость, гибкость, и поэтому на протяжении многих лет подвижные игры служили главным средством физического воспитания детей.</a:t>
            </a:r>
          </a:p>
          <a:p>
            <a:pPr marL="0" indent="0">
              <a:buNone/>
            </a:pPr>
            <a:endParaRPr lang="ru-RU" sz="2100" dirty="0" smtClean="0">
              <a:solidFill>
                <a:schemeClr val="accent6">
                  <a:lumMod val="50000"/>
                </a:schemeClr>
              </a:solidFill>
              <a:latin typeface="Times New Roman" panose="02020603050405020304" pitchFamily="18" charset="0"/>
              <a:cs typeface="Times New Roman" panose="02020603050405020304" pitchFamily="18" charset="0"/>
            </a:endParaRPr>
          </a:p>
          <a:p>
            <a:pPr marL="0" indent="0">
              <a:buNone/>
            </a:pPr>
            <a:endParaRPr lang="ru-RU" sz="2100" dirty="0">
              <a:solidFill>
                <a:schemeClr val="accent6">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732923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524000" y="571500"/>
            <a:ext cx="5867400" cy="3539045"/>
          </a:xfrm>
        </p:spPr>
        <p:txBody>
          <a:bodyPr>
            <a:normAutofit fontScale="62500" lnSpcReduction="20000"/>
          </a:bodyPr>
          <a:lstStyle/>
          <a:p>
            <a:pPr marL="0" indent="0">
              <a:buNone/>
            </a:pPr>
            <a:r>
              <a:rPr lang="ru-RU" sz="2400" dirty="0">
                <a:solidFill>
                  <a:schemeClr val="accent6">
                    <a:lumMod val="50000"/>
                  </a:schemeClr>
                </a:solidFill>
              </a:rPr>
              <a:t> </a:t>
            </a:r>
            <a:r>
              <a:rPr lang="ru-RU" sz="2400" dirty="0" smtClean="0">
                <a:solidFill>
                  <a:schemeClr val="accent6">
                    <a:lumMod val="50000"/>
                  </a:schemeClr>
                </a:solidFill>
              </a:rPr>
              <a:t>  </a:t>
            </a:r>
            <a:r>
              <a:rPr lang="ru-RU" sz="3500" b="1" dirty="0">
                <a:solidFill>
                  <a:schemeClr val="tx2">
                    <a:lumMod val="75000"/>
                  </a:schemeClr>
                </a:solidFill>
                <a:latin typeface="Times New Roman" panose="02020603050405020304" pitchFamily="18" charset="0"/>
                <a:cs typeface="Times New Roman" panose="02020603050405020304" pitchFamily="18" charset="0"/>
              </a:rPr>
              <a:t>Обобщение </a:t>
            </a:r>
            <a:r>
              <a:rPr lang="ru-RU" sz="3500" b="1" dirty="0" smtClean="0">
                <a:solidFill>
                  <a:schemeClr val="tx2">
                    <a:lumMod val="75000"/>
                  </a:schemeClr>
                </a:solidFill>
                <a:latin typeface="Times New Roman" panose="02020603050405020304" pitchFamily="18" charset="0"/>
                <a:cs typeface="Times New Roman" panose="02020603050405020304" pitchFamily="18" charset="0"/>
              </a:rPr>
              <a:t>опыта</a:t>
            </a:r>
          </a:p>
          <a:p>
            <a:pPr marL="0" indent="0">
              <a:buNone/>
            </a:pPr>
            <a:r>
              <a:rPr lang="ru-RU" sz="2700" dirty="0" smtClean="0">
                <a:solidFill>
                  <a:schemeClr val="tx2">
                    <a:lumMod val="75000"/>
                  </a:schemeClr>
                </a:solidFill>
                <a:latin typeface="Times New Roman" panose="02020603050405020304" pitchFamily="18" charset="0"/>
                <a:cs typeface="Times New Roman" panose="02020603050405020304" pitchFamily="18" charset="0"/>
              </a:rPr>
              <a:t>Начала </a:t>
            </a:r>
            <a:r>
              <a:rPr lang="ru-RU" sz="2700" dirty="0">
                <a:solidFill>
                  <a:schemeClr val="tx2">
                    <a:lumMod val="75000"/>
                  </a:schemeClr>
                </a:solidFill>
                <a:latin typeface="Times New Roman" panose="02020603050405020304" pitchFamily="18" charset="0"/>
                <a:cs typeface="Times New Roman" panose="02020603050405020304" pitchFamily="18" charset="0"/>
              </a:rPr>
              <a:t>я работать со своими детьми со второй младшей группы. Когда мне медсестра дала данные детей по группе здоровья. Оказалось, что многие дети имеют вторую группу здоровья, так как часто болели. Провела анкетирование среди родителей. Из анкет выяснила, что дети мало играют в подвижные игры, поздней осенью и зимой почти не гуляют на улице, предпочитая мультфильмы и игры на телефоне, планшете. </a:t>
            </a:r>
          </a:p>
          <a:p>
            <a:pPr marL="0" indent="0">
              <a:buNone/>
            </a:pPr>
            <a:r>
              <a:rPr lang="ru-RU" sz="2700" dirty="0">
                <a:solidFill>
                  <a:schemeClr val="tx2">
                    <a:lumMod val="75000"/>
                  </a:schemeClr>
                </a:solidFill>
                <a:latin typeface="Times New Roman" panose="02020603050405020304" pitchFamily="18" charset="0"/>
                <a:cs typeface="Times New Roman" panose="02020603050405020304" pitchFamily="18" charset="0"/>
              </a:rPr>
              <a:t>   По этой причине решила акцентировать свое внимание на подвижных играх.</a:t>
            </a:r>
          </a:p>
          <a:p>
            <a:pPr marL="0" indent="0">
              <a:buNone/>
            </a:pPr>
            <a:r>
              <a:rPr lang="ru-RU" sz="2700" dirty="0" smtClean="0">
                <a:solidFill>
                  <a:schemeClr val="tx2">
                    <a:lumMod val="75000"/>
                  </a:schemeClr>
                </a:solidFill>
                <a:latin typeface="Times New Roman" panose="02020603050405020304" pitchFamily="18" charset="0"/>
                <a:cs typeface="Times New Roman" panose="02020603050405020304" pitchFamily="18" charset="0"/>
              </a:rPr>
              <a:t> С </a:t>
            </a:r>
            <a:r>
              <a:rPr lang="ru-RU" sz="2700" dirty="0">
                <a:solidFill>
                  <a:schemeClr val="tx2">
                    <a:lumMod val="75000"/>
                  </a:schemeClr>
                </a:solidFill>
                <a:latin typeface="Times New Roman" panose="02020603050405020304" pitchFamily="18" charset="0"/>
                <a:cs typeface="Times New Roman" panose="02020603050405020304" pitchFamily="18" charset="0"/>
              </a:rPr>
              <a:t>целью определения влияния подвижных игр на уровень физического развития детей я провела мониторинг. Количество детей, участвующих в диагностике составил 25 человек.</a:t>
            </a:r>
            <a:r>
              <a:rPr lang="ru-RU" sz="2700" dirty="0" smtClean="0">
                <a:solidFill>
                  <a:schemeClr val="tx2">
                    <a:lumMod val="75000"/>
                  </a:schemeClr>
                </a:solidFill>
                <a:latin typeface="Times New Roman" panose="02020603050405020304" pitchFamily="18" charset="0"/>
                <a:cs typeface="Times New Roman" panose="02020603050405020304" pitchFamily="18" charset="0"/>
              </a:rPr>
              <a:t>  </a:t>
            </a:r>
          </a:p>
          <a:p>
            <a:pPr marL="0" indent="0">
              <a:buNone/>
            </a:pPr>
            <a:endParaRPr lang="ru-RU" sz="2700" b="1" dirty="0">
              <a:solidFill>
                <a:schemeClr val="tx2">
                  <a:lumMod val="75000"/>
                </a:schemeClr>
              </a:solidFill>
            </a:endParaRPr>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92280" y="4939712"/>
            <a:ext cx="1440160" cy="1089121"/>
          </a:xfrm>
          <a:prstGeom prst="rect">
            <a:avLst/>
          </a:prstGeom>
        </p:spPr>
      </p:pic>
      <p:graphicFrame>
        <p:nvGraphicFramePr>
          <p:cNvPr id="10" name="Диаграмма 9"/>
          <p:cNvGraphicFramePr/>
          <p:nvPr>
            <p:extLst>
              <p:ext uri="{D42A27DB-BD31-4B8C-83A1-F6EECF244321}">
                <p14:modId xmlns:p14="http://schemas.microsoft.com/office/powerpoint/2010/main" val="1838338601"/>
              </p:ext>
            </p:extLst>
          </p:nvPr>
        </p:nvGraphicFramePr>
        <p:xfrm>
          <a:off x="1219200" y="4343400"/>
          <a:ext cx="6553200" cy="2514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048648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447800" y="337127"/>
            <a:ext cx="6172200" cy="6553200"/>
          </a:xfrm>
        </p:spPr>
        <p:txBody>
          <a:bodyPr>
            <a:normAutofit/>
          </a:bodyPr>
          <a:lstStyle/>
          <a:p>
            <a:pPr marL="0" indent="0">
              <a:buNone/>
            </a:pPr>
            <a:endParaRPr lang="ru-RU" sz="1900" dirty="0" smtClean="0">
              <a:solidFill>
                <a:schemeClr val="tx2">
                  <a:lumMod val="75000"/>
                </a:schemeClr>
              </a:solidFill>
              <a:latin typeface="Times New Roman" panose="02020603050405020304" pitchFamily="18" charset="0"/>
              <a:cs typeface="Times New Roman" panose="02020603050405020304" pitchFamily="18" charset="0"/>
            </a:endParaRPr>
          </a:p>
          <a:p>
            <a:pPr marL="0" indent="0">
              <a:buNone/>
            </a:pPr>
            <a:endParaRPr lang="ru-RU" sz="1900" dirty="0">
              <a:solidFill>
                <a:schemeClr val="tx2">
                  <a:lumMod val="75000"/>
                </a:schemeClr>
              </a:solidFill>
              <a:latin typeface="Times New Roman" panose="02020603050405020304" pitchFamily="18" charset="0"/>
              <a:cs typeface="Times New Roman" panose="02020603050405020304" pitchFamily="18" charset="0"/>
            </a:endParaRPr>
          </a:p>
          <a:p>
            <a:pPr marL="0" indent="0">
              <a:buNone/>
            </a:pPr>
            <a:endParaRPr lang="ru-RU" sz="1900" dirty="0" smtClean="0">
              <a:solidFill>
                <a:schemeClr val="tx2">
                  <a:lumMod val="75000"/>
                </a:schemeClr>
              </a:solidFill>
              <a:latin typeface="Times New Roman" panose="02020603050405020304" pitchFamily="18" charset="0"/>
              <a:cs typeface="Times New Roman" panose="02020603050405020304" pitchFamily="18" charset="0"/>
            </a:endParaRPr>
          </a:p>
          <a:p>
            <a:pPr marL="0" indent="0">
              <a:buNone/>
            </a:pPr>
            <a:r>
              <a:rPr lang="ru-RU" sz="1900" dirty="0" smtClean="0">
                <a:solidFill>
                  <a:schemeClr val="tx2">
                    <a:lumMod val="75000"/>
                  </a:schemeClr>
                </a:solidFill>
                <a:latin typeface="Times New Roman" panose="02020603050405020304" pitchFamily="18" charset="0"/>
                <a:cs typeface="Times New Roman" panose="02020603050405020304" pitchFamily="18" charset="0"/>
              </a:rPr>
              <a:t>Во </a:t>
            </a:r>
            <a:r>
              <a:rPr lang="ru-RU" sz="1900" dirty="0">
                <a:solidFill>
                  <a:schemeClr val="tx2">
                    <a:lumMod val="75000"/>
                  </a:schemeClr>
                </a:solidFill>
                <a:latin typeface="Times New Roman" panose="02020603050405020304" pitchFamily="18" charset="0"/>
                <a:cs typeface="Times New Roman" panose="02020603050405020304" pitchFamily="18" charset="0"/>
              </a:rPr>
              <a:t>время реализации подвижных игр требовалось выполнить следующие условия:</a:t>
            </a:r>
          </a:p>
          <a:p>
            <a:pPr marL="0" indent="0">
              <a:buNone/>
            </a:pPr>
            <a:r>
              <a:rPr lang="ru-RU" sz="1900" dirty="0">
                <a:solidFill>
                  <a:schemeClr val="tx2">
                    <a:lumMod val="75000"/>
                  </a:schemeClr>
                </a:solidFill>
                <a:latin typeface="Times New Roman" panose="02020603050405020304" pitchFamily="18" charset="0"/>
                <a:cs typeface="Times New Roman" panose="02020603050405020304" pitchFamily="18" charset="0"/>
              </a:rPr>
              <a:t>1. Создание необходимого пространства, нетрадиционного спортивного оборудования и пособий.</a:t>
            </a:r>
          </a:p>
          <a:p>
            <a:pPr marL="0" indent="0">
              <a:buNone/>
            </a:pPr>
            <a:r>
              <a:rPr lang="ru-RU" sz="1900" dirty="0">
                <a:solidFill>
                  <a:schemeClr val="tx2">
                    <a:lumMod val="75000"/>
                  </a:schemeClr>
                </a:solidFill>
                <a:latin typeface="Times New Roman" panose="02020603050405020304" pitchFamily="18" charset="0"/>
                <a:cs typeface="Times New Roman" panose="02020603050405020304" pitchFamily="18" charset="0"/>
              </a:rPr>
              <a:t> 2. Учет возрастных и индивидуальных особенностей детей.</a:t>
            </a:r>
          </a:p>
          <a:p>
            <a:pPr marL="0" indent="0">
              <a:buNone/>
            </a:pPr>
            <a:r>
              <a:rPr lang="ru-RU" sz="1900" dirty="0">
                <a:solidFill>
                  <a:schemeClr val="tx2">
                    <a:lumMod val="75000"/>
                  </a:schemeClr>
                </a:solidFill>
                <a:latin typeface="Times New Roman" panose="02020603050405020304" pitchFamily="18" charset="0"/>
                <a:cs typeface="Times New Roman" panose="02020603050405020304" pitchFamily="18" charset="0"/>
              </a:rPr>
              <a:t>3. Включение подвижных игр в режимные моменты дня</a:t>
            </a:r>
          </a:p>
          <a:p>
            <a:pPr marL="0" indent="0">
              <a:buNone/>
            </a:pPr>
            <a:r>
              <a:rPr lang="ru-RU" sz="1900" dirty="0">
                <a:solidFill>
                  <a:schemeClr val="tx2">
                    <a:lumMod val="75000"/>
                  </a:schemeClr>
                </a:solidFill>
                <a:latin typeface="Times New Roman" panose="02020603050405020304" pitchFamily="18" charset="0"/>
                <a:cs typeface="Times New Roman" panose="02020603050405020304" pitchFamily="18" charset="0"/>
              </a:rPr>
              <a:t>4. Использование подвижных игр, способствующих развитию речи детей, увеличению их знаний в других областях развития</a:t>
            </a:r>
            <a:r>
              <a:rPr lang="ru-RU" sz="1900" dirty="0" smtClean="0">
                <a:solidFill>
                  <a:schemeClr val="tx2">
                    <a:lumMod val="75000"/>
                  </a:schemeClr>
                </a:solidFill>
                <a:latin typeface="Times New Roman" panose="02020603050405020304" pitchFamily="18" charset="0"/>
                <a:cs typeface="Times New Roman" panose="02020603050405020304" pitchFamily="18" charset="0"/>
              </a:rPr>
              <a:t>.</a:t>
            </a:r>
          </a:p>
          <a:p>
            <a:pPr marL="0" indent="0">
              <a:buNone/>
            </a:pPr>
            <a:r>
              <a:rPr lang="ru-RU" sz="1900" dirty="0" smtClean="0">
                <a:solidFill>
                  <a:schemeClr val="tx2">
                    <a:lumMod val="75000"/>
                  </a:schemeClr>
                </a:solidFill>
                <a:latin typeface="Times New Roman" panose="02020603050405020304" pitchFamily="18" charset="0"/>
                <a:cs typeface="Times New Roman" panose="02020603050405020304" pitchFamily="18" charset="0"/>
              </a:rPr>
              <a:t> </a:t>
            </a:r>
            <a:r>
              <a:rPr lang="ru-RU" sz="1900" dirty="0">
                <a:solidFill>
                  <a:schemeClr val="tx2">
                    <a:lumMod val="75000"/>
                  </a:schemeClr>
                </a:solidFill>
                <a:latin typeface="Times New Roman" panose="02020603050405020304" pitchFamily="18" charset="0"/>
                <a:cs typeface="Times New Roman" panose="02020603050405020304" pitchFamily="18" charset="0"/>
              </a:rPr>
              <a:t>5. Организация досуговых мероприятий, праздников с участием родителей.</a:t>
            </a:r>
          </a:p>
          <a:p>
            <a:pPr marL="0" indent="0">
              <a:buNone/>
            </a:pPr>
            <a:endParaRPr lang="ru-RU" sz="2200" dirty="0">
              <a:solidFill>
                <a:schemeClr val="accent6">
                  <a:lumMod val="50000"/>
                </a:schemeClr>
              </a:solidFill>
            </a:endParaRPr>
          </a:p>
        </p:txBody>
      </p:sp>
    </p:spTree>
    <p:extLst>
      <p:ext uri="{BB962C8B-B14F-4D97-AF65-F5344CB8AC3E}">
        <p14:creationId xmlns:p14="http://schemas.microsoft.com/office/powerpoint/2010/main" val="2245431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371600" y="304800"/>
            <a:ext cx="6629400" cy="6096000"/>
          </a:xfrm>
        </p:spPr>
        <p:txBody>
          <a:bodyPr>
            <a:normAutofit fontScale="85000" lnSpcReduction="10000"/>
          </a:bodyPr>
          <a:lstStyle/>
          <a:p>
            <a:pPr marL="0" indent="0">
              <a:buNone/>
            </a:pPr>
            <a:r>
              <a:rPr lang="ru-RU" sz="2400" b="1" dirty="0">
                <a:solidFill>
                  <a:schemeClr val="tx2">
                    <a:lumMod val="75000"/>
                  </a:schemeClr>
                </a:solidFill>
                <a:latin typeface="Times New Roman" panose="02020603050405020304" pitchFamily="18" charset="0"/>
                <a:cs typeface="Times New Roman" panose="02020603050405020304" pitchFamily="18" charset="0"/>
              </a:rPr>
              <a:t>П</a:t>
            </a:r>
            <a:r>
              <a:rPr lang="ru-RU" sz="2400" b="1" dirty="0" smtClean="0">
                <a:solidFill>
                  <a:schemeClr val="tx2">
                    <a:lumMod val="75000"/>
                  </a:schemeClr>
                </a:solidFill>
                <a:latin typeface="Times New Roman" panose="02020603050405020304" pitchFamily="18" charset="0"/>
                <a:cs typeface="Times New Roman" panose="02020603050405020304" pitchFamily="18" charset="0"/>
              </a:rPr>
              <a:t>одвижные </a:t>
            </a:r>
            <a:r>
              <a:rPr lang="ru-RU" sz="2400" b="1" dirty="0">
                <a:solidFill>
                  <a:schemeClr val="tx2">
                    <a:lumMod val="75000"/>
                  </a:schemeClr>
                </a:solidFill>
                <a:latin typeface="Times New Roman" panose="02020603050405020304" pitchFamily="18" charset="0"/>
                <a:cs typeface="Times New Roman" panose="02020603050405020304" pitchFamily="18" charset="0"/>
              </a:rPr>
              <a:t>игры делятся:</a:t>
            </a:r>
          </a:p>
          <a:p>
            <a:pPr marL="0" indent="0">
              <a:buNone/>
            </a:pPr>
            <a:r>
              <a:rPr lang="ru-RU" sz="2400" dirty="0">
                <a:solidFill>
                  <a:schemeClr val="tx2">
                    <a:lumMod val="75000"/>
                  </a:schemeClr>
                </a:solidFill>
                <a:latin typeface="Times New Roman" panose="02020603050405020304" pitchFamily="18" charset="0"/>
                <a:cs typeface="Times New Roman" panose="02020603050405020304" pitchFamily="18" charset="0"/>
              </a:rPr>
              <a:t>1. По уровню сложности двигательных действий различают игры простые и сложные. К сложным играм относятся игры с двигательными действиями и сложными взаимодействиями.</a:t>
            </a:r>
          </a:p>
          <a:p>
            <a:pPr marL="0" indent="0">
              <a:buNone/>
            </a:pPr>
            <a:r>
              <a:rPr lang="ru-RU" sz="2400" dirty="0">
                <a:solidFill>
                  <a:schemeClr val="tx2">
                    <a:lumMod val="75000"/>
                  </a:schemeClr>
                </a:solidFill>
                <a:latin typeface="Times New Roman" panose="02020603050405020304" pitchFamily="18" charset="0"/>
                <a:cs typeface="Times New Roman" panose="02020603050405020304" pitchFamily="18" charset="0"/>
              </a:rPr>
              <a:t> 2. По уровню двигательной активности играющих разделяют: </a:t>
            </a:r>
          </a:p>
          <a:p>
            <a:pPr marL="0" indent="0">
              <a:buNone/>
            </a:pPr>
            <a:r>
              <a:rPr lang="ru-RU" sz="2400" dirty="0">
                <a:solidFill>
                  <a:schemeClr val="tx2">
                    <a:lumMod val="75000"/>
                  </a:schemeClr>
                </a:solidFill>
                <a:latin typeface="Times New Roman" panose="02020603050405020304" pitchFamily="18" charset="0"/>
                <a:cs typeface="Times New Roman" panose="02020603050405020304" pitchFamily="18" charset="0"/>
                <a:sym typeface="Symbol" panose="05050102010706020507" pitchFamily="18" charset="2"/>
              </a:rPr>
              <a:t></a:t>
            </a:r>
            <a:r>
              <a:rPr lang="ru-RU" sz="2400" dirty="0">
                <a:solidFill>
                  <a:schemeClr val="tx2">
                    <a:lumMod val="75000"/>
                  </a:schemeClr>
                </a:solidFill>
                <a:latin typeface="Times New Roman" panose="02020603050405020304" pitchFamily="18" charset="0"/>
                <a:cs typeface="Times New Roman" panose="02020603050405020304" pitchFamily="18" charset="0"/>
              </a:rPr>
              <a:t> игры большой подвижности (все или большинство играющих участвуют одновременно в определенных движениях, выполняемых с высокой интенсивностью); </a:t>
            </a:r>
          </a:p>
          <a:p>
            <a:pPr marL="0" indent="0">
              <a:buNone/>
            </a:pPr>
            <a:r>
              <a:rPr lang="ru-RU" sz="2400" dirty="0">
                <a:solidFill>
                  <a:schemeClr val="tx2">
                    <a:lumMod val="75000"/>
                  </a:schemeClr>
                </a:solidFill>
                <a:latin typeface="Times New Roman" panose="02020603050405020304" pitchFamily="18" charset="0"/>
                <a:cs typeface="Times New Roman" panose="02020603050405020304" pitchFamily="18" charset="0"/>
                <a:sym typeface="Symbol" panose="05050102010706020507" pitchFamily="18" charset="2"/>
              </a:rPr>
              <a:t></a:t>
            </a:r>
            <a:r>
              <a:rPr lang="ru-RU" sz="2400" dirty="0">
                <a:solidFill>
                  <a:schemeClr val="tx2">
                    <a:lumMod val="75000"/>
                  </a:schemeClr>
                </a:solidFill>
                <a:latin typeface="Times New Roman" panose="02020603050405020304" pitchFamily="18" charset="0"/>
                <a:cs typeface="Times New Roman" panose="02020603050405020304" pitchFamily="18" charset="0"/>
              </a:rPr>
              <a:t> игры средней подвижности (группы игроков выполняют активные двигательные действия или все вместе – движения без бега и прыжков);</a:t>
            </a:r>
          </a:p>
          <a:p>
            <a:pPr marL="0" indent="0">
              <a:buNone/>
            </a:pPr>
            <a:r>
              <a:rPr lang="ru-RU" sz="2400" dirty="0">
                <a:solidFill>
                  <a:schemeClr val="tx2">
                    <a:lumMod val="75000"/>
                  </a:schemeClr>
                </a:solidFill>
                <a:latin typeface="Times New Roman" panose="02020603050405020304" pitchFamily="18" charset="0"/>
                <a:cs typeface="Times New Roman" panose="02020603050405020304" pitchFamily="18" charset="0"/>
              </a:rPr>
              <a:t> </a:t>
            </a:r>
            <a:r>
              <a:rPr lang="ru-RU" sz="2400" dirty="0">
                <a:solidFill>
                  <a:schemeClr val="tx2">
                    <a:lumMod val="75000"/>
                  </a:schemeClr>
                </a:solidFill>
                <a:latin typeface="Times New Roman" panose="02020603050405020304" pitchFamily="18" charset="0"/>
                <a:cs typeface="Times New Roman" panose="02020603050405020304" pitchFamily="18" charset="0"/>
                <a:sym typeface="Symbol" panose="05050102010706020507" pitchFamily="18" charset="2"/>
              </a:rPr>
              <a:t></a:t>
            </a:r>
            <a:r>
              <a:rPr lang="ru-RU" sz="2400" dirty="0">
                <a:solidFill>
                  <a:schemeClr val="tx2">
                    <a:lumMod val="75000"/>
                  </a:schemeClr>
                </a:solidFill>
                <a:latin typeface="Times New Roman" panose="02020603050405020304" pitchFamily="18" charset="0"/>
                <a:cs typeface="Times New Roman" panose="02020603050405020304" pitchFamily="18" charset="0"/>
              </a:rPr>
              <a:t> малоподвижные игры (активные действия выполняют 1</a:t>
            </a:r>
            <a:r>
              <a:rPr lang="ru-RU" sz="2400" dirty="0">
                <a:solidFill>
                  <a:schemeClr val="tx2">
                    <a:lumMod val="75000"/>
                  </a:schemeClr>
                </a:solidFill>
                <a:latin typeface="Times New Roman" panose="02020603050405020304" pitchFamily="18" charset="0"/>
                <a:cs typeface="Times New Roman" panose="02020603050405020304" pitchFamily="18" charset="0"/>
                <a:sym typeface="Symbol" panose="05050102010706020507" pitchFamily="18" charset="2"/>
              </a:rPr>
              <a:t></a:t>
            </a:r>
            <a:r>
              <a:rPr lang="ru-RU" sz="2400" dirty="0">
                <a:solidFill>
                  <a:schemeClr val="tx2">
                    <a:lumMod val="75000"/>
                  </a:schemeClr>
                </a:solidFill>
                <a:latin typeface="Times New Roman" panose="02020603050405020304" pitchFamily="18" charset="0"/>
                <a:cs typeface="Times New Roman" panose="02020603050405020304" pitchFamily="18" charset="0"/>
              </a:rPr>
              <a:t>2 игрока или все одновременно выполняют спокойные движения). Необходимо указать в какой части занятия можно проводить каждую группу игр. </a:t>
            </a:r>
          </a:p>
          <a:p>
            <a:pPr marL="0" indent="0">
              <a:buNone/>
            </a:pPr>
            <a:r>
              <a:rPr lang="ru-RU" sz="2400" dirty="0">
                <a:solidFill>
                  <a:schemeClr val="tx2">
                    <a:lumMod val="75000"/>
                  </a:schemeClr>
                </a:solidFill>
                <a:latin typeface="Times New Roman" panose="02020603050405020304" pitchFamily="18" charset="0"/>
                <a:cs typeface="Times New Roman" panose="02020603050405020304" pitchFamily="18" charset="0"/>
              </a:rPr>
              <a:t>3. По двигательному содержанию игры подразделяются на игры с элементами общеразвивающих упражнений, с бегом, с прыжками, с мячом, с метанием, с лазанием.</a:t>
            </a:r>
          </a:p>
          <a:p>
            <a:pPr marL="0" indent="0">
              <a:buNone/>
            </a:pPr>
            <a:endParaRPr lang="ru-RU" sz="2400" dirty="0">
              <a:solidFill>
                <a:schemeClr val="accent6">
                  <a:lumMod val="50000"/>
                </a:schemeClr>
              </a:solidFill>
            </a:endParaRPr>
          </a:p>
          <a:p>
            <a:pPr marL="0" indent="0">
              <a:buNone/>
            </a:pPr>
            <a:endParaRPr lang="ru-RU" sz="2400" dirty="0" smtClean="0">
              <a:solidFill>
                <a:schemeClr val="accent6">
                  <a:lumMod val="50000"/>
                </a:schemeClr>
              </a:solidFill>
            </a:endParaRPr>
          </a:p>
          <a:p>
            <a:pPr marL="0" indent="0">
              <a:buNone/>
            </a:pPr>
            <a:endParaRPr lang="ru-RU" sz="2400" dirty="0">
              <a:solidFill>
                <a:schemeClr val="accent6">
                  <a:lumMod val="50000"/>
                </a:schemeClr>
              </a:solidFill>
            </a:endParaRPr>
          </a:p>
          <a:p>
            <a:pPr marL="0" indent="0">
              <a:buNone/>
            </a:pPr>
            <a:endParaRPr lang="ru-RU" sz="2400" dirty="0" smtClean="0">
              <a:solidFill>
                <a:schemeClr val="accent6">
                  <a:lumMod val="50000"/>
                </a:schemeClr>
              </a:solidFill>
            </a:endParaRPr>
          </a:p>
          <a:p>
            <a:pPr marL="0" indent="0">
              <a:buNone/>
            </a:pPr>
            <a:endParaRPr lang="ru-RU" sz="2400" dirty="0" smtClean="0">
              <a:solidFill>
                <a:schemeClr val="accent6">
                  <a:lumMod val="50000"/>
                </a:schemeClr>
              </a:solidFill>
            </a:endParaRPr>
          </a:p>
          <a:p>
            <a:endParaRPr lang="ru-RU" dirty="0"/>
          </a:p>
        </p:txBody>
      </p:sp>
    </p:spTree>
    <p:extLst>
      <p:ext uri="{BB962C8B-B14F-4D97-AF65-F5344CB8AC3E}">
        <p14:creationId xmlns:p14="http://schemas.microsoft.com/office/powerpoint/2010/main" val="42094092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4294967295"/>
          </p:nvPr>
        </p:nvSpPr>
        <p:spPr>
          <a:xfrm>
            <a:off x="914400" y="0"/>
            <a:ext cx="6858000" cy="1524000"/>
          </a:xfrm>
        </p:spPr>
        <p:txBody>
          <a:bodyPr>
            <a:noAutofit/>
          </a:bodyPr>
          <a:lstStyle/>
          <a:p>
            <a:pPr marL="0" indent="0" algn="ctr">
              <a:buNone/>
            </a:pPr>
            <a:r>
              <a:rPr lang="ru-RU" sz="2200" dirty="0" smtClean="0">
                <a:solidFill>
                  <a:schemeClr val="accent6">
                    <a:lumMod val="50000"/>
                  </a:schemeClr>
                </a:solidFill>
              </a:rPr>
              <a:t>  </a:t>
            </a:r>
            <a:r>
              <a:rPr lang="ru-RU" sz="2800" b="1" dirty="0">
                <a:solidFill>
                  <a:schemeClr val="accent1">
                    <a:lumMod val="50000"/>
                  </a:schemeClr>
                </a:solidFill>
                <a:latin typeface="Times New Roman" panose="02020603050405020304" pitchFamily="18" charset="0"/>
                <a:cs typeface="Times New Roman" panose="02020603050405020304" pitchFamily="18" charset="0"/>
              </a:rPr>
              <a:t>Игра “Разноцветные дорожки</a:t>
            </a:r>
            <a:r>
              <a:rPr lang="ru-RU" sz="2800" b="1" dirty="0" smtClean="0">
                <a:solidFill>
                  <a:schemeClr val="accent1">
                    <a:lumMod val="50000"/>
                  </a:schemeClr>
                </a:solidFill>
                <a:latin typeface="Times New Roman" panose="02020603050405020304" pitchFamily="18" charset="0"/>
                <a:cs typeface="Times New Roman" panose="02020603050405020304" pitchFamily="18" charset="0"/>
              </a:rPr>
              <a:t>”.</a:t>
            </a:r>
          </a:p>
          <a:p>
            <a:pPr marL="0" indent="0">
              <a:buNone/>
            </a:pPr>
            <a:r>
              <a:rPr lang="ru-RU" sz="2400" b="1" dirty="0" smtClean="0">
                <a:solidFill>
                  <a:schemeClr val="accent1">
                    <a:lumMod val="50000"/>
                  </a:schemeClr>
                </a:solidFill>
                <a:latin typeface="Times New Roman" panose="02020603050405020304" pitchFamily="18" charset="0"/>
                <a:cs typeface="Times New Roman" panose="02020603050405020304" pitchFamily="18" charset="0"/>
              </a:rPr>
              <a:t> </a:t>
            </a:r>
            <a:r>
              <a:rPr lang="ru-RU" sz="2400" dirty="0">
                <a:solidFill>
                  <a:schemeClr val="accent1">
                    <a:lumMod val="50000"/>
                  </a:schemeClr>
                </a:solidFill>
                <a:latin typeface="Times New Roman" panose="02020603050405020304" pitchFamily="18" charset="0"/>
                <a:cs typeface="Times New Roman" panose="02020603050405020304" pitchFamily="18" charset="0"/>
              </a:rPr>
              <a:t>Развивает ловкость, координацию движений и подходит для изучения счета до </a:t>
            </a:r>
            <a:r>
              <a:rPr lang="ru-RU" sz="2400" dirty="0" smtClean="0">
                <a:solidFill>
                  <a:schemeClr val="accent1">
                    <a:lumMod val="50000"/>
                  </a:schemeClr>
                </a:solidFill>
                <a:latin typeface="Times New Roman" panose="02020603050405020304" pitchFamily="18" charset="0"/>
                <a:cs typeface="Times New Roman" panose="02020603050405020304" pitchFamily="18" charset="0"/>
              </a:rPr>
              <a:t>6, сравнения </a:t>
            </a:r>
            <a:r>
              <a:rPr lang="ru-RU" sz="2400" dirty="0">
                <a:solidFill>
                  <a:schemeClr val="accent1">
                    <a:lumMod val="50000"/>
                  </a:schemeClr>
                </a:solidFill>
                <a:latin typeface="Times New Roman" panose="02020603050405020304" pitchFamily="18" charset="0"/>
                <a:cs typeface="Times New Roman" panose="02020603050405020304" pitchFamily="18" charset="0"/>
              </a:rPr>
              <a:t>(больше, меньше)</a:t>
            </a:r>
          </a:p>
        </p:txBody>
      </p:sp>
      <p:pic>
        <p:nvPicPr>
          <p:cNvPr id="29" name="Рисунок 2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41512" y="1676400"/>
            <a:ext cx="3821488" cy="3505200"/>
          </a:xfrm>
          <a:prstGeom prst="rect">
            <a:avLst/>
          </a:prstGeom>
        </p:spPr>
      </p:pic>
      <p:pic>
        <p:nvPicPr>
          <p:cNvPr id="30" name="Рисунок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2438400"/>
            <a:ext cx="4114800" cy="3886200"/>
          </a:xfrm>
          <a:prstGeom prst="rect">
            <a:avLst/>
          </a:prstGeom>
        </p:spPr>
      </p:pic>
    </p:spTree>
    <p:extLst>
      <p:ext uri="{BB962C8B-B14F-4D97-AF65-F5344CB8AC3E}">
        <p14:creationId xmlns:p14="http://schemas.microsoft.com/office/powerpoint/2010/main" val="42007358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8"/>
          <p:cNvSpPr>
            <a:spLocks noGrp="1"/>
          </p:cNvSpPr>
          <p:nvPr>
            <p:ph type="title"/>
          </p:nvPr>
        </p:nvSpPr>
        <p:spPr>
          <a:xfrm>
            <a:off x="457200" y="273050"/>
            <a:ext cx="6629400" cy="412750"/>
          </a:xfrm>
        </p:spPr>
        <p:txBody>
          <a:bodyPr>
            <a:noAutofit/>
          </a:bodyPr>
          <a:lstStyle/>
          <a:p>
            <a:pPr algn="ctr"/>
            <a:r>
              <a:rPr lang="ru-RU" sz="2800" dirty="0" smtClean="0">
                <a:solidFill>
                  <a:schemeClr val="accent1">
                    <a:lumMod val="50000"/>
                  </a:schemeClr>
                </a:solidFill>
                <a:latin typeface="Times New Roman" panose="02020603050405020304" pitchFamily="18" charset="0"/>
                <a:cs typeface="Times New Roman" panose="02020603050405020304" pitchFamily="18" charset="0"/>
              </a:rPr>
              <a:t>Игра </a:t>
            </a:r>
            <a:r>
              <a:rPr lang="en-US" sz="2800" dirty="0" smtClean="0">
                <a:solidFill>
                  <a:schemeClr val="accent1">
                    <a:lumMod val="50000"/>
                  </a:schemeClr>
                </a:solidFill>
                <a:latin typeface="Times New Roman" panose="02020603050405020304" pitchFamily="18" charset="0"/>
                <a:cs typeface="Times New Roman" panose="02020603050405020304" pitchFamily="18" charset="0"/>
              </a:rPr>
              <a:t>“</a:t>
            </a:r>
            <a:r>
              <a:rPr lang="ru-RU" sz="2800" dirty="0" smtClean="0">
                <a:solidFill>
                  <a:schemeClr val="accent1">
                    <a:lumMod val="50000"/>
                  </a:schemeClr>
                </a:solidFill>
                <a:latin typeface="Times New Roman" panose="02020603050405020304" pitchFamily="18" charset="0"/>
                <a:cs typeface="Times New Roman" panose="02020603050405020304" pitchFamily="18" charset="0"/>
              </a:rPr>
              <a:t>Прыгни правильно</a:t>
            </a:r>
            <a:r>
              <a:rPr lang="en-US" sz="2800" dirty="0" smtClean="0">
                <a:solidFill>
                  <a:schemeClr val="accent1">
                    <a:lumMod val="50000"/>
                  </a:schemeClr>
                </a:solidFill>
                <a:latin typeface="Times New Roman" panose="02020603050405020304" pitchFamily="18" charset="0"/>
                <a:cs typeface="Times New Roman" panose="02020603050405020304" pitchFamily="18" charset="0"/>
              </a:rPr>
              <a:t>”</a:t>
            </a:r>
            <a:endParaRPr lang="ru-RU" sz="2800"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10" name="Текст 9"/>
          <p:cNvSpPr>
            <a:spLocks noGrp="1"/>
          </p:cNvSpPr>
          <p:nvPr>
            <p:ph type="body" sz="half" idx="2"/>
          </p:nvPr>
        </p:nvSpPr>
        <p:spPr>
          <a:xfrm>
            <a:off x="1007021" y="681182"/>
            <a:ext cx="6841579" cy="1689100"/>
          </a:xfrm>
        </p:spPr>
        <p:txBody>
          <a:bodyPr>
            <a:normAutofit/>
          </a:bodyPr>
          <a:lstStyle/>
          <a:p>
            <a:r>
              <a:rPr lang="ru-RU" sz="2400" dirty="0" smtClean="0">
                <a:latin typeface="Times New Roman" panose="02020603050405020304" pitchFamily="18" charset="0"/>
                <a:cs typeface="Times New Roman" panose="02020603050405020304" pitchFamily="18" charset="0"/>
              </a:rPr>
              <a:t>Влияет на развитие мышления, ловкости и смекалки</a:t>
            </a:r>
            <a:endParaRPr lang="ru-RU" sz="2400" dirty="0">
              <a:latin typeface="Times New Roman" panose="02020603050405020304" pitchFamily="18" charset="0"/>
              <a:cs typeface="Times New Roman" panose="02020603050405020304" pitchFamily="18" charset="0"/>
            </a:endParaRPr>
          </a:p>
        </p:txBody>
      </p:sp>
      <p:pic>
        <p:nvPicPr>
          <p:cNvPr id="11" name="Рисунок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0" y="2286000"/>
            <a:ext cx="5257800" cy="4343399"/>
          </a:xfrm>
          <a:prstGeom prst="rect">
            <a:avLst/>
          </a:prstGeom>
        </p:spPr>
      </p:pic>
    </p:spTree>
    <p:extLst>
      <p:ext uri="{BB962C8B-B14F-4D97-AF65-F5344CB8AC3E}">
        <p14:creationId xmlns:p14="http://schemas.microsoft.com/office/powerpoint/2010/main" val="19211944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152400"/>
            <a:ext cx="8219256" cy="934690"/>
          </a:xfrm>
        </p:spPr>
        <p:txBody>
          <a:bodyPr>
            <a:normAutofit/>
          </a:bodyPr>
          <a:lstStyle/>
          <a:p>
            <a:r>
              <a:rPr lang="ru-RU" sz="2400" dirty="0" smtClean="0">
                <a:solidFill>
                  <a:schemeClr val="accent1">
                    <a:lumMod val="50000"/>
                  </a:schemeClr>
                </a:solidFill>
              </a:rPr>
              <a:t> </a:t>
            </a:r>
            <a:r>
              <a:rPr lang="ru-RU" sz="2800" b="1" dirty="0">
                <a:solidFill>
                  <a:schemeClr val="accent1">
                    <a:lumMod val="50000"/>
                  </a:schemeClr>
                </a:solidFill>
                <a:latin typeface="Times New Roman" panose="02020603050405020304" pitchFamily="18" charset="0"/>
                <a:cs typeface="Times New Roman" panose="02020603050405020304" pitchFamily="18" charset="0"/>
              </a:rPr>
              <a:t>Классики с геометрическими </a:t>
            </a:r>
            <a:r>
              <a:rPr lang="ru-RU" sz="2800" b="1" dirty="0" smtClean="0">
                <a:solidFill>
                  <a:schemeClr val="accent1">
                    <a:lumMod val="50000"/>
                  </a:schemeClr>
                </a:solidFill>
                <a:latin typeface="Times New Roman" panose="02020603050405020304" pitchFamily="18" charset="0"/>
                <a:cs typeface="Times New Roman" panose="02020603050405020304" pitchFamily="18" charset="0"/>
              </a:rPr>
              <a:t>фигурами.</a:t>
            </a:r>
            <a:r>
              <a:rPr lang="ru-RU" sz="2800" dirty="0">
                <a:solidFill>
                  <a:schemeClr val="accent1">
                    <a:lumMod val="50000"/>
                  </a:schemeClr>
                </a:solidFill>
                <a:latin typeface="Times New Roman" panose="02020603050405020304" pitchFamily="18" charset="0"/>
                <a:cs typeface="Times New Roman" panose="02020603050405020304" pitchFamily="18" charset="0"/>
              </a:rPr>
              <a:t/>
            </a:r>
            <a:br>
              <a:rPr lang="ru-RU" sz="2800" dirty="0">
                <a:solidFill>
                  <a:schemeClr val="accent1">
                    <a:lumMod val="50000"/>
                  </a:schemeClr>
                </a:solidFill>
                <a:latin typeface="Times New Roman" panose="02020603050405020304" pitchFamily="18" charset="0"/>
                <a:cs typeface="Times New Roman" panose="02020603050405020304" pitchFamily="18" charset="0"/>
              </a:rPr>
            </a:br>
            <a:r>
              <a:rPr lang="ru-RU" sz="2400" dirty="0" smtClean="0">
                <a:solidFill>
                  <a:schemeClr val="accent1">
                    <a:lumMod val="50000"/>
                  </a:schemeClr>
                </a:solidFill>
                <a:latin typeface="Times New Roman" panose="02020603050405020304" pitchFamily="18" charset="0"/>
                <a:cs typeface="Times New Roman" panose="02020603050405020304" pitchFamily="18" charset="0"/>
              </a:rPr>
              <a:t>Развивает </a:t>
            </a:r>
            <a:r>
              <a:rPr lang="ru-RU" sz="2400" dirty="0">
                <a:solidFill>
                  <a:schemeClr val="accent1">
                    <a:lumMod val="50000"/>
                  </a:schemeClr>
                </a:solidFill>
                <a:latin typeface="Times New Roman" panose="02020603050405020304" pitchFamily="18" charset="0"/>
                <a:cs typeface="Times New Roman" panose="02020603050405020304" pitchFamily="18" charset="0"/>
              </a:rPr>
              <a:t>зрительное восприятие и последовательность </a:t>
            </a:r>
          </a:p>
        </p:txBody>
      </p:sp>
      <p:pic>
        <p:nvPicPr>
          <p:cNvPr id="3" name="Объект 2"/>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76400" y="1676400"/>
            <a:ext cx="6248400" cy="4267200"/>
          </a:xfrm>
        </p:spPr>
      </p:pic>
    </p:spTree>
    <p:extLst>
      <p:ext uri="{BB962C8B-B14F-4D97-AF65-F5344CB8AC3E}">
        <p14:creationId xmlns:p14="http://schemas.microsoft.com/office/powerpoint/2010/main" val="236190346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65592a1f2dfac3fa5967589563b78b33e54273f"/>
</p:tagLst>
</file>

<file path=ppt/theme/theme1.xml><?xml version="1.0" encoding="utf-8"?>
<a:theme xmlns:a="http://schemas.openxmlformats.org/drawingml/2006/main" name="clip">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clip</Template>
  <TotalTime>638</TotalTime>
  <Words>771</Words>
  <Application>Microsoft Office PowerPoint</Application>
  <PresentationFormat>Экран (4:3)</PresentationFormat>
  <Paragraphs>64</Paragraphs>
  <Slides>16</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16</vt:i4>
      </vt:variant>
    </vt:vector>
  </HeadingPairs>
  <TitlesOfParts>
    <vt:vector size="22" baseType="lpstr">
      <vt:lpstr>Arial</vt:lpstr>
      <vt:lpstr>Calibri</vt:lpstr>
      <vt:lpstr>Century Gothic</vt:lpstr>
      <vt:lpstr>Symbol</vt:lpstr>
      <vt:lpstr>Times New Roman</vt:lpstr>
      <vt:lpstr>clip</vt:lpstr>
      <vt:lpstr>«Роль подвижных игр в физическом развитии и укреплении здоровья детей дошкольного возраста»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Игра “Прыгни правильно”</vt:lpstr>
      <vt:lpstr> Классики с геометрическими фигурами. Развивает зрительное восприятие и последовательность </vt:lpstr>
      <vt:lpstr>Башкирская игра “Юрта” </vt:lpstr>
      <vt:lpstr>Презентация PowerPoint</vt:lpstr>
      <vt:lpstr>Презентация PowerPoint</vt:lpstr>
      <vt:lpstr>Презентация PowerPoint</vt:lpstr>
      <vt:lpstr>Результативность опыта. </vt:lpstr>
      <vt:lpstr>Заключение. </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Юлия Викторовна Ежикова</dc:creator>
  <cp:lastModifiedBy>Учетная запись Майкрософт</cp:lastModifiedBy>
  <cp:revision>58</cp:revision>
  <dcterms:created xsi:type="dcterms:W3CDTF">2017-12-02T21:10:20Z</dcterms:created>
  <dcterms:modified xsi:type="dcterms:W3CDTF">2024-11-26T18:27:30Z</dcterms:modified>
</cp:coreProperties>
</file>