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0" r:id="rId2"/>
    <p:sldId id="313" r:id="rId3"/>
    <p:sldId id="312" r:id="rId4"/>
    <p:sldId id="317" r:id="rId5"/>
    <p:sldId id="311" r:id="rId6"/>
    <p:sldId id="314" r:id="rId7"/>
    <p:sldId id="301" r:id="rId8"/>
    <p:sldId id="315" r:id="rId9"/>
    <p:sldId id="316" r:id="rId10"/>
    <p:sldId id="320" r:id="rId11"/>
    <p:sldId id="321" r:id="rId12"/>
    <p:sldId id="324" r:id="rId13"/>
    <p:sldId id="329" r:id="rId14"/>
    <p:sldId id="330" r:id="rId15"/>
    <p:sldId id="318" r:id="rId16"/>
    <p:sldId id="296" r:id="rId17"/>
    <p:sldId id="295" r:id="rId18"/>
    <p:sldId id="287" r:id="rId19"/>
    <p:sldId id="289" r:id="rId20"/>
    <p:sldId id="325" r:id="rId21"/>
    <p:sldId id="294" r:id="rId22"/>
    <p:sldId id="319" r:id="rId23"/>
    <p:sldId id="272" r:id="rId24"/>
    <p:sldId id="326" r:id="rId25"/>
    <p:sldId id="286" r:id="rId26"/>
    <p:sldId id="304" r:id="rId27"/>
    <p:sldId id="327" r:id="rId28"/>
    <p:sldId id="308" r:id="rId29"/>
    <p:sldId id="328" r:id="rId30"/>
    <p:sldId id="267" r:id="rId31"/>
    <p:sldId id="323" r:id="rId3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99"/>
    <a:srgbClr val="3E1B59"/>
    <a:srgbClr val="4F2270"/>
    <a:srgbClr val="C234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2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8D17BE42-C11C-4E9F-BDAF-CB8EB2D0D5FA}" type="datetimeFigureOut">
              <a:rPr lang="ru-RU" smtClean="0"/>
              <a:pPr/>
              <a:t>28.11.2024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F1CE485-26BC-469D-B9A0-F72EFB6AFE99}"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D17BE42-C11C-4E9F-BDAF-CB8EB2D0D5FA}" type="datetimeFigureOut">
              <a:rPr lang="ru-RU" smtClean="0"/>
              <a:pPr/>
              <a:t>28.11.2024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F1CE485-26BC-469D-B9A0-F72EFB6AFE99}"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D17BE42-C11C-4E9F-BDAF-CB8EB2D0D5FA}" type="datetimeFigureOut">
              <a:rPr lang="ru-RU" smtClean="0"/>
              <a:pPr/>
              <a:t>28.11.2024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F1CE485-26BC-469D-B9A0-F72EFB6AFE99}"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D17BE42-C11C-4E9F-BDAF-CB8EB2D0D5FA}" type="datetimeFigureOut">
              <a:rPr lang="ru-RU" smtClean="0"/>
              <a:pPr/>
              <a:t>28.11.2024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F1CE485-26BC-469D-B9A0-F72EFB6AFE99}"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D17BE42-C11C-4E9F-BDAF-CB8EB2D0D5FA}" type="datetimeFigureOut">
              <a:rPr lang="ru-RU" smtClean="0"/>
              <a:pPr/>
              <a:t>28.11.2024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F1CE485-26BC-469D-B9A0-F72EFB6AFE99}"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D17BE42-C11C-4E9F-BDAF-CB8EB2D0D5FA}" type="datetimeFigureOut">
              <a:rPr lang="ru-RU" smtClean="0"/>
              <a:pPr/>
              <a:t>28.11.2024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F1CE485-26BC-469D-B9A0-F72EFB6AFE99}"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D17BE42-C11C-4E9F-BDAF-CB8EB2D0D5FA}" type="datetimeFigureOut">
              <a:rPr lang="ru-RU" smtClean="0"/>
              <a:pPr/>
              <a:t>28.11.2024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F1CE485-26BC-469D-B9A0-F72EFB6AFE99}"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D17BE42-C11C-4E9F-BDAF-CB8EB2D0D5FA}" type="datetimeFigureOut">
              <a:rPr lang="ru-RU" smtClean="0"/>
              <a:pPr/>
              <a:t>28.11.2024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F1CE485-26BC-469D-B9A0-F72EFB6AFE99}"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D17BE42-C11C-4E9F-BDAF-CB8EB2D0D5FA}" type="datetimeFigureOut">
              <a:rPr lang="ru-RU" smtClean="0"/>
              <a:pPr/>
              <a:t>28.11.2024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F1CE485-26BC-469D-B9A0-F72EFB6AFE99}"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8D17BE42-C11C-4E9F-BDAF-CB8EB2D0D5FA}" type="datetimeFigureOut">
              <a:rPr lang="ru-RU" smtClean="0"/>
              <a:pPr/>
              <a:t>28.11.2024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F1CE485-26BC-469D-B9A0-F72EFB6AFE99}"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8D17BE42-C11C-4E9F-BDAF-CB8EB2D0D5FA}" type="datetimeFigureOut">
              <a:rPr lang="ru-RU" smtClean="0"/>
              <a:pPr/>
              <a:t>28.11.2024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F1CE485-26BC-469D-B9A0-F72EFB6AFE99}"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17BE42-C11C-4E9F-BDAF-CB8EB2D0D5FA}" type="datetimeFigureOut">
              <a:rPr lang="ru-RU" smtClean="0"/>
              <a:pPr/>
              <a:t>28.11.2024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1CE485-26BC-469D-B9A0-F72EFB6AFE99}"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297"/>
            <a:ext cx="9144793" cy="6858594"/>
          </a:xfrm>
          <a:prstGeom prst="rect">
            <a:avLst/>
          </a:prstGeom>
        </p:spPr>
      </p:pic>
      <p:sp>
        <p:nvSpPr>
          <p:cNvPr id="8" name="Заголовок 7"/>
          <p:cNvSpPr>
            <a:spLocks noGrp="1"/>
          </p:cNvSpPr>
          <p:nvPr>
            <p:ph type="ctrTitle"/>
          </p:nvPr>
        </p:nvSpPr>
        <p:spPr>
          <a:xfrm>
            <a:off x="323527" y="1124743"/>
            <a:ext cx="8820473" cy="2475707"/>
          </a:xfrm>
        </p:spPr>
        <p:txBody>
          <a:bodyPr>
            <a:normAutofit fontScale="90000"/>
          </a:bodyPr>
          <a:lstStyle/>
          <a:p>
            <a:br>
              <a:rPr lang="ru-RU" sz="3600" dirty="0"/>
            </a:br>
            <a:br>
              <a:rPr lang="ru-RU" sz="3600" dirty="0"/>
            </a:br>
            <a:r>
              <a:rPr lang="ru-RU" sz="3600" dirty="0">
                <a:solidFill>
                  <a:srgbClr val="FF0000"/>
                </a:solidFill>
              </a:rPr>
              <a:t>МДОАУ «Детский сад № 65 г. Орска»</a:t>
            </a:r>
            <a:br>
              <a:rPr lang="ru-RU" sz="3600" dirty="0"/>
            </a:br>
            <a:br>
              <a:rPr lang="ru-RU" dirty="0"/>
            </a:br>
            <a:r>
              <a:rPr lang="ru-RU" sz="5400" b="1" dirty="0">
                <a:solidFill>
                  <a:srgbClr val="990099"/>
                </a:solidFill>
                <a:latin typeface="Times New Roman" pitchFamily="18" charset="0"/>
                <a:cs typeface="Times New Roman" pitchFamily="18" charset="0"/>
              </a:rPr>
              <a:t>«Дидактическая игра как средство развития физических качеств детей старшего дошкольного возраста».</a:t>
            </a:r>
          </a:p>
        </p:txBody>
      </p:sp>
      <p:sp>
        <p:nvSpPr>
          <p:cNvPr id="9" name="Подзаголовок 8"/>
          <p:cNvSpPr>
            <a:spLocks noGrp="1"/>
          </p:cNvSpPr>
          <p:nvPr>
            <p:ph type="subTitle" idx="1"/>
          </p:nvPr>
        </p:nvSpPr>
        <p:spPr>
          <a:xfrm>
            <a:off x="1371600" y="5572140"/>
            <a:ext cx="7415242" cy="500066"/>
          </a:xfrm>
        </p:spPr>
        <p:txBody>
          <a:bodyPr>
            <a:noAutofit/>
          </a:bodyPr>
          <a:lstStyle/>
          <a:p>
            <a:pPr algn="r"/>
            <a:r>
              <a:rPr lang="ru-RU" sz="2400" b="1" dirty="0">
                <a:solidFill>
                  <a:schemeClr val="tx1"/>
                </a:solidFill>
                <a:latin typeface="Times New Roman" pitchFamily="18" charset="0"/>
                <a:cs typeface="Times New Roman" pitchFamily="18" charset="0"/>
              </a:rPr>
              <a:t>Подготовил: воспитатель</a:t>
            </a:r>
          </a:p>
          <a:p>
            <a:pPr algn="r"/>
            <a:r>
              <a:rPr lang="ru-RU" sz="2400" b="1" dirty="0" err="1">
                <a:solidFill>
                  <a:schemeClr val="tx1"/>
                </a:solidFill>
                <a:latin typeface="Times New Roman" pitchFamily="18" charset="0"/>
                <a:cs typeface="Times New Roman" pitchFamily="18" charset="0"/>
              </a:rPr>
              <a:t>Голенкова</a:t>
            </a:r>
            <a:r>
              <a:rPr lang="ru-RU" sz="2400" b="1" dirty="0">
                <a:solidFill>
                  <a:schemeClr val="tx1"/>
                </a:solidFill>
                <a:latin typeface="Times New Roman" pitchFamily="18" charset="0"/>
                <a:cs typeface="Times New Roman" pitchFamily="18" charset="0"/>
              </a:rPr>
              <a:t> Юлия Викторовна</a:t>
            </a:r>
          </a:p>
        </p:txBody>
      </p:sp>
      <p:sp>
        <p:nvSpPr>
          <p:cNvPr id="1026" name="AutoShape 2"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8" name="AutoShape 4"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0" name="AutoShape 6"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297"/>
            <a:ext cx="9144793" cy="6858594"/>
          </a:xfrm>
          <a:prstGeom prst="rect">
            <a:avLst/>
          </a:prstGeom>
        </p:spPr>
      </p:pic>
      <p:sp>
        <p:nvSpPr>
          <p:cNvPr id="5" name="TextBox 4"/>
          <p:cNvSpPr txBox="1"/>
          <p:nvPr/>
        </p:nvSpPr>
        <p:spPr>
          <a:xfrm>
            <a:off x="768760" y="203426"/>
            <a:ext cx="7272808" cy="1200329"/>
          </a:xfrm>
          <a:prstGeom prst="rect">
            <a:avLst/>
          </a:prstGeom>
          <a:noFill/>
        </p:spPr>
        <p:txBody>
          <a:bodyPr wrap="square" rtlCol="0">
            <a:spAutoFit/>
          </a:bodyPr>
          <a:lstStyle/>
          <a:p>
            <a:pPr algn="ctr"/>
            <a:r>
              <a:rPr lang="ru-RU" b="1" i="1" dirty="0">
                <a:solidFill>
                  <a:srgbClr val="7030A0"/>
                </a:solidFill>
                <a:latin typeface="Times New Roman" panose="02020603050405020304" pitchFamily="18" charset="0"/>
                <a:cs typeface="Times New Roman" panose="02020603050405020304" pitchFamily="18" charset="0"/>
              </a:rPr>
              <a:t>Картотека </a:t>
            </a:r>
          </a:p>
          <a:p>
            <a:pPr algn="ctr"/>
            <a:r>
              <a:rPr lang="ru-RU" b="1" i="1" dirty="0">
                <a:solidFill>
                  <a:srgbClr val="7030A0"/>
                </a:solidFill>
                <a:latin typeface="Times New Roman" panose="02020603050405020304" pitchFamily="18" charset="0"/>
                <a:cs typeface="Times New Roman" panose="02020603050405020304" pitchFamily="18" charset="0"/>
              </a:rPr>
              <a:t>«Дидактические игры по ознакомлению детей с физической культурой и спортом».</a:t>
            </a:r>
          </a:p>
          <a:p>
            <a:pPr algn="ctr"/>
            <a:r>
              <a:rPr lang="ru-RU" b="1" i="1" dirty="0">
                <a:solidFill>
                  <a:srgbClr val="7030A0"/>
                </a:solidFill>
                <a:latin typeface="Times New Roman" panose="02020603050405020304" pitchFamily="18" charset="0"/>
                <a:cs typeface="Times New Roman" panose="02020603050405020304" pitchFamily="18" charset="0"/>
              </a:rPr>
              <a:t>Были изготовлены и апробированы следующие дидактические игры:</a:t>
            </a:r>
          </a:p>
        </p:txBody>
      </p:sp>
      <p:sp>
        <p:nvSpPr>
          <p:cNvPr id="6" name="TextBox 5"/>
          <p:cNvSpPr txBox="1"/>
          <p:nvPr/>
        </p:nvSpPr>
        <p:spPr>
          <a:xfrm>
            <a:off x="827584" y="1460977"/>
            <a:ext cx="6768752" cy="5355312"/>
          </a:xfrm>
          <a:prstGeom prst="rect">
            <a:avLst/>
          </a:prstGeom>
          <a:noFill/>
        </p:spPr>
        <p:txBody>
          <a:bodyPr wrap="square" rtlCol="0">
            <a:spAutoFit/>
          </a:bodyPr>
          <a:lstStyle/>
          <a:p>
            <a:pPr marL="285750" indent="-285750">
              <a:buFont typeface="Wingdings" panose="05000000000000000000" pitchFamily="2" charset="2"/>
              <a:buChar char="Ø"/>
            </a:pPr>
            <a:r>
              <a:rPr lang="ru-RU" dirty="0">
                <a:solidFill>
                  <a:srgbClr val="7030A0"/>
                </a:solidFill>
              </a:rPr>
              <a:t>Спортивно – дидактическая игра: «Живое домино»</a:t>
            </a:r>
          </a:p>
          <a:p>
            <a:pPr marL="285750" indent="-285750">
              <a:buFont typeface="Wingdings" panose="05000000000000000000" pitchFamily="2" charset="2"/>
              <a:buChar char="Ø"/>
            </a:pPr>
            <a:r>
              <a:rPr lang="ru-RU" dirty="0">
                <a:solidFill>
                  <a:srgbClr val="7030A0"/>
                </a:solidFill>
              </a:rPr>
              <a:t> Дидактическая игра «Спортивный Куб»</a:t>
            </a:r>
          </a:p>
          <a:p>
            <a:pPr marL="285750" indent="-285750">
              <a:buFont typeface="Wingdings" panose="05000000000000000000" pitchFamily="2" charset="2"/>
              <a:buChar char="Ø"/>
            </a:pPr>
            <a:r>
              <a:rPr lang="ru-RU" dirty="0">
                <a:solidFill>
                  <a:srgbClr val="7030A0"/>
                </a:solidFill>
              </a:rPr>
              <a:t>Дидактическая игра «Угадай вид спорта?»</a:t>
            </a:r>
          </a:p>
          <a:p>
            <a:pPr marL="285750" indent="-285750">
              <a:buFont typeface="Wingdings" panose="05000000000000000000" pitchFamily="2" charset="2"/>
              <a:buChar char="Ø"/>
            </a:pPr>
            <a:r>
              <a:rPr lang="ru-RU" dirty="0">
                <a:solidFill>
                  <a:srgbClr val="7030A0"/>
                </a:solidFill>
              </a:rPr>
              <a:t>Игра –</a:t>
            </a:r>
            <a:r>
              <a:rPr lang="ru-RU" dirty="0" err="1">
                <a:solidFill>
                  <a:srgbClr val="7030A0"/>
                </a:solidFill>
              </a:rPr>
              <a:t>ходилка</a:t>
            </a:r>
            <a:r>
              <a:rPr lang="ru-RU" dirty="0">
                <a:solidFill>
                  <a:srgbClr val="7030A0"/>
                </a:solidFill>
              </a:rPr>
              <a:t> «Хожу-брожу, со спортом дружу»</a:t>
            </a:r>
          </a:p>
          <a:p>
            <a:pPr marL="285750" indent="-285750">
              <a:buFont typeface="Wingdings" panose="05000000000000000000" pitchFamily="2" charset="2"/>
              <a:buChar char="Ø"/>
            </a:pPr>
            <a:r>
              <a:rPr lang="ru-RU" dirty="0">
                <a:solidFill>
                  <a:srgbClr val="7030A0"/>
                </a:solidFill>
              </a:rPr>
              <a:t>«Парочки» </a:t>
            </a:r>
          </a:p>
          <a:p>
            <a:pPr marL="285750" indent="-285750">
              <a:buFont typeface="Wingdings" panose="05000000000000000000" pitchFamily="2" charset="2"/>
              <a:buChar char="Ø"/>
            </a:pPr>
            <a:r>
              <a:rPr lang="ru-RU" dirty="0">
                <a:solidFill>
                  <a:srgbClr val="7030A0"/>
                </a:solidFill>
              </a:rPr>
              <a:t>«Спортивное лото»</a:t>
            </a:r>
          </a:p>
          <a:p>
            <a:pPr marL="285750" indent="-285750">
              <a:buFont typeface="Wingdings" panose="05000000000000000000" pitchFamily="2" charset="2"/>
              <a:buChar char="Ø"/>
            </a:pPr>
            <a:r>
              <a:rPr lang="ru-RU" dirty="0">
                <a:solidFill>
                  <a:srgbClr val="7030A0"/>
                </a:solidFill>
              </a:rPr>
              <a:t>«Спорт-лото» (летние виды спорта)</a:t>
            </a:r>
          </a:p>
          <a:p>
            <a:pPr marL="285750" indent="-285750">
              <a:buFont typeface="Wingdings" panose="05000000000000000000" pitchFamily="2" charset="2"/>
              <a:buChar char="Ø"/>
            </a:pPr>
            <a:r>
              <a:rPr lang="ru-RU" dirty="0">
                <a:solidFill>
                  <a:srgbClr val="7030A0"/>
                </a:solidFill>
              </a:rPr>
              <a:t>«Что лишнее?»</a:t>
            </a:r>
          </a:p>
          <a:p>
            <a:pPr marL="285750" indent="-285750">
              <a:buFont typeface="Wingdings" panose="05000000000000000000" pitchFamily="2" charset="2"/>
              <a:buChar char="Ø"/>
            </a:pPr>
            <a:r>
              <a:rPr lang="ru-RU" dirty="0">
                <a:solidFill>
                  <a:srgbClr val="7030A0"/>
                </a:solidFill>
              </a:rPr>
              <a:t> «</a:t>
            </a:r>
            <a:r>
              <a:rPr lang="ru-RU" dirty="0" err="1">
                <a:solidFill>
                  <a:srgbClr val="7030A0"/>
                </a:solidFill>
              </a:rPr>
              <a:t>Спортмеморина</a:t>
            </a:r>
            <a:r>
              <a:rPr lang="ru-RU" dirty="0">
                <a:solidFill>
                  <a:srgbClr val="7030A0"/>
                </a:solidFill>
              </a:rPr>
              <a:t>»</a:t>
            </a:r>
          </a:p>
          <a:p>
            <a:pPr marL="285750" indent="-285750">
              <a:buFont typeface="Wingdings" panose="05000000000000000000" pitchFamily="2" charset="2"/>
              <a:buChar char="Ø"/>
            </a:pPr>
            <a:r>
              <a:rPr lang="ru-RU" dirty="0">
                <a:solidFill>
                  <a:srgbClr val="7030A0"/>
                </a:solidFill>
              </a:rPr>
              <a:t> «Четвертый лишний»</a:t>
            </a:r>
          </a:p>
          <a:p>
            <a:pPr marL="285750" indent="-285750">
              <a:buFont typeface="Wingdings" panose="05000000000000000000" pitchFamily="2" charset="2"/>
              <a:buChar char="Ø"/>
            </a:pPr>
            <a:r>
              <a:rPr lang="ru-RU" dirty="0">
                <a:solidFill>
                  <a:srgbClr val="7030A0"/>
                </a:solidFill>
              </a:rPr>
              <a:t>«Подбери пиктограмму»</a:t>
            </a:r>
          </a:p>
          <a:p>
            <a:pPr marL="285750" indent="-285750">
              <a:buFont typeface="Wingdings" panose="05000000000000000000" pitchFamily="2" charset="2"/>
              <a:buChar char="Ø"/>
            </a:pPr>
            <a:r>
              <a:rPr lang="ru-RU" dirty="0">
                <a:solidFill>
                  <a:srgbClr val="7030A0"/>
                </a:solidFill>
              </a:rPr>
              <a:t> «Спортивный инвентарь»</a:t>
            </a:r>
          </a:p>
          <a:p>
            <a:pPr marL="285750" indent="-285750">
              <a:buFont typeface="Wingdings" panose="05000000000000000000" pitchFamily="2" charset="2"/>
              <a:buChar char="Ø"/>
            </a:pPr>
            <a:r>
              <a:rPr lang="ru-RU" dirty="0">
                <a:solidFill>
                  <a:srgbClr val="7030A0"/>
                </a:solidFill>
              </a:rPr>
              <a:t>«Назови спортсмена»</a:t>
            </a:r>
          </a:p>
          <a:p>
            <a:pPr marL="285750" indent="-285750">
              <a:buFont typeface="Wingdings" panose="05000000000000000000" pitchFamily="2" charset="2"/>
              <a:buChar char="Ø"/>
            </a:pPr>
            <a:r>
              <a:rPr lang="ru-RU" dirty="0">
                <a:solidFill>
                  <a:srgbClr val="7030A0"/>
                </a:solidFill>
              </a:rPr>
              <a:t>«Загадай-отгадай»</a:t>
            </a:r>
          </a:p>
          <a:p>
            <a:pPr marL="285750" indent="-285750">
              <a:buFont typeface="Wingdings" panose="05000000000000000000" pitchFamily="2" charset="2"/>
              <a:buChar char="Ø"/>
            </a:pPr>
            <a:r>
              <a:rPr lang="ru-RU" dirty="0">
                <a:solidFill>
                  <a:srgbClr val="7030A0"/>
                </a:solidFill>
              </a:rPr>
              <a:t> «Олимпийская символика» (разрезные картинки)</a:t>
            </a:r>
          </a:p>
          <a:p>
            <a:pPr marL="285750" indent="-285750">
              <a:buFont typeface="Wingdings" panose="05000000000000000000" pitchFamily="2" charset="2"/>
              <a:buChar char="Ø"/>
            </a:pPr>
            <a:r>
              <a:rPr lang="ru-RU" dirty="0">
                <a:solidFill>
                  <a:srgbClr val="7030A0"/>
                </a:solidFill>
              </a:rPr>
              <a:t>Игра-</a:t>
            </a:r>
            <a:r>
              <a:rPr lang="ru-RU" dirty="0" err="1">
                <a:solidFill>
                  <a:srgbClr val="7030A0"/>
                </a:solidFill>
              </a:rPr>
              <a:t>ходилка</a:t>
            </a:r>
            <a:r>
              <a:rPr lang="ru-RU" dirty="0">
                <a:solidFill>
                  <a:srgbClr val="7030A0"/>
                </a:solidFill>
              </a:rPr>
              <a:t> «Что я знаю о спорте»</a:t>
            </a:r>
          </a:p>
          <a:p>
            <a:pPr marL="285750" indent="-285750">
              <a:buFont typeface="Wingdings" panose="05000000000000000000" pitchFamily="2" charset="2"/>
              <a:buChar char="Ø"/>
            </a:pPr>
            <a:r>
              <a:rPr lang="ru-RU" dirty="0" err="1">
                <a:solidFill>
                  <a:srgbClr val="7030A0"/>
                </a:solidFill>
              </a:rPr>
              <a:t>Лэпбук</a:t>
            </a:r>
            <a:r>
              <a:rPr lang="ru-RU" dirty="0">
                <a:solidFill>
                  <a:srgbClr val="7030A0"/>
                </a:solidFill>
              </a:rPr>
              <a:t> «Спорт-это движение в жизни»</a:t>
            </a:r>
          </a:p>
          <a:p>
            <a:pPr marL="285750" indent="-285750">
              <a:buFont typeface="Wingdings" panose="05000000000000000000" pitchFamily="2" charset="2"/>
              <a:buChar char="Ø"/>
            </a:pPr>
            <a:r>
              <a:rPr lang="ru-RU" dirty="0">
                <a:solidFill>
                  <a:srgbClr val="7030A0"/>
                </a:solidFill>
              </a:rPr>
              <a:t>Ребусы</a:t>
            </a:r>
          </a:p>
          <a:p>
            <a:pPr marL="285750" indent="-285750">
              <a:buFont typeface="Wingdings" panose="05000000000000000000" pitchFamily="2" charset="2"/>
              <a:buChar char="Ø"/>
            </a:pPr>
            <a:endParaRPr lang="ru-RU" dirty="0"/>
          </a:p>
        </p:txBody>
      </p:sp>
    </p:spTree>
    <p:extLst>
      <p:ext uri="{BB962C8B-B14F-4D97-AF65-F5344CB8AC3E}">
        <p14:creationId xmlns:p14="http://schemas.microsoft.com/office/powerpoint/2010/main" val="2246537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594"/>
            <a:ext cx="9144793" cy="6858594"/>
          </a:xfrm>
          <a:prstGeom prst="rect">
            <a:avLst/>
          </a:prstGeom>
        </p:spPr>
      </p:pic>
      <p:sp>
        <p:nvSpPr>
          <p:cNvPr id="3" name="TextBox 2"/>
          <p:cNvSpPr txBox="1"/>
          <p:nvPr/>
        </p:nvSpPr>
        <p:spPr>
          <a:xfrm>
            <a:off x="0" y="3041571"/>
            <a:ext cx="9144000" cy="3816429"/>
          </a:xfrm>
          <a:prstGeom prst="rect">
            <a:avLst/>
          </a:prstGeom>
          <a:noFill/>
        </p:spPr>
        <p:txBody>
          <a:bodyPr wrap="square" rtlCol="0">
            <a:spAutoFit/>
          </a:bodyPr>
          <a:lstStyle/>
          <a:p>
            <a:pPr algn="ctr"/>
            <a:r>
              <a:rPr lang="ru-RU" sz="1600" b="1" dirty="0">
                <a:solidFill>
                  <a:srgbClr val="3E1B59"/>
                </a:solidFill>
                <a:latin typeface="Times New Roman" pitchFamily="18" charset="0"/>
                <a:cs typeface="Times New Roman" pitchFamily="18" charset="0"/>
              </a:rPr>
              <a:t>Игра -</a:t>
            </a:r>
            <a:r>
              <a:rPr lang="ru-RU" sz="1600" b="1" dirty="0" err="1">
                <a:solidFill>
                  <a:srgbClr val="3E1B59"/>
                </a:solidFill>
                <a:latin typeface="Times New Roman" pitchFamily="18" charset="0"/>
                <a:cs typeface="Times New Roman" pitchFamily="18" charset="0"/>
              </a:rPr>
              <a:t>ходилка</a:t>
            </a:r>
            <a:r>
              <a:rPr lang="ru-RU" sz="1600" b="1" dirty="0">
                <a:solidFill>
                  <a:srgbClr val="3E1B59"/>
                </a:solidFill>
                <a:latin typeface="Times New Roman" pitchFamily="18" charset="0"/>
                <a:cs typeface="Times New Roman" pitchFamily="18" charset="0"/>
              </a:rPr>
              <a:t> спортивной направленности</a:t>
            </a:r>
          </a:p>
          <a:p>
            <a:pPr algn="ctr"/>
            <a:r>
              <a:rPr lang="ru-RU" sz="1600" b="1" dirty="0">
                <a:solidFill>
                  <a:srgbClr val="3E1B59"/>
                </a:solidFill>
                <a:latin typeface="Times New Roman" pitchFamily="18" charset="0"/>
                <a:cs typeface="Times New Roman" pitchFamily="18" charset="0"/>
              </a:rPr>
              <a:t> «Хожу-брожу, со спортом дружу»</a:t>
            </a:r>
          </a:p>
          <a:p>
            <a:r>
              <a:rPr lang="ru-RU" sz="1600" b="1" u="sng" dirty="0">
                <a:latin typeface="Times New Roman" pitchFamily="18" charset="0"/>
                <a:cs typeface="Times New Roman" pitchFamily="18" charset="0"/>
              </a:rPr>
              <a:t>Цели :</a:t>
            </a:r>
            <a:r>
              <a:rPr lang="ru-RU" sz="1600" dirty="0">
                <a:latin typeface="Times New Roman" pitchFamily="18" charset="0"/>
                <a:cs typeface="Times New Roman" pitchFamily="18" charset="0"/>
              </a:rPr>
              <a:t> формировать у детей интерес к физкультуре и спорту; закреплять знания детей о физических упражнениях; приобщение детей к самостоятельным занятиям спортом и физическим упражнениям; развивать мышление, память, логику.</a:t>
            </a:r>
            <a:br>
              <a:rPr lang="ru-RU" sz="1600" dirty="0">
                <a:latin typeface="Times New Roman" pitchFamily="18" charset="0"/>
                <a:cs typeface="Times New Roman" pitchFamily="18" charset="0"/>
              </a:rPr>
            </a:br>
            <a:r>
              <a:rPr lang="ru-RU" sz="1600" b="1" u="sng" dirty="0">
                <a:latin typeface="Times New Roman" pitchFamily="18" charset="0"/>
                <a:cs typeface="Times New Roman" pitchFamily="18" charset="0"/>
              </a:rPr>
              <a:t>Правила:</a:t>
            </a:r>
            <a:r>
              <a:rPr lang="ru-RU" sz="1600" dirty="0">
                <a:latin typeface="Times New Roman" pitchFamily="18" charset="0"/>
                <a:cs typeface="Times New Roman" pitchFamily="18" charset="0"/>
              </a:rPr>
              <a:t> Играют 2-6 человек.</a:t>
            </a:r>
            <a:br>
              <a:rPr lang="ru-RU" sz="1600" dirty="0">
                <a:latin typeface="Times New Roman" pitchFamily="18" charset="0"/>
                <a:cs typeface="Times New Roman" pitchFamily="18" charset="0"/>
              </a:rPr>
            </a:br>
            <a:r>
              <a:rPr lang="ru-RU" sz="1600" dirty="0">
                <a:latin typeface="Times New Roman" pitchFamily="18" charset="0"/>
                <a:cs typeface="Times New Roman" pitchFamily="18" charset="0"/>
              </a:rPr>
              <a:t>В игре используется игровое поле – круги с заданиями, дети передвигаются по кругам с заданиями, кубик с цифрами 1-6. Игроки поочередно бросают кубик и делают нужное количество шагов по игровому полю, выполняя задания.</a:t>
            </a:r>
            <a:endParaRPr lang="ru-RU" sz="1600" b="1" dirty="0">
              <a:latin typeface="Times New Roman" pitchFamily="18" charset="0"/>
              <a:cs typeface="Times New Roman" pitchFamily="18" charset="0"/>
            </a:endParaRPr>
          </a:p>
          <a:p>
            <a:r>
              <a:rPr lang="ru-RU" sz="1600" dirty="0">
                <a:latin typeface="Times New Roman" pitchFamily="18" charset="0"/>
                <a:cs typeface="Times New Roman" pitchFamily="18" charset="0"/>
              </a:rPr>
              <a:t>Если ребенок остановился на кружке красного цвета, пропускает ход. </a:t>
            </a:r>
          </a:p>
          <a:p>
            <a:r>
              <a:rPr lang="ru-RU" sz="1600" dirty="0">
                <a:latin typeface="Times New Roman" pitchFamily="18" charset="0"/>
                <a:cs typeface="Times New Roman" pitchFamily="18" charset="0"/>
              </a:rPr>
              <a:t>Если ребенок остановился на круге со спортивным заданием, игрок выполняет изображенное на ней схематически.</a:t>
            </a:r>
          </a:p>
          <a:p>
            <a:r>
              <a:rPr lang="ru-RU" sz="1600" dirty="0">
                <a:latin typeface="Times New Roman" pitchFamily="18" charset="0"/>
                <a:cs typeface="Times New Roman" pitchFamily="18" charset="0"/>
              </a:rPr>
              <a:t> Если ребенок остановился на кружке зеленого цвета, делает дополнительный ход.</a:t>
            </a:r>
          </a:p>
          <a:p>
            <a:r>
              <a:rPr lang="ru-RU" sz="1600" dirty="0">
                <a:latin typeface="Times New Roman" pitchFamily="18" charset="0"/>
                <a:cs typeface="Times New Roman" pitchFamily="18" charset="0"/>
              </a:rPr>
              <a:t>Если ребенок остановился на кружке со стрелкой, значит фишка движется по </a:t>
            </a:r>
            <a:r>
              <a:rPr lang="ru-RU" sz="1600" b="1" dirty="0">
                <a:latin typeface="Times New Roman" pitchFamily="18" charset="0"/>
                <a:cs typeface="Times New Roman" pitchFamily="18" charset="0"/>
              </a:rPr>
              <a:t>направлению стрелки</a:t>
            </a:r>
            <a:r>
              <a:rPr lang="ru-RU" sz="1600" dirty="0">
                <a:latin typeface="Times New Roman" pitchFamily="18" charset="0"/>
                <a:cs typeface="Times New Roman" pitchFamily="18" charset="0"/>
              </a:rPr>
              <a:t>. </a:t>
            </a:r>
          </a:p>
          <a:p>
            <a:r>
              <a:rPr lang="ru-RU" sz="1600" dirty="0">
                <a:latin typeface="Times New Roman" pitchFamily="18" charset="0"/>
                <a:cs typeface="Times New Roman" pitchFamily="18" charset="0"/>
              </a:rPr>
              <a:t>Дошедшие до финиша занимают соответствующие места на пьедестале</a:t>
            </a:r>
            <a:r>
              <a:rPr lang="ru-RU" dirty="0">
                <a:latin typeface="Times New Roman" pitchFamily="18" charset="0"/>
                <a:cs typeface="Times New Roman" pitchFamily="18" charset="0"/>
              </a:rPr>
              <a:t>.</a:t>
            </a: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048" y="6548"/>
            <a:ext cx="4052105" cy="3039079"/>
          </a:xfrm>
          <a:prstGeom prst="rect">
            <a:avLst/>
          </a:prstGeom>
          <a:ln>
            <a:noFill/>
          </a:ln>
          <a:effectLst>
            <a:softEdge rad="112500"/>
          </a:effec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3075" y="-22844"/>
            <a:ext cx="2298311" cy="3064415"/>
          </a:xfrm>
          <a:prstGeom prst="rect">
            <a:avLst/>
          </a:prstGeom>
          <a:ln>
            <a:noFill/>
          </a:ln>
          <a:effectLst>
            <a:softEdge rad="1125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97" y="-297"/>
            <a:ext cx="9144793" cy="6858594"/>
          </a:xfrm>
          <a:prstGeom prst="rect">
            <a:avLst/>
          </a:prstGeom>
        </p:spPr>
      </p:pic>
      <p:sp>
        <p:nvSpPr>
          <p:cNvPr id="2" name="TextBox 1"/>
          <p:cNvSpPr txBox="1"/>
          <p:nvPr/>
        </p:nvSpPr>
        <p:spPr>
          <a:xfrm>
            <a:off x="-398" y="3964900"/>
            <a:ext cx="9144397" cy="2893100"/>
          </a:xfrm>
          <a:prstGeom prst="rect">
            <a:avLst/>
          </a:prstGeom>
          <a:noFill/>
        </p:spPr>
        <p:txBody>
          <a:bodyPr wrap="square" rtlCol="0">
            <a:spAutoFit/>
          </a:bodyPr>
          <a:lstStyle/>
          <a:p>
            <a:r>
              <a:rPr lang="ru-RU" sz="1400" b="1" dirty="0">
                <a:latin typeface="Times New Roman" panose="02020603050405020304" pitchFamily="18" charset="0"/>
                <a:cs typeface="Times New Roman" panose="02020603050405020304" pitchFamily="18" charset="0"/>
              </a:rPr>
              <a:t>Спортивно – дидактическая игра: «Живое домино».</a:t>
            </a:r>
          </a:p>
          <a:p>
            <a:r>
              <a:rPr lang="ru-RU" sz="1400" dirty="0">
                <a:latin typeface="Times New Roman" panose="02020603050405020304" pitchFamily="18" charset="0"/>
                <a:cs typeface="Times New Roman" panose="02020603050405020304" pitchFamily="18" charset="0"/>
              </a:rPr>
              <a:t>Цель: Закрепление у детей представлений о спортивном инвентаре зимнего и летнего спорта посредством дидактической игры. </a:t>
            </a:r>
          </a:p>
          <a:p>
            <a:r>
              <a:rPr lang="ru-RU" sz="1400" dirty="0">
                <a:latin typeface="Times New Roman" panose="02020603050405020304" pitchFamily="18" charset="0"/>
                <a:cs typeface="Times New Roman" panose="02020603050405020304" pitchFamily="18" charset="0"/>
              </a:rPr>
              <a:t>Игровые атрибуты: Карточки на резинке с изображением летнего и зимнего спортивного инвентаря (пары : 2 мяча, 2 скакалки, 2 шайбы и т.д.) по количеству детей.</a:t>
            </a:r>
          </a:p>
          <a:p>
            <a:r>
              <a:rPr lang="ru-RU" sz="1400" dirty="0">
                <a:latin typeface="Times New Roman" panose="02020603050405020304" pitchFamily="18" charset="0"/>
                <a:cs typeface="Times New Roman" panose="02020603050405020304" pitchFamily="18" charset="0"/>
              </a:rPr>
              <a:t>Игровые действия: Каждый ребенок выбирает себе любые две картинки на резинке и одевает на правую и левую руку, картинкой вверх. По считалке выбирается водящий. Он выходит в центр группы и убирает левую руку за спину, смотрит на картинку правой руки и называет спортивный инвентарь, который у него изображен (например, лыжи). Дети смотрят на свои картинки тот, у кого есть на картинке лыжи, выходит к водящему, и берется за руку, той рукой, на которой картинка лыжи. И так по очереди называют спортивный инвентарь. Если круг замкнулся, но остались игроки за кругом, то они по очереди выходят в центр круга и показывают любое спортивное упражнение (например: приседание), и все выполняют это упражнение, за ним идет следующий стоящий за кругом.</a:t>
            </a:r>
          </a:p>
          <a:p>
            <a:r>
              <a:rPr lang="ru-RU" sz="1400" dirty="0">
                <a:latin typeface="Times New Roman" panose="02020603050405020304" pitchFamily="18" charset="0"/>
                <a:cs typeface="Times New Roman" panose="02020603050405020304" pitchFamily="18" charset="0"/>
              </a:rPr>
              <a:t>(Можно усложнить, вместо спортивного инвентаря, сделать картинки виды спорта)</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5853" y="720080"/>
            <a:ext cx="3611893" cy="2708920"/>
          </a:xfrm>
          <a:prstGeom prst="rect">
            <a:avLst/>
          </a:prstGeom>
          <a:ln>
            <a:noFill/>
          </a:ln>
          <a:effectLst>
            <a:softEdge rad="11250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97" y="-297"/>
            <a:ext cx="9144793" cy="6858594"/>
          </a:xfrm>
          <a:prstGeom prst="rect">
            <a:avLst/>
          </a:prstGeom>
        </p:spPr>
      </p:pic>
      <p:sp>
        <p:nvSpPr>
          <p:cNvPr id="2" name="TextBox 1"/>
          <p:cNvSpPr txBox="1"/>
          <p:nvPr/>
        </p:nvSpPr>
        <p:spPr>
          <a:xfrm>
            <a:off x="107504" y="4221088"/>
            <a:ext cx="9036496" cy="2462213"/>
          </a:xfrm>
          <a:prstGeom prst="rect">
            <a:avLst/>
          </a:prstGeom>
          <a:noFill/>
        </p:spPr>
        <p:txBody>
          <a:bodyPr wrap="square" rtlCol="0">
            <a:spAutoFit/>
          </a:bodyPr>
          <a:lstStyle/>
          <a:p>
            <a:r>
              <a:rPr lang="ru-RU" sz="1400" b="1" dirty="0">
                <a:latin typeface="Times New Roman" panose="02020603050405020304" pitchFamily="18" charset="0"/>
                <a:cs typeface="Times New Roman" panose="02020603050405020304" pitchFamily="18" charset="0"/>
              </a:rPr>
              <a:t>Дидактическая игра «Угадай вид спорта?»</a:t>
            </a:r>
          </a:p>
          <a:p>
            <a:r>
              <a:rPr lang="ru-RU" sz="1400" dirty="0">
                <a:latin typeface="Times New Roman" panose="02020603050405020304" pitchFamily="18" charset="0"/>
                <a:cs typeface="Times New Roman" panose="02020603050405020304" pitchFamily="18" charset="0"/>
              </a:rPr>
              <a:t>Цель игры:</a:t>
            </a:r>
          </a:p>
          <a:p>
            <a:r>
              <a:rPr lang="ru-RU" sz="1400" dirty="0">
                <a:latin typeface="Times New Roman" panose="02020603050405020304" pitchFamily="18" charset="0"/>
                <a:cs typeface="Times New Roman" panose="02020603050405020304" pitchFamily="18" charset="0"/>
              </a:rPr>
              <a:t>формировать  знания детей о видах спорта с помощью игрового пособия «Угадай вид спорта».</a:t>
            </a:r>
          </a:p>
          <a:p>
            <a:r>
              <a:rPr lang="ru-RU" sz="1400" dirty="0">
                <a:latin typeface="Times New Roman" panose="02020603050405020304" pitchFamily="18" charset="0"/>
                <a:cs typeface="Times New Roman" panose="02020603050405020304" pitchFamily="18" charset="0"/>
              </a:rPr>
              <a:t>Материал – картинки с изображением видов спорта, песочные часы.</a:t>
            </a:r>
          </a:p>
          <a:p>
            <a:r>
              <a:rPr lang="ru-RU" sz="1400" dirty="0">
                <a:latin typeface="Times New Roman" panose="02020603050405020304" pitchFamily="18" charset="0"/>
                <a:cs typeface="Times New Roman" panose="02020603050405020304" pitchFamily="18" charset="0"/>
              </a:rPr>
              <a:t>Правила игры:</a:t>
            </a:r>
          </a:p>
          <a:p>
            <a:r>
              <a:rPr lang="ru-RU" sz="1400" dirty="0">
                <a:latin typeface="Times New Roman" panose="02020603050405020304" pitchFamily="18" charset="0"/>
                <a:cs typeface="Times New Roman" panose="02020603050405020304" pitchFamily="18" charset="0"/>
              </a:rPr>
              <a:t>Игра проводится со всей группой детей.</a:t>
            </a:r>
          </a:p>
          <a:p>
            <a:r>
              <a:rPr lang="ru-RU" sz="1400" dirty="0">
                <a:latin typeface="Times New Roman" panose="02020603050405020304" pitchFamily="18" charset="0"/>
                <a:cs typeface="Times New Roman" panose="02020603050405020304" pitchFamily="18" charset="0"/>
              </a:rPr>
              <a:t>Дети выбирают любую карточку  и прикрепляют на ободок, так, что бы они сами не видели, что изображено на карточке.</a:t>
            </a:r>
          </a:p>
          <a:p>
            <a:r>
              <a:rPr lang="ru-RU" sz="1400" dirty="0">
                <a:latin typeface="Times New Roman" panose="02020603050405020304" pitchFamily="18" charset="0"/>
                <a:cs typeface="Times New Roman" panose="02020603050405020304" pitchFamily="18" charset="0"/>
              </a:rPr>
              <a:t>Отгадывающий задает наводящий вопрос другим детям, детям разрешается отвечать на вопрос только (ДА или НЕТ). Игрок побеждает если он смог в течение одной минуты отгадать, кто или что  изображено у него (неё) на карточке. Если в течение одной минуты игрок не отгадал, то он проиграл. Передает ход другому игроку.</a:t>
            </a:r>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t="9485" r="44987" b="22223"/>
          <a:stretch/>
        </p:blipFill>
        <p:spPr>
          <a:xfrm>
            <a:off x="1763688" y="382203"/>
            <a:ext cx="2088232" cy="3456385"/>
          </a:xfrm>
          <a:prstGeom prst="rect">
            <a:avLst/>
          </a:prstGeom>
          <a:ln>
            <a:noFill/>
          </a:ln>
          <a:effectLst>
            <a:softEdge rad="112500"/>
          </a:effec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976" y="82002"/>
            <a:ext cx="3003798" cy="4005064"/>
          </a:xfrm>
          <a:prstGeom prst="rect">
            <a:avLst/>
          </a:prstGeom>
          <a:ln>
            <a:noFill/>
          </a:ln>
          <a:effectLst>
            <a:softEdge rad="112500"/>
          </a:effectLst>
        </p:spPr>
      </p:pic>
    </p:spTree>
    <p:extLst>
      <p:ext uri="{BB962C8B-B14F-4D97-AF65-F5344CB8AC3E}">
        <p14:creationId xmlns:p14="http://schemas.microsoft.com/office/powerpoint/2010/main" val="3100877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97" y="-297"/>
            <a:ext cx="9144793" cy="6858594"/>
          </a:xfrm>
          <a:prstGeom prst="rect">
            <a:avLst/>
          </a:prstGeom>
        </p:spPr>
      </p:pic>
      <p:sp>
        <p:nvSpPr>
          <p:cNvPr id="2" name="TextBox 1"/>
          <p:cNvSpPr txBox="1"/>
          <p:nvPr/>
        </p:nvSpPr>
        <p:spPr>
          <a:xfrm>
            <a:off x="0" y="4653136"/>
            <a:ext cx="9036496" cy="2523768"/>
          </a:xfrm>
          <a:prstGeom prst="rect">
            <a:avLst/>
          </a:prstGeom>
          <a:noFill/>
        </p:spPr>
        <p:txBody>
          <a:bodyPr wrap="square" rtlCol="0">
            <a:spAutoFit/>
          </a:bodyPr>
          <a:lstStyle/>
          <a:p>
            <a:r>
              <a:rPr lang="ru-RU" sz="1400" b="1" dirty="0">
                <a:latin typeface="Times New Roman" panose="02020603050405020304" pitchFamily="18" charset="0"/>
                <a:cs typeface="Times New Roman" panose="02020603050405020304" pitchFamily="18" charset="0"/>
              </a:rPr>
              <a:t>Дидактическая игра «Спортивный Куб»</a:t>
            </a:r>
          </a:p>
          <a:p>
            <a:r>
              <a:rPr lang="ru-RU" sz="1400" dirty="0">
                <a:latin typeface="Times New Roman" panose="02020603050405020304" pitchFamily="18" charset="0"/>
                <a:cs typeface="Times New Roman" panose="02020603050405020304" pitchFamily="18" charset="0"/>
              </a:rPr>
              <a:t>Описание: Спортивный куб предназначен для использования в самостоятельной игровой деятельности, так же организованной образовательной деятельности. Способствует укреплению мышц тела, развитию общеразвивающих упражнений, внимания, координации движений, быстроты реакции.</a:t>
            </a:r>
          </a:p>
          <a:p>
            <a:r>
              <a:rPr lang="ru-RU" sz="1400" dirty="0">
                <a:latin typeface="Times New Roman" panose="02020603050405020304" pitchFamily="18" charset="0"/>
                <a:cs typeface="Times New Roman" panose="02020603050405020304" pitchFamily="18" charset="0"/>
              </a:rPr>
              <a:t>Цель: формировать у детей интерес к физкультуре и спорту;</a:t>
            </a:r>
          </a:p>
          <a:p>
            <a:r>
              <a:rPr lang="ru-RU" sz="1400" dirty="0">
                <a:latin typeface="Times New Roman" panose="02020603050405020304" pitchFamily="18" charset="0"/>
                <a:cs typeface="Times New Roman" panose="02020603050405020304" pitchFamily="18" charset="0"/>
              </a:rPr>
              <a:t>Возрастная категория: 3-7 лет</a:t>
            </a:r>
          </a:p>
          <a:p>
            <a:r>
              <a:rPr lang="ru-RU" sz="1400" dirty="0">
                <a:latin typeface="Times New Roman" panose="02020603050405020304" pitchFamily="18" charset="0"/>
                <a:cs typeface="Times New Roman" panose="02020603050405020304" pitchFamily="18" charset="0"/>
              </a:rPr>
              <a:t>Правила игры: Сначала педагог делает показ упражнения и передачи кубика, затем дети передают куб друг другу поочередно в руки, выполняя упражнение, которое изображено на одной из сторон кубика, передавая его другому ребенку куб следует перевернуть другой стороной, чтобы упражнение сменилось на новое. Повторить игру и общеразвивающие упражнения можно 2-3 раза.</a:t>
            </a:r>
          </a:p>
          <a:p>
            <a:endParaRPr lang="ru-RU" dirty="0"/>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2141" t="7502" r="10093" b="5803"/>
          <a:stretch/>
        </p:blipFill>
        <p:spPr>
          <a:xfrm>
            <a:off x="2411760" y="476673"/>
            <a:ext cx="3096344" cy="3888432"/>
          </a:xfrm>
          <a:prstGeom prst="rect">
            <a:avLst/>
          </a:prstGeom>
          <a:ln>
            <a:noFill/>
          </a:ln>
          <a:effectLst>
            <a:softEdge rad="112500"/>
          </a:effectLst>
        </p:spPr>
      </p:pic>
    </p:spTree>
    <p:extLst>
      <p:ext uri="{BB962C8B-B14F-4D97-AF65-F5344CB8AC3E}">
        <p14:creationId xmlns:p14="http://schemas.microsoft.com/office/powerpoint/2010/main" val="16642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594"/>
            <a:ext cx="9144793" cy="6858594"/>
          </a:xfrm>
          <a:prstGeom prst="rect">
            <a:avLst/>
          </a:prstGeom>
        </p:spPr>
      </p:pic>
      <p:sp>
        <p:nvSpPr>
          <p:cNvPr id="3" name="TextBox 2"/>
          <p:cNvSpPr txBox="1"/>
          <p:nvPr/>
        </p:nvSpPr>
        <p:spPr>
          <a:xfrm>
            <a:off x="0" y="4734342"/>
            <a:ext cx="8640960" cy="2123658"/>
          </a:xfrm>
          <a:prstGeom prst="rect">
            <a:avLst/>
          </a:prstGeom>
          <a:noFill/>
        </p:spPr>
        <p:txBody>
          <a:bodyPr wrap="square" rtlCol="0">
            <a:spAutoFit/>
          </a:bodyPr>
          <a:lstStyle/>
          <a:p>
            <a:r>
              <a:rPr lang="ru-RU" sz="1200" dirty="0">
                <a:latin typeface="Times New Roman" panose="02020603050405020304" pitchFamily="18" charset="0"/>
                <a:cs typeface="Times New Roman" panose="02020603050405020304" pitchFamily="18" charset="0"/>
              </a:rPr>
              <a:t>ИГРА-ХОДИЛКА «Что я знаю о спорте»</a:t>
            </a:r>
          </a:p>
          <a:p>
            <a:r>
              <a:rPr lang="ru-RU" sz="1200" dirty="0">
                <a:latin typeface="Times New Roman" panose="02020603050405020304" pitchFamily="18" charset="0"/>
                <a:cs typeface="Times New Roman" panose="02020603050405020304" pitchFamily="18" charset="0"/>
              </a:rPr>
              <a:t>Цели : формировать у детей интерес к физкультуре и спорту; закреплять знания о зимних видах спорта, необходимом инвентаре, оборудовании, экипировки для данных видов спорта; развивать мышление, память, логику.</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Правила: Играют 2-6 человек.</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В игре используют игровое поле, фишки, кубик с цифрами 1-6. Игроки поочередно бросают кубик и передвигают фишки, отвечая на вопросы. Если игрок правильно ответил, он получает жетон. Когда один из игроков доходит до финиша игра заканчивается и подсчитывается количество жетонов. Побеждает тот, у кого их больше.</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Вопрос определяет цвет символа, на который попадает фишка:</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РОЗОВЫЙ – название вида спорта</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ГОЛУБОЙ – оборудование и инвентарь для данного спорта</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ЗЕЛЕНЫЙ – как определяется победитель; одиночный или командный вид спорта</a:t>
            </a:r>
          </a:p>
        </p:txBody>
      </p:sp>
      <p:pic>
        <p:nvPicPr>
          <p:cNvPr id="4" name="Picture 5" descr="C:\Users\user\Desktop\RagiPu_WNKE.jpg"/>
          <p:cNvPicPr>
            <a:picLocks noChangeAspect="1" noChangeArrowheads="1"/>
          </p:cNvPicPr>
          <p:nvPr/>
        </p:nvPicPr>
        <p:blipFill>
          <a:blip r:embed="rId3"/>
          <a:srcRect/>
          <a:stretch>
            <a:fillRect/>
          </a:stretch>
        </p:blipFill>
        <p:spPr bwMode="auto">
          <a:xfrm>
            <a:off x="1571604" y="285728"/>
            <a:ext cx="6062879" cy="4357694"/>
          </a:xfrm>
          <a:prstGeom prst="rect">
            <a:avLst/>
          </a:prstGeom>
          <a:noFill/>
        </p:spPr>
      </p:pic>
    </p:spTree>
    <p:extLst>
      <p:ext uri="{BB962C8B-B14F-4D97-AF65-F5344CB8AC3E}">
        <p14:creationId xmlns:p14="http://schemas.microsoft.com/office/powerpoint/2010/main" val="2762911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dirty="0"/>
          </a:p>
        </p:txBody>
      </p:sp>
      <p:sp>
        <p:nvSpPr>
          <p:cNvPr id="1026" name="AutoShape 2"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8" name="AutoShape 4"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0" name="AutoShape 6"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31" name="Picture 7" descr="C:\Users\user\Desktop\1593699986_1-p-sportivnii-fon-1.jpg"/>
          <p:cNvPicPr>
            <a:picLocks noChangeAspect="1" noChangeArrowheads="1"/>
          </p:cNvPicPr>
          <p:nvPr/>
        </p:nvPicPr>
        <p:blipFill>
          <a:blip r:embed="rId2"/>
          <a:srcRect/>
          <a:stretch>
            <a:fillRect/>
          </a:stretch>
        </p:blipFill>
        <p:spPr bwMode="auto">
          <a:xfrm>
            <a:off x="0" y="0"/>
            <a:ext cx="9113397" cy="6858000"/>
          </a:xfrm>
          <a:prstGeom prst="rect">
            <a:avLst/>
          </a:prstGeom>
          <a:noFill/>
        </p:spPr>
      </p:pic>
      <p:pic>
        <p:nvPicPr>
          <p:cNvPr id="13316" name="Picture 4" descr="https://sun9-7.userapi.com/impg/H6s-vVeGnEnxe6dniVahosPk8La6PNHzcv0opg/RsDUg0YpJCI.jpg?size=1280x606&amp;quality=96&amp;sign=06648ce00fd82722693f48af93cc8dd7&amp;type=album"/>
          <p:cNvPicPr>
            <a:picLocks noChangeAspect="1" noChangeArrowheads="1"/>
          </p:cNvPicPr>
          <p:nvPr/>
        </p:nvPicPr>
        <p:blipFill>
          <a:blip r:embed="rId3"/>
          <a:srcRect/>
          <a:stretch>
            <a:fillRect/>
          </a:stretch>
        </p:blipFill>
        <p:spPr bwMode="auto">
          <a:xfrm>
            <a:off x="1000100" y="285728"/>
            <a:ext cx="7875725" cy="4786346"/>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dirty="0"/>
          </a:p>
        </p:txBody>
      </p:sp>
      <p:sp>
        <p:nvSpPr>
          <p:cNvPr id="1026" name="AutoShape 2"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8" name="AutoShape 4"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0" name="AutoShape 6"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31" name="Picture 7" descr="C:\Users\user\Desktop\1593699986_1-p-sportivnii-fon-1.jpg"/>
          <p:cNvPicPr>
            <a:picLocks noChangeAspect="1" noChangeArrowheads="1"/>
          </p:cNvPicPr>
          <p:nvPr/>
        </p:nvPicPr>
        <p:blipFill>
          <a:blip r:embed="rId2"/>
          <a:srcRect/>
          <a:stretch>
            <a:fillRect/>
          </a:stretch>
        </p:blipFill>
        <p:spPr bwMode="auto">
          <a:xfrm>
            <a:off x="0" y="0"/>
            <a:ext cx="9113397" cy="6858000"/>
          </a:xfrm>
          <a:prstGeom prst="rect">
            <a:avLst/>
          </a:prstGeom>
          <a:noFill/>
        </p:spPr>
      </p:pic>
      <p:sp>
        <p:nvSpPr>
          <p:cNvPr id="10" name="Прямоугольник 9"/>
          <p:cNvSpPr/>
          <p:nvPr/>
        </p:nvSpPr>
        <p:spPr>
          <a:xfrm>
            <a:off x="1714480" y="3929066"/>
            <a:ext cx="7000924" cy="2954655"/>
          </a:xfrm>
          <a:prstGeom prst="rect">
            <a:avLst/>
          </a:prstGeom>
        </p:spPr>
        <p:txBody>
          <a:bodyPr wrap="square">
            <a:spAutoFit/>
          </a:bodyPr>
          <a:lstStyle/>
          <a:p>
            <a:r>
              <a:rPr lang="ru-RU" b="1" dirty="0">
                <a:solidFill>
                  <a:srgbClr val="3E1B59"/>
                </a:solidFill>
                <a:latin typeface="Times New Roman" pitchFamily="18" charset="0"/>
                <a:cs typeface="Times New Roman" pitchFamily="18" charset="0"/>
              </a:rPr>
              <a:t>«Спортивный инвентарь»</a:t>
            </a:r>
          </a:p>
          <a:p>
            <a:r>
              <a:rPr lang="ru-RU" sz="1200" dirty="0">
                <a:solidFill>
                  <a:srgbClr val="3E1B59"/>
                </a:solidFill>
                <a:latin typeface="Times New Roman" pitchFamily="18" charset="0"/>
                <a:cs typeface="Times New Roman" pitchFamily="18" charset="0"/>
              </a:rPr>
              <a:t>Цель: Закреплять знания детей о разных видах спорта, спортсменах, спортивных атрибутах. Развивать зрительное внимание, логическое мышление.</a:t>
            </a:r>
            <a:r>
              <a:rPr lang="ru-RU" sz="1200" b="1" dirty="0"/>
              <a:t> </a:t>
            </a:r>
          </a:p>
          <a:p>
            <a:r>
              <a:rPr lang="ru-RU" sz="1200" b="1" dirty="0">
                <a:solidFill>
                  <a:srgbClr val="3E1B59"/>
                </a:solidFill>
                <a:latin typeface="Times New Roman" pitchFamily="18" charset="0"/>
                <a:cs typeface="Times New Roman" pitchFamily="18" charset="0"/>
              </a:rPr>
              <a:t>Материал. </a:t>
            </a:r>
            <a:r>
              <a:rPr lang="ru-RU" sz="1200" dirty="0">
                <a:solidFill>
                  <a:srgbClr val="3E1B59"/>
                </a:solidFill>
                <a:latin typeface="Times New Roman" pitchFamily="18" charset="0"/>
                <a:cs typeface="Times New Roman" pitchFamily="18" charset="0"/>
              </a:rPr>
              <a:t>Предметные картинки из серии </a:t>
            </a:r>
            <a:r>
              <a:rPr lang="ru-RU" sz="1200" i="1" dirty="0">
                <a:solidFill>
                  <a:srgbClr val="3E1B59"/>
                </a:solidFill>
                <a:latin typeface="Times New Roman" pitchFamily="18" charset="0"/>
                <a:cs typeface="Times New Roman" pitchFamily="18" charset="0"/>
              </a:rPr>
              <a:t>«</a:t>
            </a:r>
            <a:r>
              <a:rPr lang="ru-RU" sz="1200" b="1" i="1" dirty="0">
                <a:solidFill>
                  <a:srgbClr val="3E1B59"/>
                </a:solidFill>
                <a:latin typeface="Times New Roman" pitchFamily="18" charset="0"/>
                <a:cs typeface="Times New Roman" pitchFamily="18" charset="0"/>
              </a:rPr>
              <a:t>Спорт</a:t>
            </a:r>
            <a:r>
              <a:rPr lang="ru-RU" sz="1200" i="1" dirty="0">
                <a:solidFill>
                  <a:srgbClr val="3E1B59"/>
                </a:solidFill>
                <a:latin typeface="Times New Roman" pitchFamily="18" charset="0"/>
                <a:cs typeface="Times New Roman" pitchFamily="18" charset="0"/>
              </a:rPr>
              <a:t>»</a:t>
            </a:r>
            <a:r>
              <a:rPr lang="ru-RU" sz="1200" dirty="0">
                <a:solidFill>
                  <a:srgbClr val="3E1B59"/>
                </a:solidFill>
                <a:latin typeface="Times New Roman" pitchFamily="18" charset="0"/>
                <a:cs typeface="Times New Roman" pitchFamily="18" charset="0"/>
              </a:rPr>
              <a:t>, карточки атрибутов и инвентаря </a:t>
            </a:r>
            <a:r>
              <a:rPr lang="ru-RU" sz="1200" b="1" dirty="0">
                <a:solidFill>
                  <a:srgbClr val="3E1B59"/>
                </a:solidFill>
                <a:latin typeface="Times New Roman" pitchFamily="18" charset="0"/>
                <a:cs typeface="Times New Roman" pitchFamily="18" charset="0"/>
              </a:rPr>
              <a:t>спортсменов</a:t>
            </a:r>
            <a:r>
              <a:rPr lang="ru-RU" sz="1200" dirty="0">
                <a:solidFill>
                  <a:srgbClr val="3E1B59"/>
                </a:solidFill>
                <a:latin typeface="Times New Roman" pitchFamily="18" charset="0"/>
                <a:cs typeface="Times New Roman" pitchFamily="18" charset="0"/>
              </a:rPr>
              <a:t>. </a:t>
            </a:r>
          </a:p>
          <a:p>
            <a:r>
              <a:rPr lang="ru-RU" sz="1200" dirty="0">
                <a:solidFill>
                  <a:srgbClr val="3E1B59"/>
                </a:solidFill>
                <a:latin typeface="Times New Roman" pitchFamily="18" charset="0"/>
                <a:cs typeface="Times New Roman" pitchFamily="18" charset="0"/>
              </a:rPr>
              <a:t>Правила игры: играют 2-6 человеке.</a:t>
            </a:r>
          </a:p>
          <a:p>
            <a:r>
              <a:rPr lang="ru-RU" sz="1200" dirty="0">
                <a:solidFill>
                  <a:srgbClr val="3E1B59"/>
                </a:solidFill>
                <a:latin typeface="Times New Roman" pitchFamily="18" charset="0"/>
                <a:cs typeface="Times New Roman" pitchFamily="18" charset="0"/>
              </a:rPr>
              <a:t>Ведущий показывает карточку с изображением спорт инвентаря, игрок называет что изображено, в каком виде спорта используется и как можно использовать еще этот предмет.</a:t>
            </a:r>
            <a:r>
              <a:rPr lang="ru-RU" sz="1200" b="1" dirty="0">
                <a:solidFill>
                  <a:srgbClr val="3E1B59"/>
                </a:solidFill>
                <a:latin typeface="Times New Roman" pitchFamily="18" charset="0"/>
                <a:cs typeface="Times New Roman" pitchFamily="18" charset="0"/>
              </a:rPr>
              <a:t> </a:t>
            </a:r>
            <a:endParaRPr lang="ru-RU" sz="1200" dirty="0">
              <a:solidFill>
                <a:srgbClr val="3E1B59"/>
              </a:solidFill>
              <a:latin typeface="Times New Roman" pitchFamily="18" charset="0"/>
              <a:cs typeface="Times New Roman" pitchFamily="18" charset="0"/>
            </a:endParaRPr>
          </a:p>
          <a:p>
            <a:r>
              <a:rPr lang="ru-RU" sz="1200" dirty="0">
                <a:solidFill>
                  <a:srgbClr val="3E1B59"/>
                </a:solidFill>
                <a:latin typeface="Times New Roman" pitchFamily="18" charset="0"/>
                <a:cs typeface="Times New Roman" pitchFamily="18" charset="0"/>
              </a:rPr>
              <a:t>Дети ответы проговаривают полными предложениями.</a:t>
            </a:r>
          </a:p>
          <a:p>
            <a:r>
              <a:rPr lang="ru-RU" sz="1200" dirty="0">
                <a:solidFill>
                  <a:srgbClr val="3E1B59"/>
                </a:solidFill>
                <a:latin typeface="Times New Roman" pitchFamily="18" charset="0"/>
                <a:cs typeface="Times New Roman" pitchFamily="18" charset="0"/>
              </a:rPr>
              <a:t>Лыжи, палки нужны… </a:t>
            </a:r>
            <a:r>
              <a:rPr lang="ru-RU" sz="1200" i="1" dirty="0">
                <a:solidFill>
                  <a:srgbClr val="3E1B59"/>
                </a:solidFill>
                <a:latin typeface="Times New Roman" pitchFamily="18" charset="0"/>
                <a:cs typeface="Times New Roman" pitchFamily="18" charset="0"/>
              </a:rPr>
              <a:t>(лыжнику)</a:t>
            </a:r>
            <a:r>
              <a:rPr lang="ru-RU" sz="1200" dirty="0">
                <a:solidFill>
                  <a:srgbClr val="3E1B59"/>
                </a:solidFill>
                <a:latin typeface="Times New Roman" pitchFamily="18" charset="0"/>
                <a:cs typeface="Times New Roman" pitchFamily="18" charset="0"/>
              </a:rPr>
              <a:t>.</a:t>
            </a:r>
          </a:p>
          <a:p>
            <a:r>
              <a:rPr lang="ru-RU" sz="1200" dirty="0">
                <a:solidFill>
                  <a:srgbClr val="3E1B59"/>
                </a:solidFill>
                <a:latin typeface="Times New Roman" pitchFamily="18" charset="0"/>
                <a:cs typeface="Times New Roman" pitchFamily="18" charset="0"/>
              </a:rPr>
              <a:t>Коньки, костюм для выступлений нужны </a:t>
            </a:r>
            <a:r>
              <a:rPr lang="ru-RU" sz="1200" i="1" dirty="0">
                <a:solidFill>
                  <a:srgbClr val="3E1B59"/>
                </a:solidFill>
                <a:latin typeface="Times New Roman" pitchFamily="18" charset="0"/>
                <a:cs typeface="Times New Roman" pitchFamily="18" charset="0"/>
              </a:rPr>
              <a:t>(фигуристке)</a:t>
            </a:r>
            <a:r>
              <a:rPr lang="ru-RU" sz="1200" dirty="0">
                <a:solidFill>
                  <a:srgbClr val="3E1B59"/>
                </a:solidFill>
                <a:latin typeface="Times New Roman" pitchFamily="18" charset="0"/>
                <a:cs typeface="Times New Roman" pitchFamily="18" charset="0"/>
              </a:rPr>
              <a:t>.</a:t>
            </a:r>
          </a:p>
          <a:p>
            <a:r>
              <a:rPr lang="ru-RU" sz="1200" dirty="0">
                <a:solidFill>
                  <a:srgbClr val="3E1B59"/>
                </a:solidFill>
                <a:latin typeface="Times New Roman" pitchFamily="18" charset="0"/>
                <a:cs typeface="Times New Roman" pitchFamily="18" charset="0"/>
              </a:rPr>
              <a:t>Мяч волейбольный, кроссовки нужен, </a:t>
            </a:r>
            <a:r>
              <a:rPr lang="ru-RU" sz="1200" i="1" dirty="0">
                <a:solidFill>
                  <a:srgbClr val="3E1B59"/>
                </a:solidFill>
                <a:latin typeface="Times New Roman" pitchFamily="18" charset="0"/>
                <a:cs typeface="Times New Roman" pitchFamily="18" charset="0"/>
              </a:rPr>
              <a:t>(волейболисту)</a:t>
            </a:r>
            <a:r>
              <a:rPr lang="ru-RU" sz="1200" dirty="0">
                <a:solidFill>
                  <a:srgbClr val="3E1B59"/>
                </a:solidFill>
                <a:latin typeface="Times New Roman" pitchFamily="18" charset="0"/>
                <a:cs typeface="Times New Roman" pitchFamily="18" charset="0"/>
              </a:rPr>
              <a:t>.</a:t>
            </a:r>
          </a:p>
          <a:p>
            <a:r>
              <a:rPr lang="ru-RU" sz="1200" dirty="0">
                <a:solidFill>
                  <a:srgbClr val="3E1B59"/>
                </a:solidFill>
                <a:latin typeface="Times New Roman" pitchFamily="18" charset="0"/>
                <a:cs typeface="Times New Roman" pitchFamily="18" charset="0"/>
              </a:rPr>
              <a:t>Футбольная форма и футбольный мяч нужны… </a:t>
            </a:r>
            <a:r>
              <a:rPr lang="ru-RU" sz="1200" i="1" dirty="0">
                <a:solidFill>
                  <a:srgbClr val="3E1B59"/>
                </a:solidFill>
                <a:latin typeface="Times New Roman" pitchFamily="18" charset="0"/>
                <a:cs typeface="Times New Roman" pitchFamily="18" charset="0"/>
              </a:rPr>
              <a:t>(футболисту)</a:t>
            </a:r>
            <a:r>
              <a:rPr lang="ru-RU" sz="1200" dirty="0">
                <a:solidFill>
                  <a:srgbClr val="3E1B59"/>
                </a:solidFill>
                <a:latin typeface="Times New Roman" pitchFamily="18" charset="0"/>
                <a:cs typeface="Times New Roman" pitchFamily="18" charset="0"/>
              </a:rPr>
              <a:t>.</a:t>
            </a:r>
          </a:p>
          <a:p>
            <a:r>
              <a:rPr lang="ru-RU" sz="1200" dirty="0">
                <a:solidFill>
                  <a:srgbClr val="3E1B59"/>
                </a:solidFill>
                <a:latin typeface="Times New Roman" pitchFamily="18" charset="0"/>
                <a:cs typeface="Times New Roman" pitchFamily="18" charset="0"/>
              </a:rPr>
              <a:t>Клюшка и шлем нужны… </a:t>
            </a:r>
            <a:r>
              <a:rPr lang="ru-RU" sz="1200" i="1" dirty="0">
                <a:solidFill>
                  <a:srgbClr val="3E1B59"/>
                </a:solidFill>
                <a:latin typeface="Times New Roman" pitchFamily="18" charset="0"/>
                <a:cs typeface="Times New Roman" pitchFamily="18" charset="0"/>
              </a:rPr>
              <a:t>(хоккеисту)</a:t>
            </a:r>
            <a:r>
              <a:rPr lang="ru-RU" sz="1200" dirty="0">
                <a:solidFill>
                  <a:srgbClr val="3E1B59"/>
                </a:solidFill>
                <a:latin typeface="Times New Roman" pitchFamily="18" charset="0"/>
                <a:cs typeface="Times New Roman" pitchFamily="18" charset="0"/>
              </a:rPr>
              <a:t>.</a:t>
            </a:r>
          </a:p>
          <a:p>
            <a:r>
              <a:rPr lang="ru-RU" sz="1200" dirty="0">
                <a:solidFill>
                  <a:srgbClr val="3E1B59"/>
                </a:solidFill>
                <a:latin typeface="Times New Roman" pitchFamily="18" charset="0"/>
                <a:cs typeface="Times New Roman" pitchFamily="18" charset="0"/>
              </a:rPr>
              <a:t>Ракетка и теннисный мяч нужны… </a:t>
            </a:r>
            <a:r>
              <a:rPr lang="ru-RU" sz="1200" i="1" dirty="0">
                <a:solidFill>
                  <a:srgbClr val="3E1B59"/>
                </a:solidFill>
                <a:latin typeface="Times New Roman" pitchFamily="18" charset="0"/>
                <a:cs typeface="Times New Roman" pitchFamily="18" charset="0"/>
              </a:rPr>
              <a:t>(теннисисту)</a:t>
            </a:r>
            <a:r>
              <a:rPr lang="ru-RU" sz="1200" dirty="0">
                <a:solidFill>
                  <a:srgbClr val="3E1B59"/>
                </a:solidFill>
                <a:latin typeface="Times New Roman" pitchFamily="18" charset="0"/>
                <a:cs typeface="Times New Roman" pitchFamily="18" charset="0"/>
              </a:rPr>
              <a:t>.</a:t>
            </a:r>
          </a:p>
          <a:p>
            <a:r>
              <a:rPr lang="ru-RU" sz="1200" dirty="0">
                <a:solidFill>
                  <a:srgbClr val="3E1B59"/>
                </a:solidFill>
                <a:latin typeface="Times New Roman" pitchFamily="18" charset="0"/>
                <a:cs typeface="Times New Roman" pitchFamily="18" charset="0"/>
              </a:rPr>
              <a:t>И т. д.</a:t>
            </a:r>
          </a:p>
        </p:txBody>
      </p:sp>
      <p:pic>
        <p:nvPicPr>
          <p:cNvPr id="54276" name="Picture 4" descr="https://sun9-48.userapi.com/impg/Deov0w-49lakC6P0EAOb0MIrd2Z7sYYSPzv8Vg/j0vmAx44clY.jpg?size=1280x858&amp;quality=96&amp;sign=c92c1f0ba4a4c5abb8db4acd97dfd7dd&amp;type=album"/>
          <p:cNvPicPr>
            <a:picLocks noChangeAspect="1" noChangeArrowheads="1"/>
          </p:cNvPicPr>
          <p:nvPr/>
        </p:nvPicPr>
        <p:blipFill>
          <a:blip r:embed="rId3" cstate="print"/>
          <a:srcRect/>
          <a:stretch>
            <a:fillRect/>
          </a:stretch>
        </p:blipFill>
        <p:spPr bwMode="auto">
          <a:xfrm>
            <a:off x="3857620" y="642918"/>
            <a:ext cx="5110617" cy="3425710"/>
          </a:xfrm>
          <a:prstGeom prst="rect">
            <a:avLst/>
          </a:prstGeom>
          <a:noFill/>
        </p:spPr>
      </p:pic>
      <p:pic>
        <p:nvPicPr>
          <p:cNvPr id="54274" name="Picture 2" descr="https://sun9-64.userapi.com/impg/XXMK19eF8Viccp2LOep0Z5FhlfJBW_U5jD0TSw/eevPVK-QM0w.jpg?size=1280x910&amp;quality=96&amp;sign=5c8559ce837abf8f60db7ce334dfa3d3&amp;type=album"/>
          <p:cNvPicPr>
            <a:picLocks noChangeAspect="1" noChangeArrowheads="1"/>
          </p:cNvPicPr>
          <p:nvPr/>
        </p:nvPicPr>
        <p:blipFill>
          <a:blip r:embed="rId4" cstate="print"/>
          <a:srcRect/>
          <a:stretch>
            <a:fillRect/>
          </a:stretch>
        </p:blipFill>
        <p:spPr bwMode="auto">
          <a:xfrm rot="20118028">
            <a:off x="355199" y="609581"/>
            <a:ext cx="3455511" cy="2456653"/>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dirty="0"/>
          </a:p>
        </p:txBody>
      </p:sp>
      <p:sp>
        <p:nvSpPr>
          <p:cNvPr id="1026" name="AutoShape 2"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8" name="AutoShape 4"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0" name="AutoShape 6"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31" name="Picture 7" descr="C:\Users\user\Desktop\1593699986_1-p-sportivnii-fon-1.jpg"/>
          <p:cNvPicPr>
            <a:picLocks noChangeAspect="1" noChangeArrowheads="1"/>
          </p:cNvPicPr>
          <p:nvPr/>
        </p:nvPicPr>
        <p:blipFill>
          <a:blip r:embed="rId2"/>
          <a:srcRect/>
          <a:stretch>
            <a:fillRect/>
          </a:stretch>
        </p:blipFill>
        <p:spPr bwMode="auto">
          <a:xfrm>
            <a:off x="0" y="0"/>
            <a:ext cx="9113397" cy="6858000"/>
          </a:xfrm>
          <a:prstGeom prst="rect">
            <a:avLst/>
          </a:prstGeom>
          <a:noFill/>
        </p:spPr>
      </p:pic>
      <p:sp>
        <p:nvSpPr>
          <p:cNvPr id="8" name="Прямоугольник 7"/>
          <p:cNvSpPr/>
          <p:nvPr/>
        </p:nvSpPr>
        <p:spPr>
          <a:xfrm>
            <a:off x="1571604" y="5500701"/>
            <a:ext cx="7072362" cy="1292662"/>
          </a:xfrm>
          <a:prstGeom prst="rect">
            <a:avLst/>
          </a:prstGeom>
        </p:spPr>
        <p:txBody>
          <a:bodyPr wrap="square">
            <a:spAutoFit/>
          </a:bodyPr>
          <a:lstStyle/>
          <a:p>
            <a:r>
              <a:rPr lang="ru-RU" b="1" dirty="0">
                <a:latin typeface="Times New Roman" pitchFamily="18" charset="0"/>
                <a:cs typeface="Times New Roman" pitchFamily="18" charset="0"/>
              </a:rPr>
              <a:t> </a:t>
            </a:r>
            <a:r>
              <a:rPr lang="ru-RU" b="1" dirty="0">
                <a:solidFill>
                  <a:srgbClr val="3E1B59"/>
                </a:solidFill>
                <a:latin typeface="Times New Roman" pitchFamily="18" charset="0"/>
                <a:cs typeface="Times New Roman" pitchFamily="18" charset="0"/>
              </a:rPr>
              <a:t>« Парочки»</a:t>
            </a:r>
          </a:p>
          <a:p>
            <a:r>
              <a:rPr lang="ru-RU" sz="1200" u="sng" dirty="0">
                <a:solidFill>
                  <a:srgbClr val="3E1B59"/>
                </a:solidFill>
                <a:latin typeface="Times New Roman" pitchFamily="18" charset="0"/>
                <a:cs typeface="Times New Roman" pitchFamily="18" charset="0"/>
              </a:rPr>
              <a:t>Цели </a:t>
            </a:r>
            <a:r>
              <a:rPr lang="ru-RU" sz="1200" dirty="0">
                <a:solidFill>
                  <a:srgbClr val="3E1B59"/>
                </a:solidFill>
                <a:latin typeface="Times New Roman" pitchFamily="18" charset="0"/>
                <a:cs typeface="Times New Roman" pitchFamily="18" charset="0"/>
              </a:rPr>
              <a:t>: формировать интерес у детей к физкультуре и спорту; учить соотносить картинку вида спорта с соответствующей пиктограммой, развивать память, логическое мышление.</a:t>
            </a:r>
          </a:p>
          <a:p>
            <a:r>
              <a:rPr lang="ru-RU" sz="1200" u="sng" dirty="0">
                <a:solidFill>
                  <a:srgbClr val="3E1B59"/>
                </a:solidFill>
                <a:latin typeface="Times New Roman" pitchFamily="18" charset="0"/>
                <a:cs typeface="Times New Roman" pitchFamily="18" charset="0"/>
              </a:rPr>
              <a:t>Правила</a:t>
            </a:r>
            <a:r>
              <a:rPr lang="ru-RU" sz="1200" dirty="0">
                <a:solidFill>
                  <a:srgbClr val="3E1B59"/>
                </a:solidFill>
                <a:latin typeface="Times New Roman" pitchFamily="18" charset="0"/>
                <a:cs typeface="Times New Roman" pitchFamily="18" charset="0"/>
              </a:rPr>
              <a:t>: В игре участвуют 2 и более человек. Детям раздают картинки с изображением видов спорта. Ведущий достает по одной пиктограмме. Игроки сравнивают ее со своей картинкой и называют данный вид спорта.</a:t>
            </a:r>
          </a:p>
        </p:txBody>
      </p:sp>
      <p:pic>
        <p:nvPicPr>
          <p:cNvPr id="44034" name="Picture 2" descr="https://sun9-74.userapi.com/impg/zSOEnt9oKELLbJ66q1XWn5vVbOlxixkN_5XPsg/8U5xIbZsSYA.jpg?size=1280x861&amp;quality=96&amp;sign=218e1a705c41b8efd9cac213bf1a1220&amp;type=album"/>
          <p:cNvPicPr>
            <a:picLocks noChangeAspect="1" noChangeArrowheads="1"/>
          </p:cNvPicPr>
          <p:nvPr/>
        </p:nvPicPr>
        <p:blipFill>
          <a:blip r:embed="rId3" cstate="print"/>
          <a:srcRect/>
          <a:stretch>
            <a:fillRect/>
          </a:stretch>
        </p:blipFill>
        <p:spPr bwMode="auto">
          <a:xfrm>
            <a:off x="214282" y="0"/>
            <a:ext cx="4429156" cy="2979300"/>
          </a:xfrm>
          <a:prstGeom prst="rect">
            <a:avLst/>
          </a:prstGeom>
          <a:noFill/>
        </p:spPr>
      </p:pic>
      <p:pic>
        <p:nvPicPr>
          <p:cNvPr id="44036" name="Picture 4" descr="https://sun9-58.userapi.com/impg/qcFDSDlpwv6sfdNfCV1bxojybDEHvfM74NOYBQ/G_l_NCobG1U.jpg?size=1280x605&amp;quality=96&amp;sign=cc841c1cf584013cb0ac3a10517941f3&amp;type=album"/>
          <p:cNvPicPr>
            <a:picLocks noChangeAspect="1" noChangeArrowheads="1"/>
          </p:cNvPicPr>
          <p:nvPr/>
        </p:nvPicPr>
        <p:blipFill>
          <a:blip r:embed="rId4"/>
          <a:srcRect/>
          <a:stretch>
            <a:fillRect/>
          </a:stretch>
        </p:blipFill>
        <p:spPr bwMode="auto">
          <a:xfrm>
            <a:off x="2928926" y="2643182"/>
            <a:ext cx="5850817" cy="2765425"/>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dirty="0"/>
          </a:p>
        </p:txBody>
      </p:sp>
      <p:sp>
        <p:nvSpPr>
          <p:cNvPr id="1026" name="AutoShape 2"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8" name="AutoShape 4"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0" name="AutoShape 6"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31" name="Picture 7" descr="C:\Users\user\Desktop\1593699986_1-p-sportivnii-fon-1.jpg"/>
          <p:cNvPicPr>
            <a:picLocks noChangeAspect="1" noChangeArrowheads="1"/>
          </p:cNvPicPr>
          <p:nvPr/>
        </p:nvPicPr>
        <p:blipFill>
          <a:blip r:embed="rId2"/>
          <a:srcRect/>
          <a:stretch>
            <a:fillRect/>
          </a:stretch>
        </p:blipFill>
        <p:spPr bwMode="auto">
          <a:xfrm>
            <a:off x="0" y="0"/>
            <a:ext cx="9113397" cy="6858000"/>
          </a:xfrm>
          <a:prstGeom prst="rect">
            <a:avLst/>
          </a:prstGeom>
          <a:noFill/>
        </p:spPr>
      </p:pic>
      <p:sp>
        <p:nvSpPr>
          <p:cNvPr id="8" name="Прямоугольник 7"/>
          <p:cNvSpPr/>
          <p:nvPr/>
        </p:nvSpPr>
        <p:spPr>
          <a:xfrm>
            <a:off x="2071670" y="4857760"/>
            <a:ext cx="6786610" cy="2287429"/>
          </a:xfrm>
          <a:prstGeom prst="rect">
            <a:avLst/>
          </a:prstGeom>
        </p:spPr>
        <p:txBody>
          <a:bodyPr wrap="square">
            <a:spAutoFit/>
          </a:bodyPr>
          <a:lstStyle/>
          <a:p>
            <a:r>
              <a:rPr lang="ru-RU" b="1" dirty="0">
                <a:solidFill>
                  <a:srgbClr val="3E1B59"/>
                </a:solidFill>
                <a:latin typeface="Times New Roman" pitchFamily="18" charset="0"/>
                <a:cs typeface="Times New Roman" pitchFamily="18" charset="0"/>
              </a:rPr>
              <a:t>«Назови спортсмена</a:t>
            </a:r>
            <a:r>
              <a:rPr lang="ru-RU" sz="1200" b="1" dirty="0">
                <a:solidFill>
                  <a:srgbClr val="3E1B59"/>
                </a:solidFill>
                <a:latin typeface="Times New Roman" pitchFamily="18" charset="0"/>
                <a:cs typeface="Times New Roman" pitchFamily="18" charset="0"/>
              </a:rPr>
              <a:t>».</a:t>
            </a:r>
            <a:r>
              <a:rPr lang="ru-RU" sz="1200" dirty="0">
                <a:solidFill>
                  <a:srgbClr val="3E1B59"/>
                </a:solidFill>
                <a:latin typeface="Times New Roman" pitchFamily="18" charset="0"/>
                <a:cs typeface="Times New Roman" pitchFamily="18" charset="0"/>
              </a:rPr>
              <a:t> </a:t>
            </a:r>
          </a:p>
          <a:p>
            <a:r>
              <a:rPr lang="ru-RU" sz="1200" dirty="0">
                <a:solidFill>
                  <a:srgbClr val="3E1B59"/>
                </a:solidFill>
                <a:latin typeface="Times New Roman" pitchFamily="18" charset="0"/>
                <a:cs typeface="Times New Roman" pitchFamily="18" charset="0"/>
              </a:rPr>
              <a:t>Цели : формировать у детей интерес к физкультуре и спорту; учить детей узнавать виды спорта по признакам и определениям; учить детей загадывать вид спорта по признакам и определениям; развивать память, мышление, логику.</a:t>
            </a:r>
          </a:p>
          <a:p>
            <a:r>
              <a:rPr lang="ru-RU" sz="1200" b="1" dirty="0">
                <a:solidFill>
                  <a:srgbClr val="3E1B59"/>
                </a:solidFill>
                <a:latin typeface="Times New Roman" pitchFamily="18" charset="0"/>
                <a:cs typeface="Times New Roman" pitchFamily="18" charset="0"/>
              </a:rPr>
              <a:t>Правила игры: </a:t>
            </a:r>
            <a:r>
              <a:rPr lang="ru-RU" sz="1200" dirty="0">
                <a:solidFill>
                  <a:srgbClr val="3E1B59"/>
                </a:solidFill>
                <a:latin typeface="Times New Roman" pitchFamily="18" charset="0"/>
                <a:cs typeface="Times New Roman" pitchFamily="18" charset="0"/>
              </a:rPr>
              <a:t>Играть могут 2 и более человек.</a:t>
            </a:r>
          </a:p>
          <a:p>
            <a:r>
              <a:rPr lang="ru-RU" sz="1200" dirty="0">
                <a:solidFill>
                  <a:srgbClr val="3E1B59"/>
                </a:solidFill>
                <a:latin typeface="Times New Roman" pitchFamily="18" charset="0"/>
                <a:cs typeface="Times New Roman" pitchFamily="18" charset="0"/>
              </a:rPr>
              <a:t> Водящий (взрослый или ребенок), с помощью  загадки  или описания  какого-либо вида спорта , просит найти соответствующую картинку и назвать спортсмена, который занимается этим видом спорта.</a:t>
            </a:r>
          </a:p>
          <a:p>
            <a:r>
              <a:rPr lang="ru-RU" sz="1200" dirty="0">
                <a:solidFill>
                  <a:srgbClr val="3E1B59"/>
                </a:solidFill>
                <a:latin typeface="Times New Roman" pitchFamily="18" charset="0"/>
                <a:cs typeface="Times New Roman" pitchFamily="18" charset="0"/>
              </a:rPr>
              <a:t>Усложнить можно дополнительным заданием: оборудование и инвентарь для данного спорта.</a:t>
            </a:r>
          </a:p>
          <a:p>
            <a:r>
              <a:rPr lang="ru-RU" sz="1200" dirty="0">
                <a:solidFill>
                  <a:srgbClr val="3E1B59"/>
                </a:solidFill>
                <a:latin typeface="Times New Roman" pitchFamily="18" charset="0"/>
                <a:cs typeface="Times New Roman" pitchFamily="18" charset="0"/>
              </a:rPr>
              <a:t>Тот, кто угадал, становится водящим.</a:t>
            </a:r>
          </a:p>
          <a:p>
            <a:endParaRPr lang="ru-RU" sz="1200" dirty="0">
              <a:solidFill>
                <a:srgbClr val="3E1B59"/>
              </a:solidFill>
              <a:latin typeface="Times New Roman" pitchFamily="18" charset="0"/>
              <a:cs typeface="Times New Roman" pitchFamily="18" charset="0"/>
            </a:endParaRPr>
          </a:p>
        </p:txBody>
      </p:sp>
      <p:pic>
        <p:nvPicPr>
          <p:cNvPr id="25602" name="Picture 2" descr="https://sun9-66.userapi.com/impg/f8t-CMchP-g-MqMF2Silq94bAf0e2CgS9AvTNA/ykkAr3YwWU0.jpg?size=1280x844&amp;quality=96&amp;sign=8071468deeba7acf16393fe4274fe9e1&amp;type=album"/>
          <p:cNvPicPr>
            <a:picLocks noChangeAspect="1" noChangeArrowheads="1"/>
          </p:cNvPicPr>
          <p:nvPr/>
        </p:nvPicPr>
        <p:blipFill>
          <a:blip r:embed="rId3" cstate="print"/>
          <a:srcRect/>
          <a:stretch>
            <a:fillRect/>
          </a:stretch>
        </p:blipFill>
        <p:spPr bwMode="auto">
          <a:xfrm>
            <a:off x="285720" y="714356"/>
            <a:ext cx="5092072" cy="3357586"/>
          </a:xfrm>
          <a:prstGeom prst="rect">
            <a:avLst/>
          </a:prstGeom>
        </p:spPr>
        <p:style>
          <a:lnRef idx="2">
            <a:schemeClr val="accent4">
              <a:shade val="50000"/>
            </a:schemeClr>
          </a:lnRef>
          <a:fillRef idx="1">
            <a:schemeClr val="accent4"/>
          </a:fillRef>
          <a:effectRef idx="0">
            <a:schemeClr val="accent4"/>
          </a:effectRef>
          <a:fontRef idx="minor">
            <a:schemeClr val="lt1"/>
          </a:fontRef>
        </p:style>
      </p:pic>
      <p:pic>
        <p:nvPicPr>
          <p:cNvPr id="25604" name="Picture 4" descr="https://sun9-26.userapi.com/impg/QzgkWP0vsPccjtDc6HfP0TvHKoEzLrzt4dWpkA/_29KM49Bnu0.jpg?size=1280x961&amp;quality=96&amp;sign=d942ee970cac7adf47a43aeafba84940&amp;type=album"/>
          <p:cNvPicPr>
            <a:picLocks noChangeAspect="1" noChangeArrowheads="1"/>
          </p:cNvPicPr>
          <p:nvPr/>
        </p:nvPicPr>
        <p:blipFill>
          <a:blip r:embed="rId4" cstate="print"/>
          <a:srcRect/>
          <a:stretch>
            <a:fillRect/>
          </a:stretch>
        </p:blipFill>
        <p:spPr bwMode="auto">
          <a:xfrm>
            <a:off x="5643570" y="214290"/>
            <a:ext cx="3143240" cy="2359885"/>
          </a:xfrm>
          <a:prstGeom prst="rect">
            <a:avLst/>
          </a:prstGeom>
        </p:spPr>
        <p:style>
          <a:lnRef idx="2">
            <a:schemeClr val="accent4">
              <a:shade val="50000"/>
            </a:schemeClr>
          </a:lnRef>
          <a:fillRef idx="1">
            <a:schemeClr val="accent4"/>
          </a:fillRef>
          <a:effectRef idx="0">
            <a:schemeClr val="accent4"/>
          </a:effectRef>
          <a:fontRef idx="minor">
            <a:schemeClr val="lt1"/>
          </a:fontRef>
        </p:style>
      </p:pic>
      <p:pic>
        <p:nvPicPr>
          <p:cNvPr id="25606" name="Picture 6" descr="https://sun9-6.userapi.com/impg/6ekB9TPB3EXer9Hnc0LQ8ZAbfZKMEgvQQ_OKSA/KtczjQbcsIk.jpg?size=952x1080&amp;quality=96&amp;sign=6bc069091fc5dac0c4da1576c4da1b60&amp;type=album"/>
          <p:cNvPicPr>
            <a:picLocks noChangeAspect="1" noChangeArrowheads="1"/>
          </p:cNvPicPr>
          <p:nvPr/>
        </p:nvPicPr>
        <p:blipFill>
          <a:blip r:embed="rId5" cstate="print"/>
          <a:srcRect/>
          <a:stretch>
            <a:fillRect/>
          </a:stretch>
        </p:blipFill>
        <p:spPr bwMode="auto">
          <a:xfrm>
            <a:off x="5857884" y="2714620"/>
            <a:ext cx="2151044" cy="2440260"/>
          </a:xfrm>
          <a:prstGeom prst="rect">
            <a:avLst/>
          </a:prstGeom>
        </p:spPr>
        <p:style>
          <a:lnRef idx="2">
            <a:schemeClr val="accent4">
              <a:shade val="50000"/>
            </a:schemeClr>
          </a:lnRef>
          <a:fillRef idx="1">
            <a:schemeClr val="accent4"/>
          </a:fillRef>
          <a:effectRef idx="0">
            <a:schemeClr val="accent4"/>
          </a:effectRef>
          <a:fontRef idx="minor">
            <a:schemeClr val="lt1"/>
          </a:fontRef>
        </p:style>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97" y="-297"/>
            <a:ext cx="9144793" cy="6858594"/>
          </a:xfrm>
          <a:prstGeom prst="rect">
            <a:avLst/>
          </a:prstGeom>
        </p:spPr>
      </p:pic>
      <p:sp>
        <p:nvSpPr>
          <p:cNvPr id="4" name="TextBox 3"/>
          <p:cNvSpPr txBox="1"/>
          <p:nvPr/>
        </p:nvSpPr>
        <p:spPr>
          <a:xfrm>
            <a:off x="899592" y="1124744"/>
            <a:ext cx="7704856" cy="1200329"/>
          </a:xfrm>
          <a:prstGeom prst="rect">
            <a:avLst/>
          </a:prstGeom>
          <a:noFill/>
        </p:spPr>
        <p:txBody>
          <a:bodyPr wrap="square" rtlCol="0">
            <a:spAutoFit/>
          </a:bodyPr>
          <a:lstStyle/>
          <a:p>
            <a:pPr algn="r"/>
            <a:r>
              <a:rPr lang="ru-RU" sz="2400" i="1">
                <a:solidFill>
                  <a:srgbClr val="990099"/>
                </a:solidFill>
                <a:latin typeface="Times New Roman" panose="02020603050405020304" pitchFamily="18" charset="0"/>
                <a:cs typeface="Times New Roman" panose="02020603050405020304" pitchFamily="18" charset="0"/>
              </a:rPr>
              <a:t>"Игра – путь детей к познанию мира, в котором они живут и который призваны изменить".</a:t>
            </a:r>
          </a:p>
          <a:p>
            <a:pPr algn="r"/>
            <a:r>
              <a:rPr lang="ru-RU" sz="2400" i="1">
                <a:solidFill>
                  <a:srgbClr val="990099"/>
                </a:solidFill>
                <a:latin typeface="Times New Roman" panose="02020603050405020304" pitchFamily="18" charset="0"/>
                <a:cs typeface="Times New Roman" panose="02020603050405020304" pitchFamily="18" charset="0"/>
              </a:rPr>
              <a:t> (М.Горький).</a:t>
            </a:r>
            <a:endParaRPr lang="ru-RU" sz="2400" i="1" dirty="0">
              <a:solidFill>
                <a:srgbClr val="99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7812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297"/>
            <a:ext cx="9144793" cy="6858594"/>
          </a:xfrm>
          <a:prstGeom prst="rect">
            <a:avLst/>
          </a:prstGeom>
        </p:spPr>
      </p:pic>
      <p:pic>
        <p:nvPicPr>
          <p:cNvPr id="3" name="Picture 4" descr="https://sun9-7.userapi.com/impg/aGqhlaP5vREV9YNU00pb-nUKWWA2vNhPlkL9sw/Kg-lr5Yzjww.jpg?size=720x415&amp;quality=96&amp;proxy=1&amp;sign=45f48fa8eb153517f069ef80e31aa895&amp;type=album"/>
          <p:cNvPicPr>
            <a:picLocks noChangeAspect="1" noChangeArrowheads="1"/>
          </p:cNvPicPr>
          <p:nvPr/>
        </p:nvPicPr>
        <p:blipFill>
          <a:blip r:embed="rId3"/>
          <a:srcRect l="37705" r="19672"/>
          <a:stretch>
            <a:fillRect/>
          </a:stretch>
        </p:blipFill>
        <p:spPr bwMode="auto">
          <a:xfrm>
            <a:off x="428596" y="281664"/>
            <a:ext cx="3071834" cy="4154033"/>
          </a:xfrm>
          <a:prstGeom prst="rect">
            <a:avLst/>
          </a:prstGeom>
          <a:ln>
            <a:noFill/>
          </a:ln>
          <a:effectLst>
            <a:softEdge rad="112500"/>
          </a:effectLst>
        </p:spPr>
      </p:pic>
      <p:pic>
        <p:nvPicPr>
          <p:cNvPr id="4" name="Picture 2" descr="https://sun9-56.userapi.com/impg/7bqNZZHl6TrZg4BuL3obOp6Oo6kTbkG-t91t_Q/r9WlpbfUDns.jpg?size=1280x605&amp;quality=96&amp;sign=03c20da8d1dc6fa07fce94b6de26f2e2&amp;type=album"/>
          <p:cNvPicPr>
            <a:picLocks noChangeAspect="1" noChangeArrowheads="1"/>
          </p:cNvPicPr>
          <p:nvPr/>
        </p:nvPicPr>
        <p:blipFill>
          <a:blip r:embed="rId4" cstate="print"/>
          <a:srcRect/>
          <a:stretch>
            <a:fillRect/>
          </a:stretch>
        </p:blipFill>
        <p:spPr bwMode="auto">
          <a:xfrm>
            <a:off x="3571868" y="1285860"/>
            <a:ext cx="4962284" cy="2345454"/>
          </a:xfrm>
          <a:prstGeom prst="rect">
            <a:avLst/>
          </a:prstGeom>
          <a:ln>
            <a:noFill/>
          </a:ln>
          <a:effectLst>
            <a:softEdge rad="112500"/>
          </a:effectLst>
        </p:spPr>
      </p:pic>
      <p:sp>
        <p:nvSpPr>
          <p:cNvPr id="5" name="TextBox 4"/>
          <p:cNvSpPr txBox="1"/>
          <p:nvPr/>
        </p:nvSpPr>
        <p:spPr>
          <a:xfrm>
            <a:off x="714348" y="4272677"/>
            <a:ext cx="7643866" cy="2585323"/>
          </a:xfrm>
          <a:prstGeom prst="rect">
            <a:avLst/>
          </a:prstGeom>
          <a:noFill/>
        </p:spPr>
        <p:txBody>
          <a:bodyPr wrap="square" rtlCol="0">
            <a:spAutoFit/>
          </a:bodyPr>
          <a:lstStyle/>
          <a:p>
            <a:r>
              <a:rPr lang="ru-RU" b="1" dirty="0">
                <a:solidFill>
                  <a:srgbClr val="3E1B59"/>
                </a:solidFill>
                <a:latin typeface="Times New Roman" pitchFamily="18" charset="0"/>
                <a:cs typeface="Times New Roman" pitchFamily="18" charset="0"/>
              </a:rPr>
              <a:t>«</a:t>
            </a:r>
            <a:r>
              <a:rPr lang="ru-RU" b="1" dirty="0" err="1">
                <a:solidFill>
                  <a:srgbClr val="3E1B59"/>
                </a:solidFill>
                <a:latin typeface="Times New Roman" pitchFamily="18" charset="0"/>
                <a:cs typeface="Times New Roman" pitchFamily="18" charset="0"/>
              </a:rPr>
              <a:t>Спортмеморина</a:t>
            </a:r>
            <a:r>
              <a:rPr lang="ru-RU" b="1" dirty="0">
                <a:solidFill>
                  <a:srgbClr val="3E1B59"/>
                </a:solidFill>
                <a:latin typeface="Times New Roman" pitchFamily="18" charset="0"/>
                <a:cs typeface="Times New Roman" pitchFamily="18" charset="0"/>
              </a:rPr>
              <a:t>»</a:t>
            </a:r>
            <a:endParaRPr lang="ru-RU" dirty="0">
              <a:solidFill>
                <a:srgbClr val="3E1B59"/>
              </a:solidFill>
              <a:latin typeface="Times New Roman" pitchFamily="18" charset="0"/>
              <a:cs typeface="Times New Roman" pitchFamily="18" charset="0"/>
            </a:endParaRPr>
          </a:p>
          <a:p>
            <a:r>
              <a:rPr lang="ru-RU" b="1" u="sng" dirty="0">
                <a:solidFill>
                  <a:srgbClr val="3E1B59"/>
                </a:solidFill>
                <a:latin typeface="Times New Roman" pitchFamily="18" charset="0"/>
                <a:cs typeface="Times New Roman" pitchFamily="18" charset="0"/>
              </a:rPr>
              <a:t>Цели :</a:t>
            </a:r>
            <a:r>
              <a:rPr lang="ru-RU" dirty="0">
                <a:solidFill>
                  <a:srgbClr val="3E1B59"/>
                </a:solidFill>
                <a:latin typeface="Times New Roman" pitchFamily="18" charset="0"/>
                <a:cs typeface="Times New Roman" pitchFamily="18" charset="0"/>
              </a:rPr>
              <a:t> формировать интерес детей к физкультуре и спорту; учить детей узнавать и называть виды спорта; развивать память.</a:t>
            </a:r>
            <a:br>
              <a:rPr lang="ru-RU" dirty="0">
                <a:solidFill>
                  <a:srgbClr val="3E1B59"/>
                </a:solidFill>
                <a:latin typeface="Times New Roman" pitchFamily="18" charset="0"/>
                <a:cs typeface="Times New Roman" pitchFamily="18" charset="0"/>
              </a:rPr>
            </a:br>
            <a:r>
              <a:rPr lang="ru-RU" b="1" u="sng" dirty="0">
                <a:solidFill>
                  <a:srgbClr val="3E1B59"/>
                </a:solidFill>
                <a:latin typeface="Times New Roman" pitchFamily="18" charset="0"/>
                <a:cs typeface="Times New Roman" pitchFamily="18" charset="0"/>
              </a:rPr>
              <a:t>Правила:</a:t>
            </a:r>
            <a:r>
              <a:rPr lang="ru-RU" dirty="0">
                <a:solidFill>
                  <a:srgbClr val="3E1B59"/>
                </a:solidFill>
                <a:latin typeface="Times New Roman" pitchFamily="18" charset="0"/>
                <a:cs typeface="Times New Roman" pitchFamily="18" charset="0"/>
              </a:rPr>
              <a:t> Играют 2 – 6 человек. На столе рубашкой вверх раскладываются парные карточки с символами спорта в произвольном порядке. Поочередно игроки переворачивают по две карточки. Если символы на карточках одинаковые, то игрок забирает их себе. Если символы разные, то карточки переворачивают обратно. Игра заканчивается, когда все карточки находятся у игроков. Побеждает тот, кто собрал больше пар.</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dirty="0"/>
          </a:p>
        </p:txBody>
      </p:sp>
      <p:sp>
        <p:nvSpPr>
          <p:cNvPr id="1026" name="AutoShape 2"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8" name="AutoShape 4"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0" name="AutoShape 6"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31" name="Picture 7" descr="C:\Users\user\Desktop\1593699986_1-p-sportivnii-fon-1.jpg"/>
          <p:cNvPicPr>
            <a:picLocks noChangeAspect="1" noChangeArrowheads="1"/>
          </p:cNvPicPr>
          <p:nvPr/>
        </p:nvPicPr>
        <p:blipFill>
          <a:blip r:embed="rId2"/>
          <a:srcRect/>
          <a:stretch>
            <a:fillRect/>
          </a:stretch>
        </p:blipFill>
        <p:spPr bwMode="auto">
          <a:xfrm>
            <a:off x="0" y="0"/>
            <a:ext cx="9113397" cy="6858000"/>
          </a:xfrm>
          <a:prstGeom prst="rect">
            <a:avLst/>
          </a:prstGeom>
          <a:noFill/>
        </p:spPr>
      </p:pic>
      <p:pic>
        <p:nvPicPr>
          <p:cNvPr id="50180" name="Picture 4" descr="https://sun9-31.userapi.com/impg/eoPLPBzbzMx23oklCvB4yzBJH0xBVNZffivTAQ/WD0ZUQtv-AI.jpg?size=1280x882&amp;quality=96&amp;sign=8e00a3105d3b6f2ca876a4bd64ced207&amp;type=album"/>
          <p:cNvPicPr>
            <a:picLocks noChangeAspect="1" noChangeArrowheads="1"/>
          </p:cNvPicPr>
          <p:nvPr/>
        </p:nvPicPr>
        <p:blipFill>
          <a:blip r:embed="rId3" cstate="print"/>
          <a:srcRect/>
          <a:stretch>
            <a:fillRect/>
          </a:stretch>
        </p:blipFill>
        <p:spPr bwMode="auto">
          <a:xfrm rot="20859622">
            <a:off x="4224136" y="958148"/>
            <a:ext cx="4632302" cy="3191946"/>
          </a:xfrm>
          <a:prstGeom prst="rect">
            <a:avLst/>
          </a:prstGeom>
          <a:noFill/>
        </p:spPr>
      </p:pic>
      <p:pic>
        <p:nvPicPr>
          <p:cNvPr id="50178" name="Picture 2" descr="https://sun9-48.userapi.com/impg/1A-O35tpeadKx2KVLh1G5_UwQKPcAmYGJKQPzQ/4OSuEMdS62k.jpg?size=1280x889&amp;quality=96&amp;sign=9423e3d70daea9465c56c7b65e4f8d92&amp;type=album"/>
          <p:cNvPicPr>
            <a:picLocks noChangeAspect="1" noChangeArrowheads="1"/>
          </p:cNvPicPr>
          <p:nvPr/>
        </p:nvPicPr>
        <p:blipFill>
          <a:blip r:embed="rId4" cstate="print"/>
          <a:srcRect/>
          <a:stretch>
            <a:fillRect/>
          </a:stretch>
        </p:blipFill>
        <p:spPr bwMode="auto">
          <a:xfrm rot="20893129">
            <a:off x="269338" y="422819"/>
            <a:ext cx="4461431" cy="3098603"/>
          </a:xfrm>
          <a:prstGeom prst="rect">
            <a:avLst/>
          </a:prstGeom>
          <a:noFill/>
        </p:spPr>
      </p:pic>
      <p:sp>
        <p:nvSpPr>
          <p:cNvPr id="11" name="Прямоугольник 10"/>
          <p:cNvSpPr/>
          <p:nvPr/>
        </p:nvSpPr>
        <p:spPr>
          <a:xfrm>
            <a:off x="2071670" y="4714884"/>
            <a:ext cx="6715172" cy="1292662"/>
          </a:xfrm>
          <a:prstGeom prst="rect">
            <a:avLst/>
          </a:prstGeom>
        </p:spPr>
        <p:txBody>
          <a:bodyPr wrap="square">
            <a:spAutoFit/>
          </a:bodyPr>
          <a:lstStyle/>
          <a:p>
            <a:r>
              <a:rPr lang="ru-RU" b="1" u="sng" dirty="0">
                <a:solidFill>
                  <a:srgbClr val="3E1B59"/>
                </a:solidFill>
              </a:rPr>
              <a:t>«Спортивное лото»</a:t>
            </a:r>
          </a:p>
          <a:p>
            <a:r>
              <a:rPr lang="ru-RU" sz="1200" b="1" u="sng" dirty="0">
                <a:solidFill>
                  <a:srgbClr val="3E1B59"/>
                </a:solidFill>
                <a:latin typeface="Times New Roman" pitchFamily="18" charset="0"/>
                <a:cs typeface="Times New Roman" pitchFamily="18" charset="0"/>
              </a:rPr>
              <a:t>Цели </a:t>
            </a:r>
            <a:r>
              <a:rPr lang="ru-RU" sz="1200" b="1" dirty="0">
                <a:solidFill>
                  <a:srgbClr val="3E1B59"/>
                </a:solidFill>
                <a:latin typeface="Times New Roman" pitchFamily="18" charset="0"/>
                <a:cs typeface="Times New Roman" pitchFamily="18" charset="0"/>
              </a:rPr>
              <a:t>:</a:t>
            </a:r>
            <a:r>
              <a:rPr lang="ru-RU" sz="1200" dirty="0">
                <a:solidFill>
                  <a:srgbClr val="3E1B59"/>
                </a:solidFill>
                <a:latin typeface="Times New Roman" pitchFamily="18" charset="0"/>
                <a:cs typeface="Times New Roman" pitchFamily="18" charset="0"/>
              </a:rPr>
              <a:t>Формировать у детей интерес к физической культуре и спорту. Закреплять знания о зимних и летних видах спорта, </a:t>
            </a:r>
            <a:r>
              <a:rPr lang="ru-RU" sz="1200" b="1" dirty="0">
                <a:solidFill>
                  <a:srgbClr val="3E1B59"/>
                </a:solidFill>
                <a:latin typeface="Times New Roman" pitchFamily="18" charset="0"/>
                <a:cs typeface="Times New Roman" pitchFamily="18" charset="0"/>
              </a:rPr>
              <a:t>спортсменах</a:t>
            </a:r>
            <a:r>
              <a:rPr lang="ru-RU" sz="1200" dirty="0">
                <a:solidFill>
                  <a:srgbClr val="3E1B59"/>
                </a:solidFill>
                <a:latin typeface="Times New Roman" pitchFamily="18" charset="0"/>
                <a:cs typeface="Times New Roman" pitchFamily="18" charset="0"/>
              </a:rPr>
              <a:t>, </a:t>
            </a:r>
            <a:r>
              <a:rPr lang="ru-RU" sz="1200" b="1" dirty="0">
                <a:solidFill>
                  <a:srgbClr val="3E1B59"/>
                </a:solidFill>
                <a:latin typeface="Times New Roman" pitchFamily="18" charset="0"/>
                <a:cs typeface="Times New Roman" pitchFamily="18" charset="0"/>
              </a:rPr>
              <a:t>спортивных атрибутах. </a:t>
            </a:r>
            <a:r>
              <a:rPr lang="ru-RU" sz="1200" dirty="0">
                <a:solidFill>
                  <a:srgbClr val="3E1B59"/>
                </a:solidFill>
                <a:latin typeface="Times New Roman" pitchFamily="18" charset="0"/>
                <a:cs typeface="Times New Roman" pitchFamily="18" charset="0"/>
              </a:rPr>
              <a:t>Развивать мышление, внимание, память, логику, речь.</a:t>
            </a:r>
            <a:r>
              <a:rPr lang="ru-RU" sz="1200" dirty="0"/>
              <a:t> С помощью этого лото ребенок узнает о разных видах спорта, запомнит названия спортсменов.</a:t>
            </a:r>
            <a:endParaRPr lang="ru-RU" sz="1200" dirty="0">
              <a:solidFill>
                <a:srgbClr val="3E1B59"/>
              </a:solidFill>
              <a:latin typeface="Times New Roman" pitchFamily="18" charset="0"/>
              <a:cs typeface="Times New Roman" pitchFamily="18" charset="0"/>
            </a:endParaRPr>
          </a:p>
          <a:p>
            <a:endParaRPr lang="ru-RU" sz="1200" dirty="0">
              <a:solidFill>
                <a:srgbClr val="3E1B59"/>
              </a:solidFill>
              <a:latin typeface="Times New Roman" pitchFamily="18" charset="0"/>
              <a:cs typeface="Times New Roman"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297"/>
            <a:ext cx="9144793" cy="6858594"/>
          </a:xfrm>
          <a:prstGeom prst="rect">
            <a:avLst/>
          </a:prstGeom>
        </p:spPr>
      </p:pic>
      <p:pic>
        <p:nvPicPr>
          <p:cNvPr id="4" name="Рисунок 3"/>
          <p:cNvPicPr/>
          <p:nvPr/>
        </p:nvPicPr>
        <p:blipFill>
          <a:blip r:embed="rId3" cstate="print"/>
          <a:stretch>
            <a:fillRect/>
          </a:stretch>
        </p:blipFill>
        <p:spPr>
          <a:xfrm>
            <a:off x="3571867" y="44624"/>
            <a:ext cx="2425717" cy="1522209"/>
          </a:xfrm>
          <a:prstGeom prst="rect">
            <a:avLst/>
          </a:prstGeom>
          <a:ln>
            <a:noFill/>
          </a:ln>
          <a:effectLst>
            <a:softEdge rad="112500"/>
          </a:effectLst>
        </p:spPr>
      </p:pic>
      <p:pic>
        <p:nvPicPr>
          <p:cNvPr id="5" name="Picture 6" descr="https://sun9-30.userapi.com/impg/PIG7Oc-rxMuO3dyZpfYTsV3SOJ9arO1glbs_Gg/9GjPqoV3i8s.jpg?size=1280x752&amp;quality=96&amp;sign=cb0281614f430fd84eb20a0106048947&amp;type=album"/>
          <p:cNvPicPr>
            <a:picLocks noChangeAspect="1" noChangeArrowheads="1"/>
          </p:cNvPicPr>
          <p:nvPr/>
        </p:nvPicPr>
        <p:blipFill>
          <a:blip r:embed="rId4" cstate="print"/>
          <a:srcRect/>
          <a:stretch>
            <a:fillRect/>
          </a:stretch>
        </p:blipFill>
        <p:spPr bwMode="auto">
          <a:xfrm>
            <a:off x="6000760" y="0"/>
            <a:ext cx="2811921" cy="1652004"/>
          </a:xfrm>
          <a:prstGeom prst="rect">
            <a:avLst/>
          </a:prstGeom>
          <a:ln>
            <a:noFill/>
          </a:ln>
          <a:effectLst>
            <a:softEdge rad="112500"/>
          </a:effectLst>
        </p:spPr>
      </p:pic>
      <p:pic>
        <p:nvPicPr>
          <p:cNvPr id="6" name="Picture 10" descr="https://sun9-73.userapi.com/impg/ZF6XIYqS8pspfl7iHqPWio6p7Gt1v2V6VNMepQ/xQ_ggtip1kM.jpg?size=1280x761&amp;quality=96&amp;sign=a0ec3045b187379456239ce3f97a9841&amp;type=album"/>
          <p:cNvPicPr>
            <a:picLocks noChangeAspect="1" noChangeArrowheads="1"/>
          </p:cNvPicPr>
          <p:nvPr/>
        </p:nvPicPr>
        <p:blipFill>
          <a:blip r:embed="rId5" cstate="print"/>
          <a:srcRect/>
          <a:stretch>
            <a:fillRect/>
          </a:stretch>
        </p:blipFill>
        <p:spPr bwMode="auto">
          <a:xfrm>
            <a:off x="0" y="214290"/>
            <a:ext cx="3428442" cy="2038316"/>
          </a:xfrm>
          <a:prstGeom prst="rect">
            <a:avLst/>
          </a:prstGeom>
          <a:ln>
            <a:noFill/>
          </a:ln>
          <a:effectLst>
            <a:softEdge rad="112500"/>
          </a:effectLst>
        </p:spPr>
      </p:pic>
      <p:pic>
        <p:nvPicPr>
          <p:cNvPr id="7" name="Picture 4" descr="https://sun9-18.userapi.com/impg/R5Q2EIFsL78ByH7s55dIwkLr_7N9Nj3hv2EUdQ/4P-uTL3YR0k.jpg?size=1280x792&amp;quality=96&amp;sign=7357aee891b24ffb8767dd2de51a4d2b&amp;type=album"/>
          <p:cNvPicPr>
            <a:picLocks noChangeAspect="1" noChangeArrowheads="1"/>
          </p:cNvPicPr>
          <p:nvPr/>
        </p:nvPicPr>
        <p:blipFill>
          <a:blip r:embed="rId6" cstate="print"/>
          <a:srcRect/>
          <a:stretch>
            <a:fillRect/>
          </a:stretch>
        </p:blipFill>
        <p:spPr bwMode="auto">
          <a:xfrm>
            <a:off x="19580" y="2346798"/>
            <a:ext cx="3188753" cy="1973040"/>
          </a:xfrm>
          <a:prstGeom prst="rect">
            <a:avLst/>
          </a:prstGeom>
          <a:ln>
            <a:noFill/>
          </a:ln>
          <a:effectLst>
            <a:softEdge rad="112500"/>
          </a:effectLst>
        </p:spPr>
      </p:pic>
      <p:pic>
        <p:nvPicPr>
          <p:cNvPr id="3" name="Picture 2" descr="https://sun9-60.userapi.com/impg/9Ylwri7iToPai3zfSK0m457usqRvNREXxe7mzA/VaDS-4FuAsA.jpg?size=1280x658&amp;quality=96&amp;sign=6d41ee2397f11ae2e17d92703820b8f6&amp;type=album"/>
          <p:cNvPicPr>
            <a:picLocks noChangeAspect="1" noChangeArrowheads="1"/>
          </p:cNvPicPr>
          <p:nvPr/>
        </p:nvPicPr>
        <p:blipFill>
          <a:blip r:embed="rId7"/>
          <a:srcRect/>
          <a:stretch>
            <a:fillRect/>
          </a:stretch>
        </p:blipFill>
        <p:spPr bwMode="auto">
          <a:xfrm>
            <a:off x="3286116" y="1875197"/>
            <a:ext cx="5921220" cy="3043879"/>
          </a:xfrm>
          <a:prstGeom prst="rect">
            <a:avLst/>
          </a:prstGeom>
          <a:ln>
            <a:noFill/>
          </a:ln>
          <a:effectLst>
            <a:softEdge rad="112500"/>
          </a:effectLst>
        </p:spPr>
      </p:pic>
      <p:sp>
        <p:nvSpPr>
          <p:cNvPr id="8" name="TextBox 7"/>
          <p:cNvSpPr txBox="1"/>
          <p:nvPr/>
        </p:nvSpPr>
        <p:spPr>
          <a:xfrm>
            <a:off x="0" y="4549676"/>
            <a:ext cx="8929718" cy="2308324"/>
          </a:xfrm>
          <a:prstGeom prst="rect">
            <a:avLst/>
          </a:prstGeom>
          <a:noFill/>
        </p:spPr>
        <p:txBody>
          <a:bodyPr wrap="square" rtlCol="0">
            <a:spAutoFit/>
          </a:bodyPr>
          <a:lstStyle/>
          <a:p>
            <a:r>
              <a:rPr lang="ru-RU" b="1" dirty="0">
                <a:solidFill>
                  <a:srgbClr val="3E1B59"/>
                </a:solidFill>
              </a:rPr>
              <a:t>«Загадай – отгадай»</a:t>
            </a:r>
          </a:p>
          <a:p>
            <a:r>
              <a:rPr lang="ru-RU" dirty="0">
                <a:solidFill>
                  <a:srgbClr val="3E1B59"/>
                </a:solidFill>
                <a:latin typeface="Times New Roman" pitchFamily="18" charset="0"/>
                <a:cs typeface="Times New Roman" pitchFamily="18" charset="0"/>
              </a:rPr>
              <a:t>Цели : формировать у детей интерес к физкультуре и спорту; учить детей узнавать виды спорта по признакам и определениям; учить детей загадывать вид спорта по признакам и определениям; развивать память, мышление, логику.</a:t>
            </a:r>
          </a:p>
          <a:p>
            <a:r>
              <a:rPr lang="ru-RU" dirty="0">
                <a:solidFill>
                  <a:srgbClr val="3E1B59"/>
                </a:solidFill>
                <a:latin typeface="Times New Roman" pitchFamily="18" charset="0"/>
                <a:cs typeface="Times New Roman" pitchFamily="18" charset="0"/>
              </a:rPr>
              <a:t>Правила: Играть могут 2 и более человек.</a:t>
            </a:r>
          </a:p>
          <a:p>
            <a:r>
              <a:rPr lang="ru-RU" dirty="0">
                <a:solidFill>
                  <a:srgbClr val="3E1B59"/>
                </a:solidFill>
                <a:latin typeface="Times New Roman" pitchFamily="18" charset="0"/>
                <a:cs typeface="Times New Roman" pitchFamily="18" charset="0"/>
              </a:rPr>
              <a:t> Водящий (взрослый или ребенок), с помощью карточек – «определений и признаков», загадывает вид спорта.</a:t>
            </a:r>
          </a:p>
          <a:p>
            <a:r>
              <a:rPr lang="ru-RU" dirty="0">
                <a:solidFill>
                  <a:srgbClr val="3E1B59"/>
                </a:solidFill>
                <a:latin typeface="Times New Roman" pitchFamily="18" charset="0"/>
                <a:cs typeface="Times New Roman" pitchFamily="18" charset="0"/>
              </a:rPr>
              <a:t> Игроки пытаются отгадать вид спорта. Тот, кто угадал, становится водящим.</a:t>
            </a:r>
          </a:p>
        </p:txBody>
      </p:sp>
    </p:spTree>
    <p:extLst>
      <p:ext uri="{BB962C8B-B14F-4D97-AF65-F5344CB8AC3E}">
        <p14:creationId xmlns:p14="http://schemas.microsoft.com/office/powerpoint/2010/main" val="763777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297"/>
            <a:ext cx="9144793" cy="6858594"/>
          </a:xfrm>
          <a:prstGeom prst="rect">
            <a:avLst/>
          </a:prstGeom>
        </p:spPr>
      </p:pic>
      <p:sp>
        <p:nvSpPr>
          <p:cNvPr id="2" name="Заголовок 1"/>
          <p:cNvSpPr>
            <a:spLocks noGrp="1"/>
          </p:cNvSpPr>
          <p:nvPr>
            <p:ph type="title"/>
          </p:nvPr>
        </p:nvSpPr>
        <p:spPr/>
        <p:txBody>
          <a:bodyPr/>
          <a:lstStyle/>
          <a:p>
            <a:r>
              <a:rPr lang="ru-RU" dirty="0"/>
              <a:t>:  </a:t>
            </a:r>
          </a:p>
        </p:txBody>
      </p:sp>
      <p:sp>
        <p:nvSpPr>
          <p:cNvPr id="3" name="Содержимое 2"/>
          <p:cNvSpPr>
            <a:spLocks noGrp="1"/>
          </p:cNvSpPr>
          <p:nvPr>
            <p:ph idx="1"/>
          </p:nvPr>
        </p:nvSpPr>
        <p:spPr/>
        <p:txBody>
          <a:bodyPr/>
          <a:lstStyle/>
          <a:p>
            <a:endParaRPr lang="ru-RU" dirty="0"/>
          </a:p>
        </p:txBody>
      </p:sp>
      <p:sp>
        <p:nvSpPr>
          <p:cNvPr id="1026" name="AutoShape 2"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8" name="AutoShape 4"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0" name="AutoShape 6"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8" name="Прямоугольник 7"/>
          <p:cNvSpPr/>
          <p:nvPr/>
        </p:nvSpPr>
        <p:spPr>
          <a:xfrm>
            <a:off x="1571604" y="5000636"/>
            <a:ext cx="7215238" cy="1846659"/>
          </a:xfrm>
          <a:prstGeom prst="rect">
            <a:avLst/>
          </a:prstGeom>
        </p:spPr>
        <p:txBody>
          <a:bodyPr wrap="square">
            <a:spAutoFit/>
          </a:bodyPr>
          <a:lstStyle/>
          <a:p>
            <a:pPr fontAlgn="base"/>
            <a:r>
              <a:rPr lang="ru-RU" b="1" dirty="0">
                <a:solidFill>
                  <a:srgbClr val="3E1B59"/>
                </a:solidFill>
                <a:latin typeface="Times New Roman" pitchFamily="18" charset="0"/>
                <a:cs typeface="Times New Roman" pitchFamily="18" charset="0"/>
              </a:rPr>
              <a:t>«Четвертый лишний» (2 варианта)</a:t>
            </a:r>
            <a:endParaRPr lang="ru-RU" dirty="0">
              <a:solidFill>
                <a:srgbClr val="3E1B59"/>
              </a:solidFill>
              <a:latin typeface="Times New Roman" pitchFamily="18" charset="0"/>
              <a:cs typeface="Times New Roman" pitchFamily="18" charset="0"/>
            </a:endParaRPr>
          </a:p>
          <a:p>
            <a:pPr fontAlgn="base"/>
            <a:r>
              <a:rPr lang="ru-RU" sz="1200" b="1" u="sng" dirty="0">
                <a:solidFill>
                  <a:srgbClr val="3E1B59"/>
                </a:solidFill>
                <a:latin typeface="Times New Roman" pitchFamily="18" charset="0"/>
                <a:cs typeface="Times New Roman" pitchFamily="18" charset="0"/>
              </a:rPr>
              <a:t>Цели : </a:t>
            </a:r>
            <a:r>
              <a:rPr lang="ru-RU" sz="1200" dirty="0">
                <a:solidFill>
                  <a:srgbClr val="3E1B59"/>
                </a:solidFill>
                <a:latin typeface="Times New Roman" pitchFamily="18" charset="0"/>
                <a:cs typeface="Times New Roman" pitchFamily="18" charset="0"/>
              </a:rPr>
              <a:t>формировать интерес к физкультуре и спорту; закреплять знания детей о спорте, физкультуре,</a:t>
            </a:r>
            <a:r>
              <a:rPr lang="ru-RU" sz="1200" b="1" dirty="0">
                <a:solidFill>
                  <a:srgbClr val="3E1B59"/>
                </a:solidFill>
              </a:rPr>
              <a:t> на закрепление видов и способов движений</a:t>
            </a:r>
            <a:r>
              <a:rPr lang="ru-RU" sz="1200" dirty="0">
                <a:solidFill>
                  <a:srgbClr val="3E1B59"/>
                </a:solidFill>
                <a:latin typeface="Times New Roman" pitchFamily="18" charset="0"/>
                <a:cs typeface="Times New Roman" pitchFamily="18" charset="0"/>
              </a:rPr>
              <a:t>; развивать логику, мышление, память.</a:t>
            </a:r>
            <a:br>
              <a:rPr lang="ru-RU" sz="1200" dirty="0">
                <a:solidFill>
                  <a:srgbClr val="3E1B59"/>
                </a:solidFill>
                <a:latin typeface="Times New Roman" pitchFamily="18" charset="0"/>
                <a:cs typeface="Times New Roman" pitchFamily="18" charset="0"/>
              </a:rPr>
            </a:br>
            <a:r>
              <a:rPr lang="ru-RU" sz="1200" b="1" u="sng" dirty="0">
                <a:solidFill>
                  <a:srgbClr val="3E1B59"/>
                </a:solidFill>
                <a:latin typeface="Times New Roman" pitchFamily="18" charset="0"/>
                <a:cs typeface="Times New Roman" pitchFamily="18" charset="0"/>
              </a:rPr>
              <a:t>Правила: </a:t>
            </a:r>
          </a:p>
          <a:p>
            <a:pPr fontAlgn="base"/>
            <a:r>
              <a:rPr lang="ru-RU" sz="1200" b="1" dirty="0">
                <a:solidFill>
                  <a:srgbClr val="3E1B59"/>
                </a:solidFill>
                <a:latin typeface="Times New Roman" pitchFamily="18" charset="0"/>
                <a:cs typeface="Times New Roman" pitchFamily="18" charset="0"/>
              </a:rPr>
              <a:t>1 вариант</a:t>
            </a:r>
            <a:r>
              <a:rPr lang="ru-RU" sz="1200" b="1" u="sng" dirty="0">
                <a:solidFill>
                  <a:srgbClr val="3E1B59"/>
                </a:solidFill>
                <a:latin typeface="Times New Roman" pitchFamily="18" charset="0"/>
                <a:cs typeface="Times New Roman" pitchFamily="18" charset="0"/>
              </a:rPr>
              <a:t>: </a:t>
            </a:r>
            <a:r>
              <a:rPr lang="ru-RU" sz="1200" dirty="0">
                <a:solidFill>
                  <a:srgbClr val="3E1B59"/>
                </a:solidFill>
                <a:latin typeface="Times New Roman" pitchFamily="18" charset="0"/>
                <a:cs typeface="Times New Roman" pitchFamily="18" charset="0"/>
              </a:rPr>
              <a:t>Игрок берет одну карточку, на которой изображены четыре пиктограммы. Игрок называет, какой вид спорта обозначает  каждая пиктограмма, затем закрывает лишнюю картинку, объясняя, почему она лишняя.</a:t>
            </a:r>
          </a:p>
          <a:p>
            <a:pPr fontAlgn="base"/>
            <a:r>
              <a:rPr lang="ru-RU" sz="1200" b="1" dirty="0">
                <a:solidFill>
                  <a:srgbClr val="3E1B59"/>
                </a:solidFill>
                <a:latin typeface="Times New Roman" pitchFamily="18" charset="0"/>
                <a:cs typeface="Times New Roman" pitchFamily="18" charset="0"/>
              </a:rPr>
              <a:t>2 вариант</a:t>
            </a:r>
            <a:r>
              <a:rPr lang="ru-RU" sz="1200" dirty="0">
                <a:solidFill>
                  <a:srgbClr val="3E1B59"/>
                </a:solidFill>
                <a:latin typeface="Times New Roman" pitchFamily="18" charset="0"/>
                <a:cs typeface="Times New Roman" pitchFamily="18" charset="0"/>
              </a:rPr>
              <a:t>: карточки с изображениями детей, которые исполняют спортивные элементы игры  и основные виды движения и выбрать лишнюю, объяснив «почему».</a:t>
            </a:r>
          </a:p>
        </p:txBody>
      </p:sp>
      <p:pic>
        <p:nvPicPr>
          <p:cNvPr id="12290" name="Picture 2" descr="https://sun9-14.userapi.com/impg/vJIbtZGsmPEpxl4cwpp9efM3S3Vn4q377Ax_nA/YiL_OuTSeA8.jpg?size=1280x692&amp;quality=96&amp;sign=13a1a736634b1e60bf755ead1cd1fa09&amp;type=album"/>
          <p:cNvPicPr>
            <a:picLocks noChangeAspect="1" noChangeArrowheads="1"/>
          </p:cNvPicPr>
          <p:nvPr/>
        </p:nvPicPr>
        <p:blipFill>
          <a:blip r:embed="rId3" cstate="print"/>
          <a:srcRect/>
          <a:stretch>
            <a:fillRect/>
          </a:stretch>
        </p:blipFill>
        <p:spPr bwMode="auto">
          <a:xfrm>
            <a:off x="285720" y="66653"/>
            <a:ext cx="5294392" cy="2862281"/>
          </a:xfrm>
          <a:prstGeom prst="rect">
            <a:avLst/>
          </a:prstGeom>
          <a:ln>
            <a:noFill/>
          </a:ln>
          <a:effectLst>
            <a:softEdge rad="112500"/>
          </a:effectLst>
        </p:spPr>
        <p:style>
          <a:lnRef idx="2">
            <a:schemeClr val="accent4">
              <a:shade val="50000"/>
            </a:schemeClr>
          </a:lnRef>
          <a:fillRef idx="1">
            <a:schemeClr val="accent4"/>
          </a:fillRef>
          <a:effectRef idx="0">
            <a:schemeClr val="accent4"/>
          </a:effectRef>
          <a:fontRef idx="minor">
            <a:schemeClr val="lt1"/>
          </a:fontRef>
        </p:style>
      </p:pic>
      <p:pic>
        <p:nvPicPr>
          <p:cNvPr id="15362" name="Picture 2" descr="https://sun9-71.userapi.com/impg/ucvUYU2nuKxFOGEAjpbsaZdnLzun_IuqL9B5wg/-M0Vkh8ocLY.jpg?size=1280x743&amp;quality=96&amp;sign=d94d6ab2263f04d13bcc95925c037c8f&amp;type=album"/>
          <p:cNvPicPr>
            <a:picLocks noChangeAspect="1" noChangeArrowheads="1"/>
          </p:cNvPicPr>
          <p:nvPr/>
        </p:nvPicPr>
        <p:blipFill>
          <a:blip r:embed="rId4" cstate="print"/>
          <a:srcRect/>
          <a:stretch>
            <a:fillRect/>
          </a:stretch>
        </p:blipFill>
        <p:spPr bwMode="auto">
          <a:xfrm>
            <a:off x="4204526" y="2204864"/>
            <a:ext cx="4939474" cy="2867210"/>
          </a:xfrm>
          <a:prstGeom prst="rect">
            <a:avLst/>
          </a:prstGeom>
          <a:ln>
            <a:noFill/>
          </a:ln>
          <a:effectLst>
            <a:softEdge rad="112500"/>
          </a:effectLst>
        </p:spPr>
        <p:style>
          <a:lnRef idx="2">
            <a:schemeClr val="accent4">
              <a:shade val="50000"/>
            </a:schemeClr>
          </a:lnRef>
          <a:fillRef idx="1">
            <a:schemeClr val="accent4"/>
          </a:fillRef>
          <a:effectRef idx="0">
            <a:schemeClr val="accent4"/>
          </a:effectRef>
          <a:fontRef idx="minor">
            <a:schemeClr val="lt1"/>
          </a:fontRef>
        </p:style>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297"/>
            <a:ext cx="9144793" cy="6858594"/>
          </a:xfrm>
          <a:prstGeom prst="rect">
            <a:avLst/>
          </a:prstGeom>
        </p:spPr>
      </p:pic>
      <p:pic>
        <p:nvPicPr>
          <p:cNvPr id="4" name="Рисунок 3"/>
          <p:cNvPicPr>
            <a:picLocks noChangeAspect="1"/>
          </p:cNvPicPr>
          <p:nvPr/>
        </p:nvPicPr>
        <p:blipFill>
          <a:blip r:embed="rId3"/>
          <a:stretch>
            <a:fillRect/>
          </a:stretch>
        </p:blipFill>
        <p:spPr>
          <a:xfrm>
            <a:off x="3923928" y="1052736"/>
            <a:ext cx="5114987" cy="3718882"/>
          </a:xfrm>
          <a:prstGeom prst="rect">
            <a:avLst/>
          </a:prstGeom>
        </p:spPr>
      </p:pic>
      <p:pic>
        <p:nvPicPr>
          <p:cNvPr id="3" name="Рисунок 2"/>
          <p:cNvPicPr>
            <a:picLocks noChangeAspect="1"/>
          </p:cNvPicPr>
          <p:nvPr/>
        </p:nvPicPr>
        <p:blipFill>
          <a:blip r:embed="rId4"/>
          <a:stretch>
            <a:fillRect/>
          </a:stretch>
        </p:blipFill>
        <p:spPr>
          <a:xfrm>
            <a:off x="0" y="29614"/>
            <a:ext cx="4499238" cy="3017782"/>
          </a:xfrm>
          <a:prstGeom prst="rect">
            <a:avLst/>
          </a:prstGeom>
        </p:spPr>
      </p:pic>
      <p:sp>
        <p:nvSpPr>
          <p:cNvPr id="5" name="TextBox 4"/>
          <p:cNvSpPr txBox="1"/>
          <p:nvPr/>
        </p:nvSpPr>
        <p:spPr>
          <a:xfrm>
            <a:off x="971600" y="4771618"/>
            <a:ext cx="6984776" cy="2062103"/>
          </a:xfrm>
          <a:prstGeom prst="rect">
            <a:avLst/>
          </a:prstGeom>
          <a:noFill/>
        </p:spPr>
        <p:txBody>
          <a:bodyPr wrap="square" rtlCol="0">
            <a:spAutoFit/>
          </a:bodyPr>
          <a:lstStyle/>
          <a:p>
            <a:r>
              <a:rPr lang="ru-RU" sz="1600" dirty="0">
                <a:latin typeface="Times New Roman" panose="02020603050405020304" pitchFamily="18" charset="0"/>
                <a:cs typeface="Times New Roman" panose="02020603050405020304" pitchFamily="18" charset="0"/>
              </a:rPr>
              <a:t>«Что лишнее?»</a:t>
            </a:r>
          </a:p>
          <a:p>
            <a:r>
              <a:rPr lang="ru-RU" sz="1600" dirty="0">
                <a:latin typeface="Times New Roman" panose="02020603050405020304" pitchFamily="18" charset="0"/>
                <a:cs typeface="Times New Roman" panose="02020603050405020304" pitchFamily="18" charset="0"/>
              </a:rPr>
              <a:t>Цель: Закрепить умение находить лишний предмет  и объяснять, почему он лишний. Развивать мышление, зрительное внимание,  </a:t>
            </a:r>
          </a:p>
          <a:p>
            <a:r>
              <a:rPr lang="ru-RU" sz="1600" dirty="0">
                <a:latin typeface="Times New Roman" panose="02020603050405020304" pitchFamily="18" charset="0"/>
                <a:cs typeface="Times New Roman" panose="02020603050405020304" pitchFamily="18" charset="0"/>
              </a:rPr>
              <a:t>Формировать умение классифицировать предметы по существенному признаку, обобщать.</a:t>
            </a:r>
          </a:p>
          <a:p>
            <a:r>
              <a:rPr lang="ru-RU" sz="1600" dirty="0">
                <a:latin typeface="Times New Roman" panose="02020603050405020304" pitchFamily="18" charset="0"/>
                <a:cs typeface="Times New Roman" panose="02020603050405020304" pitchFamily="18" charset="0"/>
              </a:rPr>
              <a:t>Правила игры: Ребенок должен внимательно посмотреть на картинку (слайд), назвать и выбрать атрибут, который не принадлежит данному виду спорта (спортсмену). </a:t>
            </a:r>
          </a:p>
        </p:txBody>
      </p:sp>
    </p:spTree>
    <p:extLst>
      <p:ext uri="{BB962C8B-B14F-4D97-AF65-F5344CB8AC3E}">
        <p14:creationId xmlns:p14="http://schemas.microsoft.com/office/powerpoint/2010/main" val="763777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297"/>
            <a:ext cx="9144793" cy="6858594"/>
          </a:xfrm>
          <a:prstGeom prst="rect">
            <a:avLst/>
          </a:prstGeom>
        </p:spPr>
      </p:pic>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dirty="0"/>
          </a:p>
        </p:txBody>
      </p:sp>
      <p:sp>
        <p:nvSpPr>
          <p:cNvPr id="1026" name="AutoShape 2"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8" name="AutoShape 4"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0" name="AutoShape 6"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9" name="Прямоугольник 8"/>
          <p:cNvSpPr/>
          <p:nvPr/>
        </p:nvSpPr>
        <p:spPr>
          <a:xfrm>
            <a:off x="1643042" y="4929198"/>
            <a:ext cx="7358114" cy="1877437"/>
          </a:xfrm>
          <a:prstGeom prst="rect">
            <a:avLst/>
          </a:prstGeom>
        </p:spPr>
        <p:txBody>
          <a:bodyPr wrap="square">
            <a:spAutoFit/>
          </a:bodyPr>
          <a:lstStyle/>
          <a:p>
            <a:r>
              <a:rPr lang="ru-RU" b="1" dirty="0">
                <a:solidFill>
                  <a:srgbClr val="3E1B59"/>
                </a:solidFill>
              </a:rPr>
              <a:t>«На зарядку становись»</a:t>
            </a:r>
          </a:p>
          <a:p>
            <a:r>
              <a:rPr lang="ru-RU" sz="1400" b="1" dirty="0">
                <a:solidFill>
                  <a:srgbClr val="3E1B59"/>
                </a:solidFill>
                <a:latin typeface="Times New Roman" pitchFamily="18" charset="0"/>
                <a:cs typeface="Times New Roman" pitchFamily="18" charset="0"/>
              </a:rPr>
              <a:t>Цели</a:t>
            </a:r>
            <a:r>
              <a:rPr lang="ru-RU" sz="1400" dirty="0">
                <a:solidFill>
                  <a:srgbClr val="3E1B59"/>
                </a:solidFill>
                <a:latin typeface="Times New Roman" pitchFamily="18" charset="0"/>
                <a:cs typeface="Times New Roman" pitchFamily="18" charset="0"/>
              </a:rPr>
              <a:t> : формировать у детей интерес к физкультуре и спорту; учить детей составлять упражнения для утренней гимнастики; развивать память, мышление, логику.</a:t>
            </a:r>
          </a:p>
          <a:p>
            <a:r>
              <a:rPr lang="ru-RU" sz="1400" b="1" dirty="0">
                <a:solidFill>
                  <a:srgbClr val="3E1B59"/>
                </a:solidFill>
                <a:latin typeface="Times New Roman" pitchFamily="18" charset="0"/>
                <a:cs typeface="Times New Roman" pitchFamily="18" charset="0"/>
              </a:rPr>
              <a:t>Правила: </a:t>
            </a:r>
            <a:r>
              <a:rPr lang="ru-RU" sz="1400" dirty="0">
                <a:solidFill>
                  <a:srgbClr val="3E1B59"/>
                </a:solidFill>
                <a:latin typeface="Times New Roman" pitchFamily="18" charset="0"/>
                <a:cs typeface="Times New Roman" pitchFamily="18" charset="0"/>
              </a:rPr>
              <a:t>Игрок выбирает карточку с изображением для исходного положения. Затем подбирает движения для самого упражнения (на счет 1-2 или 1-4) так, чтобы промежуточные положения тела и конечностей сочетались. После составления упражнения ребенок должен его выполнить. Играющих может быть несколько человек. Они по очереди составляют упражнение, а остальные должны выполнить задание.</a:t>
            </a:r>
          </a:p>
        </p:txBody>
      </p:sp>
      <p:sp>
        <p:nvSpPr>
          <p:cNvPr id="10" name="Прямоугольник 9"/>
          <p:cNvSpPr/>
          <p:nvPr/>
        </p:nvSpPr>
        <p:spPr>
          <a:xfrm>
            <a:off x="500034" y="1"/>
            <a:ext cx="8001056" cy="400110"/>
          </a:xfrm>
          <a:prstGeom prst="rect">
            <a:avLst/>
          </a:prstGeom>
        </p:spPr>
        <p:txBody>
          <a:bodyPr wrap="square">
            <a:spAutoFit/>
          </a:bodyPr>
          <a:lstStyle/>
          <a:p>
            <a:pPr algn="ctr"/>
            <a:r>
              <a:rPr lang="ru-RU" sz="2000" b="1" dirty="0">
                <a:solidFill>
                  <a:srgbClr val="3E1B59"/>
                </a:solidFill>
              </a:rPr>
              <a:t>Игры на закрепление видов и способов движений</a:t>
            </a:r>
          </a:p>
        </p:txBody>
      </p:sp>
      <p:pic>
        <p:nvPicPr>
          <p:cNvPr id="9218" name="Picture 2" descr="https://sun9-7.userapi.com/impg/DGM6tkzXMLhFtaraQeDrbNKLYezW8ZEZKYHFSA/jCzo9sUrCOI.jpg?size=1280x640&amp;quality=96&amp;sign=7b91c3a218cf983ebdea24e0207568d7&amp;type=album"/>
          <p:cNvPicPr>
            <a:picLocks noChangeAspect="1" noChangeArrowheads="1"/>
          </p:cNvPicPr>
          <p:nvPr/>
        </p:nvPicPr>
        <p:blipFill>
          <a:blip r:embed="rId3"/>
          <a:srcRect/>
          <a:stretch>
            <a:fillRect/>
          </a:stretch>
        </p:blipFill>
        <p:spPr bwMode="auto">
          <a:xfrm>
            <a:off x="928662" y="571480"/>
            <a:ext cx="7858178" cy="392909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dirty="0"/>
          </a:p>
        </p:txBody>
      </p:sp>
      <p:sp>
        <p:nvSpPr>
          <p:cNvPr id="1026" name="AutoShape 2"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8" name="AutoShape 4"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0" name="AutoShape 6"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31" name="Picture 7" descr="C:\Users\user\Desktop\1593699986_1-p-sportivnii-fon-1.jpg"/>
          <p:cNvPicPr>
            <a:picLocks noChangeAspect="1" noChangeArrowheads="1"/>
          </p:cNvPicPr>
          <p:nvPr/>
        </p:nvPicPr>
        <p:blipFill>
          <a:blip r:embed="rId2"/>
          <a:srcRect/>
          <a:stretch>
            <a:fillRect/>
          </a:stretch>
        </p:blipFill>
        <p:spPr bwMode="auto">
          <a:xfrm>
            <a:off x="0" y="0"/>
            <a:ext cx="9113397" cy="6858000"/>
          </a:xfrm>
          <a:prstGeom prst="rect">
            <a:avLst/>
          </a:prstGeom>
          <a:noFill/>
        </p:spPr>
      </p:pic>
      <p:pic>
        <p:nvPicPr>
          <p:cNvPr id="58370" name="Picture 2" descr="https://sun9-48.userapi.com/impg/kveh9OtpZSLR8we5UpyaojQiLMhzA7fowNJitw/TWq9bi6A4Gs.jpg?size=1280x605&amp;quality=96&amp;sign=748b25b3919fb9065691ccc6865185fa&amp;type=album"/>
          <p:cNvPicPr>
            <a:picLocks noChangeAspect="1" noChangeArrowheads="1"/>
          </p:cNvPicPr>
          <p:nvPr/>
        </p:nvPicPr>
        <p:blipFill>
          <a:blip r:embed="rId3" cstate="print"/>
          <a:srcRect/>
          <a:stretch>
            <a:fillRect/>
          </a:stretch>
        </p:blipFill>
        <p:spPr bwMode="auto">
          <a:xfrm>
            <a:off x="214282" y="142852"/>
            <a:ext cx="4882530" cy="2307758"/>
          </a:xfrm>
          <a:prstGeom prst="rect">
            <a:avLst/>
          </a:prstGeom>
        </p:spPr>
        <p:style>
          <a:lnRef idx="2">
            <a:schemeClr val="accent4">
              <a:shade val="50000"/>
            </a:schemeClr>
          </a:lnRef>
          <a:fillRef idx="1">
            <a:schemeClr val="accent4"/>
          </a:fillRef>
          <a:effectRef idx="0">
            <a:schemeClr val="accent4"/>
          </a:effectRef>
          <a:fontRef idx="minor">
            <a:schemeClr val="lt1"/>
          </a:fontRef>
        </p:style>
      </p:pic>
      <p:pic>
        <p:nvPicPr>
          <p:cNvPr id="58372" name="Picture 4" descr="https://sun9-44.userapi.com/impg/jAgs1X1zxlxc3I-zrF-xPW_MVVPi5s4w4hlaZQ/aWMQ9LC0NK8.jpg?size=1280x605&amp;quality=96&amp;sign=7abf5a1e31647b7d6fb026ee1ba21d11&amp;type=album"/>
          <p:cNvPicPr>
            <a:picLocks noChangeAspect="1" noChangeArrowheads="1"/>
          </p:cNvPicPr>
          <p:nvPr/>
        </p:nvPicPr>
        <p:blipFill>
          <a:blip r:embed="rId4" cstate="print"/>
          <a:srcRect/>
          <a:stretch>
            <a:fillRect/>
          </a:stretch>
        </p:blipFill>
        <p:spPr bwMode="auto">
          <a:xfrm>
            <a:off x="1785918" y="2143116"/>
            <a:ext cx="5138812" cy="2428892"/>
          </a:xfrm>
          <a:prstGeom prst="rect">
            <a:avLst/>
          </a:prstGeom>
        </p:spPr>
        <p:style>
          <a:lnRef idx="2">
            <a:schemeClr val="accent4">
              <a:shade val="50000"/>
            </a:schemeClr>
          </a:lnRef>
          <a:fillRef idx="1">
            <a:schemeClr val="accent4"/>
          </a:fillRef>
          <a:effectRef idx="0">
            <a:schemeClr val="accent4"/>
          </a:effectRef>
          <a:fontRef idx="minor">
            <a:schemeClr val="lt1"/>
          </a:fontRef>
        </p:style>
      </p:pic>
      <p:pic>
        <p:nvPicPr>
          <p:cNvPr id="58374" name="Picture 6" descr="https://sun9-6.userapi.com/impg/Y236p9XS7pDMradKeKqObnReTgaA3hK0-CYCmA/QNhMZ5jlmVw.jpg?size=1280x605&amp;quality=96&amp;sign=9bbba2f5533e04ff919ffa8ce9e01295&amp;type=album"/>
          <p:cNvPicPr>
            <a:picLocks noChangeAspect="1" noChangeArrowheads="1"/>
          </p:cNvPicPr>
          <p:nvPr/>
        </p:nvPicPr>
        <p:blipFill>
          <a:blip r:embed="rId5" cstate="print"/>
          <a:srcRect/>
          <a:stretch>
            <a:fillRect/>
          </a:stretch>
        </p:blipFill>
        <p:spPr bwMode="auto">
          <a:xfrm>
            <a:off x="3929058" y="4357694"/>
            <a:ext cx="5000660" cy="2363593"/>
          </a:xfrm>
          <a:prstGeom prst="rect">
            <a:avLst/>
          </a:prstGeom>
        </p:spPr>
        <p:style>
          <a:lnRef idx="2">
            <a:schemeClr val="accent4">
              <a:shade val="50000"/>
            </a:schemeClr>
          </a:lnRef>
          <a:fillRef idx="1">
            <a:schemeClr val="accent4"/>
          </a:fillRef>
          <a:effectRef idx="0">
            <a:schemeClr val="accent4"/>
          </a:effectRef>
          <a:fontRef idx="minor">
            <a:schemeClr val="lt1"/>
          </a:fontRef>
        </p:style>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97" y="-297"/>
            <a:ext cx="9144793" cy="6858594"/>
          </a:xfrm>
          <a:prstGeom prst="rect">
            <a:avLst/>
          </a:prstGeom>
        </p:spPr>
      </p:pic>
      <p:pic>
        <p:nvPicPr>
          <p:cNvPr id="2" name="Рисунок 1"/>
          <p:cNvPicPr>
            <a:picLocks noChangeAspect="1"/>
          </p:cNvPicPr>
          <p:nvPr/>
        </p:nvPicPr>
        <p:blipFill>
          <a:blip r:embed="rId3"/>
          <a:stretch>
            <a:fillRect/>
          </a:stretch>
        </p:blipFill>
        <p:spPr>
          <a:xfrm>
            <a:off x="2974708" y="260648"/>
            <a:ext cx="3194581" cy="4224894"/>
          </a:xfrm>
          <a:prstGeom prst="rect">
            <a:avLst/>
          </a:prstGeom>
        </p:spPr>
      </p:pic>
      <p:sp>
        <p:nvSpPr>
          <p:cNvPr id="4" name="TextBox 3"/>
          <p:cNvSpPr txBox="1"/>
          <p:nvPr/>
        </p:nvSpPr>
        <p:spPr>
          <a:xfrm>
            <a:off x="1043608" y="4653136"/>
            <a:ext cx="7272808" cy="1477328"/>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Представляю вашему вниманию дидактическое пособие </a:t>
            </a:r>
            <a:r>
              <a:rPr lang="ru-RU" dirty="0" err="1">
                <a:latin typeface="Times New Roman" panose="02020603050405020304" pitchFamily="18" charset="0"/>
                <a:cs typeface="Times New Roman" panose="02020603050405020304" pitchFamily="18" charset="0"/>
              </a:rPr>
              <a:t>лэпбук</a:t>
            </a:r>
            <a:r>
              <a:rPr lang="ru-RU" dirty="0">
                <a:latin typeface="Times New Roman" panose="02020603050405020304" pitchFamily="18" charset="0"/>
                <a:cs typeface="Times New Roman" panose="02020603050405020304" pitchFamily="18" charset="0"/>
              </a:rPr>
              <a:t> «Спорт-это движение в жизни», предназначенное для детей старшего дошкольного возраста.</a:t>
            </a:r>
          </a:p>
          <a:p>
            <a:r>
              <a:rPr lang="ru-RU" dirty="0">
                <a:latin typeface="Times New Roman" panose="02020603050405020304" pitchFamily="18" charset="0"/>
                <a:cs typeface="Times New Roman" panose="02020603050405020304" pitchFamily="18" charset="0"/>
              </a:rPr>
              <a:t>Использовать данный </a:t>
            </a:r>
            <a:r>
              <a:rPr lang="ru-RU" dirty="0" err="1">
                <a:latin typeface="Times New Roman" panose="02020603050405020304" pitchFamily="18" charset="0"/>
                <a:cs typeface="Times New Roman" panose="02020603050405020304" pitchFamily="18" charset="0"/>
              </a:rPr>
              <a:t>лэпбук</a:t>
            </a:r>
            <a:r>
              <a:rPr lang="ru-RU" dirty="0">
                <a:latin typeface="Times New Roman" panose="02020603050405020304" pitchFamily="18" charset="0"/>
                <a:cs typeface="Times New Roman" panose="02020603050405020304" pitchFamily="18" charset="0"/>
              </a:rPr>
              <a:t> можно как в процессе образовательной деятельности, так и в самостоятельной деятельности.</a:t>
            </a:r>
          </a:p>
        </p:txBody>
      </p:sp>
    </p:spTree>
    <p:extLst>
      <p:ext uri="{BB962C8B-B14F-4D97-AF65-F5344CB8AC3E}">
        <p14:creationId xmlns:p14="http://schemas.microsoft.com/office/powerpoint/2010/main" val="1107416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dirty="0"/>
          </a:p>
        </p:txBody>
      </p:sp>
      <p:sp>
        <p:nvSpPr>
          <p:cNvPr id="1026" name="AutoShape 2"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8" name="AutoShape 4"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0" name="AutoShape 6"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31" name="Picture 7" descr="C:\Users\user\Desktop\1593699986_1-p-sportivnii-fon-1.jpg"/>
          <p:cNvPicPr>
            <a:picLocks noChangeAspect="1" noChangeArrowheads="1"/>
          </p:cNvPicPr>
          <p:nvPr/>
        </p:nvPicPr>
        <p:blipFill>
          <a:blip r:embed="rId2"/>
          <a:srcRect/>
          <a:stretch>
            <a:fillRect/>
          </a:stretch>
        </p:blipFill>
        <p:spPr bwMode="auto">
          <a:xfrm>
            <a:off x="0" y="0"/>
            <a:ext cx="9113397" cy="6858000"/>
          </a:xfrm>
          <a:prstGeom prst="rect">
            <a:avLst/>
          </a:prstGeom>
          <a:noFill/>
        </p:spPr>
      </p:pic>
      <p:pic>
        <p:nvPicPr>
          <p:cNvPr id="59394" name="Picture 2" descr="https://sun9-60.userapi.com/impg/j6-TUXQyTGHYan-gfwSCD0dKL7OqXaY2VwVHQg/CWRgkVRNd8I.jpg?size=510x1080&amp;quality=96&amp;sign=102b27781ea0e042d39ddac2d54bfc24&amp;type=album"/>
          <p:cNvPicPr>
            <a:picLocks noChangeAspect="1" noChangeArrowheads="1"/>
          </p:cNvPicPr>
          <p:nvPr/>
        </p:nvPicPr>
        <p:blipFill>
          <a:blip r:embed="rId3"/>
          <a:srcRect/>
          <a:stretch>
            <a:fillRect/>
          </a:stretch>
        </p:blipFill>
        <p:spPr bwMode="auto">
          <a:xfrm>
            <a:off x="6786578" y="2143116"/>
            <a:ext cx="2143140" cy="4538414"/>
          </a:xfrm>
          <a:prstGeom prst="rect">
            <a:avLst/>
          </a:prstGeom>
        </p:spPr>
        <p:style>
          <a:lnRef idx="2">
            <a:schemeClr val="accent4">
              <a:shade val="50000"/>
            </a:schemeClr>
          </a:lnRef>
          <a:fillRef idx="1">
            <a:schemeClr val="accent4"/>
          </a:fillRef>
          <a:effectRef idx="0">
            <a:schemeClr val="accent4"/>
          </a:effectRef>
          <a:fontRef idx="minor">
            <a:schemeClr val="lt1"/>
          </a:fontRef>
        </p:style>
      </p:pic>
      <p:pic>
        <p:nvPicPr>
          <p:cNvPr id="59396" name="Picture 4" descr="https://sun9-29.userapi.com/impg/KKxJNSNPOZZftpWnTuRZSOxCY5NR27-sbu6Whw/RLYFIoMqOg4.jpg?size=510x1080&amp;quality=96&amp;sign=fa4413cc8a333669c547531636182e7e&amp;type=album"/>
          <p:cNvPicPr>
            <a:picLocks noChangeAspect="1" noChangeArrowheads="1"/>
          </p:cNvPicPr>
          <p:nvPr/>
        </p:nvPicPr>
        <p:blipFill>
          <a:blip r:embed="rId4" cstate="print"/>
          <a:srcRect/>
          <a:stretch>
            <a:fillRect/>
          </a:stretch>
        </p:blipFill>
        <p:spPr bwMode="auto">
          <a:xfrm>
            <a:off x="4572000" y="1545899"/>
            <a:ext cx="2071702" cy="4387131"/>
          </a:xfrm>
          <a:prstGeom prst="rect">
            <a:avLst/>
          </a:prstGeom>
        </p:spPr>
        <p:style>
          <a:lnRef idx="2">
            <a:schemeClr val="accent4">
              <a:shade val="50000"/>
            </a:schemeClr>
          </a:lnRef>
          <a:fillRef idx="1">
            <a:schemeClr val="accent4"/>
          </a:fillRef>
          <a:effectRef idx="0">
            <a:schemeClr val="accent4"/>
          </a:effectRef>
          <a:fontRef idx="minor">
            <a:schemeClr val="lt1"/>
          </a:fontRef>
        </p:style>
      </p:pic>
      <p:pic>
        <p:nvPicPr>
          <p:cNvPr id="59398" name="Picture 6" descr="https://sun9-62.userapi.com/impg/HLwfWFZ0M_L7Kj-eFaOuGOFst2rav4q4kQCtDg/zkrSNCoU2Dc.jpg?size=510x1080&amp;quality=96&amp;sign=a58ee313650202bb9ea09c7eb17eea23&amp;type=album"/>
          <p:cNvPicPr>
            <a:picLocks noChangeAspect="1" noChangeArrowheads="1"/>
          </p:cNvPicPr>
          <p:nvPr/>
        </p:nvPicPr>
        <p:blipFill>
          <a:blip r:embed="rId5" cstate="print"/>
          <a:srcRect/>
          <a:stretch>
            <a:fillRect/>
          </a:stretch>
        </p:blipFill>
        <p:spPr bwMode="auto">
          <a:xfrm>
            <a:off x="2428860" y="714356"/>
            <a:ext cx="2071702" cy="4387132"/>
          </a:xfrm>
          <a:prstGeom prst="rect">
            <a:avLst/>
          </a:prstGeom>
        </p:spPr>
        <p:style>
          <a:lnRef idx="2">
            <a:schemeClr val="accent4">
              <a:shade val="50000"/>
            </a:schemeClr>
          </a:lnRef>
          <a:fillRef idx="1">
            <a:schemeClr val="accent4"/>
          </a:fillRef>
          <a:effectRef idx="0">
            <a:schemeClr val="accent4"/>
          </a:effectRef>
          <a:fontRef idx="minor">
            <a:schemeClr val="lt1"/>
          </a:fontRef>
        </p:style>
      </p:pic>
      <p:pic>
        <p:nvPicPr>
          <p:cNvPr id="59400" name="Picture 8" descr="https://sun9-48.userapi.com/impg/KAzfEdhSAt-j5i3tmCJAarSf7I1cVuYOpP6-Jw/x1QTlsv8WQg.jpg?size=571x1080&amp;quality=96&amp;sign=324f259abbaac6f3f9e901106c69a9e7&amp;type=album"/>
          <p:cNvPicPr>
            <a:picLocks noChangeAspect="1" noChangeArrowheads="1"/>
          </p:cNvPicPr>
          <p:nvPr/>
        </p:nvPicPr>
        <p:blipFill>
          <a:blip r:embed="rId6" cstate="print"/>
          <a:srcRect/>
          <a:stretch>
            <a:fillRect/>
          </a:stretch>
        </p:blipFill>
        <p:spPr bwMode="auto">
          <a:xfrm>
            <a:off x="214282" y="214290"/>
            <a:ext cx="2190633" cy="4143404"/>
          </a:xfrm>
          <a:prstGeom prst="rect">
            <a:avLst/>
          </a:prstGeom>
        </p:spPr>
        <p:style>
          <a:lnRef idx="2">
            <a:schemeClr val="accent4">
              <a:shade val="50000"/>
            </a:schemeClr>
          </a:lnRef>
          <a:fillRef idx="1">
            <a:schemeClr val="accent4"/>
          </a:fillRef>
          <a:effectRef idx="0">
            <a:schemeClr val="accent4"/>
          </a:effectRef>
          <a:fontRef idx="minor">
            <a:schemeClr val="lt1"/>
          </a:fontRef>
        </p:style>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97" y="-297"/>
            <a:ext cx="9144793" cy="6858594"/>
          </a:xfrm>
          <a:prstGeom prst="rect">
            <a:avLst/>
          </a:prstGeom>
        </p:spPr>
      </p:pic>
      <p:sp>
        <p:nvSpPr>
          <p:cNvPr id="3" name="TextBox 2"/>
          <p:cNvSpPr txBox="1"/>
          <p:nvPr/>
        </p:nvSpPr>
        <p:spPr>
          <a:xfrm>
            <a:off x="683568" y="332656"/>
            <a:ext cx="7920880" cy="5386090"/>
          </a:xfrm>
          <a:prstGeom prst="rect">
            <a:avLst/>
          </a:prstGeom>
          <a:noFill/>
        </p:spPr>
        <p:txBody>
          <a:bodyPr wrap="square" rtlCol="0">
            <a:spAutoFit/>
          </a:bodyPr>
          <a:lstStyle/>
          <a:p>
            <a:r>
              <a:rPr lang="ru-RU" dirty="0">
                <a:solidFill>
                  <a:srgbClr val="7030A0"/>
                </a:solidFill>
                <a:latin typeface="Times New Roman" panose="02020603050405020304" pitchFamily="18" charset="0"/>
                <a:cs typeface="Times New Roman" panose="02020603050405020304" pitchFamily="18" charset="0"/>
              </a:rPr>
              <a:t>Проведенная мною работа по теме «</a:t>
            </a:r>
            <a:r>
              <a:rPr lang="ru-RU" b="1" dirty="0">
                <a:solidFill>
                  <a:srgbClr val="7030A0"/>
                </a:solidFill>
                <a:latin typeface="Times New Roman" panose="02020603050405020304" pitchFamily="18" charset="0"/>
                <a:cs typeface="Times New Roman" panose="02020603050405020304" pitchFamily="18" charset="0"/>
              </a:rPr>
              <a:t>Дидактическая игра как средство развития физических качеств детей старшего дошкольного возраста» </a:t>
            </a:r>
            <a:r>
              <a:rPr lang="ru-RU" dirty="0">
                <a:solidFill>
                  <a:srgbClr val="7030A0"/>
                </a:solidFill>
                <a:latin typeface="Times New Roman" panose="02020603050405020304" pitchFamily="18" charset="0"/>
                <a:cs typeface="Times New Roman" panose="02020603050405020304" pitchFamily="18" charset="0"/>
              </a:rPr>
              <a:t>выявила необходимость целенаправленной работы по формированию знаний в области физической культуры у дошкольников на материале дидактических игр. </a:t>
            </a:r>
          </a:p>
          <a:p>
            <a:r>
              <a:rPr lang="ru-RU" dirty="0">
                <a:solidFill>
                  <a:srgbClr val="7030A0"/>
                </a:solidFill>
                <a:latin typeface="Times New Roman" panose="02020603050405020304" pitchFamily="18" charset="0"/>
                <a:cs typeface="Times New Roman" panose="02020603050405020304" pitchFamily="18" charset="0"/>
              </a:rPr>
              <a:t>Дидактическая игра оказывает огромное влияние на всестороннее развитие личности ребёнка;</a:t>
            </a:r>
          </a:p>
          <a:p>
            <a:r>
              <a:rPr lang="ru-RU" dirty="0">
                <a:solidFill>
                  <a:srgbClr val="7030A0"/>
                </a:solidFill>
                <a:latin typeface="Times New Roman" panose="02020603050405020304" pitchFamily="18" charset="0"/>
                <a:cs typeface="Times New Roman" panose="02020603050405020304" pitchFamily="18" charset="0"/>
              </a:rPr>
              <a:t>Дидактическая игра является важной формой в формировании двигательных навыков и обучению детей дошкольного возраста, наряду с занятиями. Её главная особенность в том, что обучение осуществляется средствами активной и интересной для детей игровой деятельности;</a:t>
            </a:r>
          </a:p>
          <a:p>
            <a:r>
              <a:rPr lang="ru-RU" dirty="0">
                <a:solidFill>
                  <a:srgbClr val="7030A0"/>
                </a:solidFill>
                <a:latin typeface="Times New Roman" panose="02020603050405020304" pitchFamily="18" charset="0"/>
                <a:cs typeface="Times New Roman" panose="02020603050405020304" pitchFamily="18" charset="0"/>
              </a:rPr>
              <a:t>внимание играет важную роль в воспитании и обучении детей.</a:t>
            </a:r>
          </a:p>
          <a:p>
            <a:endParaRPr lang="ru-RU" dirty="0">
              <a:solidFill>
                <a:srgbClr val="7030A0"/>
              </a:solidFill>
              <a:latin typeface="Times New Roman" panose="02020603050405020304" pitchFamily="18" charset="0"/>
              <a:cs typeface="Times New Roman" panose="02020603050405020304" pitchFamily="18" charset="0"/>
            </a:endParaRPr>
          </a:p>
          <a:p>
            <a:endParaRPr lang="ru-RU" dirty="0">
              <a:solidFill>
                <a:srgbClr val="7030A0"/>
              </a:solidFill>
              <a:latin typeface="Times New Roman" panose="02020603050405020304" pitchFamily="18" charset="0"/>
              <a:cs typeface="Times New Roman" panose="02020603050405020304" pitchFamily="18" charset="0"/>
            </a:endParaRPr>
          </a:p>
          <a:p>
            <a:endParaRPr lang="ru-RU" dirty="0">
              <a:solidFill>
                <a:srgbClr val="7030A0"/>
              </a:solidFill>
              <a:latin typeface="Times New Roman" panose="02020603050405020304" pitchFamily="18" charset="0"/>
              <a:cs typeface="Times New Roman" panose="02020603050405020304" pitchFamily="18" charset="0"/>
            </a:endParaRPr>
          </a:p>
          <a:p>
            <a:pPr algn="ctr"/>
            <a:r>
              <a:rPr lang="ru-RU" sz="2000" b="1" i="1" dirty="0">
                <a:solidFill>
                  <a:srgbClr val="7030A0"/>
                </a:solidFill>
                <a:latin typeface="Times New Roman" panose="02020603050405020304" pitchFamily="18" charset="0"/>
                <a:cs typeface="Times New Roman" panose="02020603050405020304" pitchFamily="18" charset="0"/>
              </a:rPr>
              <a:t>Достигнуты определённые результаты:</a:t>
            </a:r>
          </a:p>
          <a:p>
            <a:endParaRPr lang="ru-RU" dirty="0">
              <a:solidFill>
                <a:srgbClr val="7030A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ru-RU" dirty="0">
                <a:solidFill>
                  <a:srgbClr val="7030A0"/>
                </a:solidFill>
                <a:latin typeface="Times New Roman" panose="02020603050405020304" pitchFamily="18" charset="0"/>
                <a:cs typeface="Times New Roman" panose="02020603050405020304" pitchFamily="18" charset="0"/>
              </a:rPr>
              <a:t> У детей появился интерес к занятиям спортом в детском саду.</a:t>
            </a:r>
          </a:p>
          <a:p>
            <a:pPr marL="285750" indent="-285750">
              <a:buFont typeface="Wingdings" panose="05000000000000000000" pitchFamily="2" charset="2"/>
              <a:buChar char="v"/>
            </a:pPr>
            <a:r>
              <a:rPr lang="ru-RU" dirty="0">
                <a:solidFill>
                  <a:srgbClr val="7030A0"/>
                </a:solidFill>
                <a:latin typeface="Times New Roman" panose="02020603050405020304" pitchFamily="18" charset="0"/>
                <a:cs typeface="Times New Roman" panose="02020603050405020304" pitchFamily="18" charset="0"/>
              </a:rPr>
              <a:t> У детей пополнился словарный запас спортивной терминологией. </a:t>
            </a:r>
          </a:p>
        </p:txBody>
      </p:sp>
    </p:spTree>
    <p:extLst>
      <p:ext uri="{BB962C8B-B14F-4D97-AF65-F5344CB8AC3E}">
        <p14:creationId xmlns:p14="http://schemas.microsoft.com/office/powerpoint/2010/main" val="990056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297"/>
            <a:ext cx="9144793" cy="6858594"/>
          </a:xfrm>
          <a:prstGeom prst="rect">
            <a:avLst/>
          </a:prstGeom>
        </p:spPr>
      </p:pic>
      <p:sp>
        <p:nvSpPr>
          <p:cNvPr id="4" name="Вертикальный свиток 3"/>
          <p:cNvSpPr/>
          <p:nvPr/>
        </p:nvSpPr>
        <p:spPr>
          <a:xfrm>
            <a:off x="0" y="785794"/>
            <a:ext cx="8928992" cy="5169756"/>
          </a:xfrm>
          <a:prstGeom prst="verticalScroll">
            <a:avLst>
              <a:gd name="adj" fmla="val 23985"/>
            </a:avLst>
          </a:prstGeom>
          <a:noFill/>
          <a:ln w="38100">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2214546" y="1214422"/>
            <a:ext cx="5472608" cy="584775"/>
          </a:xfrm>
          <a:prstGeom prst="rect">
            <a:avLst/>
          </a:prstGeom>
          <a:noFill/>
        </p:spPr>
        <p:txBody>
          <a:bodyPr wrap="square" rtlCol="0">
            <a:spAutoFit/>
          </a:bodyPr>
          <a:lstStyle/>
          <a:p>
            <a:pPr algn="ctr"/>
            <a:r>
              <a:rPr lang="ru-RU" sz="3200" dirty="0">
                <a:solidFill>
                  <a:srgbClr val="990099"/>
                </a:solidFill>
                <a:latin typeface="Arial Black" panose="020B0A04020102020204" pitchFamily="34" charset="0"/>
              </a:rPr>
              <a:t>Актуальность :</a:t>
            </a:r>
          </a:p>
        </p:txBody>
      </p:sp>
      <p:sp>
        <p:nvSpPr>
          <p:cNvPr id="6" name="TextBox 5"/>
          <p:cNvSpPr txBox="1"/>
          <p:nvPr/>
        </p:nvSpPr>
        <p:spPr>
          <a:xfrm>
            <a:off x="2123728" y="2276872"/>
            <a:ext cx="5040560" cy="3416320"/>
          </a:xfrm>
          <a:prstGeom prst="rect">
            <a:avLst/>
          </a:prstGeom>
          <a:noFill/>
        </p:spPr>
        <p:txBody>
          <a:bodyPr wrap="square" rtlCol="0">
            <a:spAutoFit/>
          </a:bodyPr>
          <a:lstStyle/>
          <a:p>
            <a:pPr algn="ctr"/>
            <a:r>
              <a:rPr lang="ru-RU" sz="3600" dirty="0">
                <a:solidFill>
                  <a:srgbClr val="3E1B59"/>
                </a:solidFill>
                <a:latin typeface="Times New Roman" pitchFamily="18" charset="0"/>
                <a:cs typeface="Times New Roman" pitchFamily="18" charset="0"/>
              </a:rPr>
              <a:t>Формирование интереса к физической культуре и спорту, воспитание личностных, морально-волевых и поведенческих качеств.</a:t>
            </a:r>
          </a:p>
        </p:txBody>
      </p:sp>
    </p:spTree>
    <p:extLst>
      <p:ext uri="{BB962C8B-B14F-4D97-AF65-F5344CB8AC3E}">
        <p14:creationId xmlns:p14="http://schemas.microsoft.com/office/powerpoint/2010/main" val="3617150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297"/>
            <a:ext cx="9144793" cy="6858594"/>
          </a:xfrm>
          <a:prstGeom prst="rect">
            <a:avLst/>
          </a:prstGeom>
        </p:spPr>
      </p:pic>
      <p:sp>
        <p:nvSpPr>
          <p:cNvPr id="1026" name="AutoShape 2"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8" name="AutoShape 4"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0" name="AutoShape 6"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8" name="Прямоугольник 7"/>
          <p:cNvSpPr/>
          <p:nvPr/>
        </p:nvSpPr>
        <p:spPr>
          <a:xfrm>
            <a:off x="1500166" y="889844"/>
            <a:ext cx="6572296" cy="4093428"/>
          </a:xfrm>
          <a:prstGeom prst="rect">
            <a:avLst/>
          </a:prstGeom>
        </p:spPr>
        <p:txBody>
          <a:bodyPr wrap="square">
            <a:spAutoFit/>
          </a:bodyPr>
          <a:lstStyle/>
          <a:p>
            <a:pPr algn="ctr"/>
            <a:r>
              <a:rPr lang="ru-RU" sz="2000" b="1" i="1" dirty="0">
                <a:solidFill>
                  <a:srgbClr val="FF0000"/>
                </a:solidFill>
                <a:latin typeface="Times New Roman" pitchFamily="18" charset="0"/>
                <a:cs typeface="Times New Roman" pitchFamily="18" charset="0"/>
              </a:rPr>
              <a:t>Этапы работы:</a:t>
            </a:r>
            <a:endParaRPr lang="ru-RU" sz="2000" dirty="0">
              <a:solidFill>
                <a:srgbClr val="FF0000"/>
              </a:solidFill>
              <a:latin typeface="Times New Roman" pitchFamily="18" charset="0"/>
              <a:cs typeface="Times New Roman" pitchFamily="18" charset="0"/>
            </a:endParaRPr>
          </a:p>
          <a:p>
            <a:r>
              <a:rPr lang="ru-RU" sz="2000" b="1" i="1" dirty="0">
                <a:latin typeface="Times New Roman" pitchFamily="18" charset="0"/>
                <a:cs typeface="Times New Roman" pitchFamily="18" charset="0"/>
              </a:rPr>
              <a:t>Разработка дидактических игр:</a:t>
            </a:r>
          </a:p>
          <a:p>
            <a:r>
              <a:rPr lang="ru-RU" sz="2000" b="1" i="1" dirty="0">
                <a:latin typeface="Times New Roman" pitchFamily="18" charset="0"/>
                <a:cs typeface="Times New Roman" pitchFamily="18" charset="0"/>
              </a:rPr>
              <a:t> -</a:t>
            </a:r>
            <a:r>
              <a:rPr lang="ru-RU" sz="2000" dirty="0">
                <a:latin typeface="Times New Roman" pitchFamily="18" charset="0"/>
                <a:cs typeface="Times New Roman" pitchFamily="18" charset="0"/>
              </a:rPr>
              <a:t>определение проблемы;</a:t>
            </a:r>
          </a:p>
          <a:p>
            <a:r>
              <a:rPr lang="ru-RU" sz="2000" dirty="0">
                <a:latin typeface="Times New Roman" pitchFamily="18" charset="0"/>
                <a:cs typeface="Times New Roman" pitchFamily="18" charset="0"/>
              </a:rPr>
              <a:t>- постановка целей и задач;</a:t>
            </a:r>
          </a:p>
          <a:p>
            <a:r>
              <a:rPr lang="ru-RU" sz="2000" dirty="0">
                <a:latin typeface="Times New Roman" pitchFamily="18" charset="0"/>
                <a:cs typeface="Times New Roman" pitchFamily="18" charset="0"/>
              </a:rPr>
              <a:t>- подбор методической литературы, физкультурного оборудования;</a:t>
            </a:r>
          </a:p>
          <a:p>
            <a:r>
              <a:rPr lang="ru-RU" sz="2000" dirty="0">
                <a:latin typeface="Times New Roman" pitchFamily="18" charset="0"/>
                <a:cs typeface="Times New Roman" pitchFamily="18" charset="0"/>
              </a:rPr>
              <a:t> </a:t>
            </a:r>
          </a:p>
          <a:p>
            <a:r>
              <a:rPr lang="ru-RU" sz="2000" dirty="0">
                <a:latin typeface="Times New Roman" pitchFamily="18" charset="0"/>
                <a:cs typeface="Times New Roman" pitchFamily="18" charset="0"/>
              </a:rPr>
              <a:t> </a:t>
            </a:r>
            <a:r>
              <a:rPr lang="ru-RU" sz="2000" b="1" i="1" dirty="0">
                <a:latin typeface="Times New Roman" pitchFamily="18" charset="0"/>
                <a:cs typeface="Times New Roman" pitchFamily="18" charset="0"/>
              </a:rPr>
              <a:t>Внедрение дидактических игр  в практику:</a:t>
            </a:r>
            <a:endParaRPr lang="ru-RU" sz="2000" dirty="0">
              <a:latin typeface="Times New Roman" pitchFamily="18" charset="0"/>
              <a:cs typeface="Times New Roman" pitchFamily="18" charset="0"/>
            </a:endParaRPr>
          </a:p>
          <a:p>
            <a:pPr>
              <a:buFontTx/>
              <a:buChar char="-"/>
            </a:pPr>
            <a:r>
              <a:rPr lang="ru-RU" sz="2000" dirty="0">
                <a:latin typeface="Times New Roman" pitchFamily="18" charset="0"/>
                <a:cs typeface="Times New Roman" pitchFamily="18" charset="0"/>
              </a:rPr>
              <a:t>составление картотеки дидактических игр о видах спорта, спортивном инвентаре и его назначении.</a:t>
            </a:r>
          </a:p>
          <a:p>
            <a:endParaRPr lang="ru-RU" sz="2000" dirty="0">
              <a:latin typeface="Times New Roman" pitchFamily="18" charset="0"/>
              <a:cs typeface="Times New Roman" pitchFamily="18" charset="0"/>
            </a:endParaRPr>
          </a:p>
          <a:p>
            <a:r>
              <a:rPr lang="ru-RU" sz="2000" b="1" i="1" dirty="0">
                <a:latin typeface="Times New Roman" pitchFamily="18" charset="0"/>
                <a:cs typeface="Times New Roman" pitchFamily="18" charset="0"/>
              </a:rPr>
              <a:t>Заключительный:</a:t>
            </a:r>
            <a:endParaRPr lang="ru-RU" sz="2000" dirty="0">
              <a:latin typeface="Times New Roman" pitchFamily="18" charset="0"/>
              <a:cs typeface="Times New Roman" pitchFamily="18" charset="0"/>
            </a:endParaRPr>
          </a:p>
          <a:p>
            <a:r>
              <a:rPr lang="ru-RU" sz="2000" dirty="0">
                <a:latin typeface="Times New Roman" pitchFamily="18" charset="0"/>
                <a:cs typeface="Times New Roman" pitchFamily="18" charset="0"/>
              </a:rPr>
              <a:t>презентация.</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97" y="-297"/>
            <a:ext cx="9144793" cy="6858594"/>
          </a:xfrm>
          <a:prstGeom prst="rect">
            <a:avLst/>
          </a:prstGeom>
        </p:spPr>
      </p:pic>
      <p:sp>
        <p:nvSpPr>
          <p:cNvPr id="2" name="TextBox 1"/>
          <p:cNvSpPr txBox="1"/>
          <p:nvPr/>
        </p:nvSpPr>
        <p:spPr>
          <a:xfrm>
            <a:off x="251520" y="1700808"/>
            <a:ext cx="8208912" cy="830997"/>
          </a:xfrm>
          <a:prstGeom prst="rect">
            <a:avLst/>
          </a:prstGeom>
          <a:noFill/>
        </p:spPr>
        <p:txBody>
          <a:bodyPr wrap="square" rtlCol="0">
            <a:spAutoFit/>
          </a:bodyPr>
          <a:lstStyle/>
          <a:p>
            <a:pPr algn="ctr"/>
            <a:r>
              <a:rPr lang="ru-RU" sz="4800" b="1" i="1" dirty="0">
                <a:solidFill>
                  <a:srgbClr val="7030A0"/>
                </a:solidFill>
                <a:latin typeface="Times New Roman" panose="02020603050405020304" pitchFamily="18" charset="0"/>
                <a:cs typeface="Times New Roman" panose="02020603050405020304" pitchFamily="18" charset="0"/>
              </a:rPr>
              <a:t>СПАСИБО ЗА ВНИМАНИЕ!</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297"/>
            <a:ext cx="9144793" cy="6858594"/>
          </a:xfrm>
          <a:prstGeom prst="rect">
            <a:avLst/>
          </a:prstGeom>
        </p:spPr>
      </p:pic>
      <p:sp>
        <p:nvSpPr>
          <p:cNvPr id="3" name="TextBox 2"/>
          <p:cNvSpPr txBox="1"/>
          <p:nvPr/>
        </p:nvSpPr>
        <p:spPr>
          <a:xfrm>
            <a:off x="1763688" y="332656"/>
            <a:ext cx="5760640" cy="1138773"/>
          </a:xfrm>
          <a:prstGeom prst="rect">
            <a:avLst/>
          </a:prstGeom>
          <a:noFill/>
        </p:spPr>
        <p:txBody>
          <a:bodyPr wrap="square" rtlCol="0">
            <a:spAutoFit/>
          </a:bodyPr>
          <a:lstStyle/>
          <a:p>
            <a:pPr algn="ctr"/>
            <a:r>
              <a:rPr lang="ru-RU" sz="3200" dirty="0">
                <a:solidFill>
                  <a:srgbClr val="FF0000"/>
                </a:solidFill>
                <a:latin typeface="Arial Black" panose="020B0A04020102020204" pitchFamily="34" charset="0"/>
              </a:rPr>
              <a:t>Проблема: </a:t>
            </a:r>
          </a:p>
          <a:p>
            <a:pPr algn="ctr"/>
            <a:endParaRPr lang="ru-RU" dirty="0">
              <a:solidFill>
                <a:srgbClr val="FF0000"/>
              </a:solidFill>
            </a:endParaRPr>
          </a:p>
          <a:p>
            <a:pPr algn="ctr"/>
            <a:endParaRPr lang="ru-RU" dirty="0">
              <a:solidFill>
                <a:srgbClr val="FF0000"/>
              </a:solidFill>
            </a:endParaRPr>
          </a:p>
        </p:txBody>
      </p:sp>
      <p:sp>
        <p:nvSpPr>
          <p:cNvPr id="4" name="Скругленный прямоугольник 3"/>
          <p:cNvSpPr/>
          <p:nvPr/>
        </p:nvSpPr>
        <p:spPr>
          <a:xfrm>
            <a:off x="2915816" y="404664"/>
            <a:ext cx="3492388" cy="5760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Выноска со стрелкой вверх 4"/>
          <p:cNvSpPr/>
          <p:nvPr/>
        </p:nvSpPr>
        <p:spPr>
          <a:xfrm>
            <a:off x="1403648" y="1200164"/>
            <a:ext cx="6624736" cy="5181163"/>
          </a:xfrm>
          <a:prstGeom prst="upArrowCallout">
            <a:avLst>
              <a:gd name="adj1" fmla="val 17436"/>
              <a:gd name="adj2" fmla="val 25000"/>
              <a:gd name="adj3" fmla="val 17797"/>
              <a:gd name="adj4" fmla="val 7218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1691680" y="2852936"/>
            <a:ext cx="6120680" cy="3139321"/>
          </a:xfrm>
          <a:prstGeom prst="rect">
            <a:avLst/>
          </a:prstGeom>
          <a:noFill/>
        </p:spPr>
        <p:txBody>
          <a:bodyPr wrap="square" rtlCol="0">
            <a:spAutoFit/>
          </a:bodyPr>
          <a:lstStyle/>
          <a:p>
            <a:pPr indent="457200"/>
            <a:r>
              <a:rPr lang="ru-RU" sz="2000" dirty="0">
                <a:solidFill>
                  <a:srgbClr val="990099"/>
                </a:solidFill>
                <a:latin typeface="Times New Roman" panose="02020603050405020304" pitchFamily="18" charset="0"/>
                <a:cs typeface="Times New Roman" panose="02020603050405020304" pitchFamily="18" charset="0"/>
              </a:rPr>
              <a:t>Дидактическая игра требует усидчивости, серьезный настрой, использование мыслительного процесса. </a:t>
            </a:r>
          </a:p>
          <a:p>
            <a:pPr indent="457200"/>
            <a:r>
              <a:rPr lang="ru-RU" sz="2000" dirty="0">
                <a:solidFill>
                  <a:srgbClr val="990099"/>
                </a:solidFill>
                <a:latin typeface="Times New Roman" pitchFamily="18" charset="0"/>
                <a:cs typeface="Times New Roman" pitchFamily="18" charset="0"/>
              </a:rPr>
              <a:t>Игра  содействует решению задач нравственного воспитания, развитию у детей общительности. Воспитатель ставит детей в такие условия, которые требуют от них умения играть вместе, регулировать свое поведение, быть справедливым и честным, уступчивым и требовательным.</a:t>
            </a:r>
          </a:p>
          <a:p>
            <a:endParaRPr lang="ru-RU" dirty="0"/>
          </a:p>
        </p:txBody>
      </p:sp>
    </p:spTree>
    <p:extLst>
      <p:ext uri="{BB962C8B-B14F-4D97-AF65-F5344CB8AC3E}">
        <p14:creationId xmlns:p14="http://schemas.microsoft.com/office/powerpoint/2010/main" val="763674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297"/>
            <a:ext cx="9144793" cy="6858594"/>
          </a:xfrm>
          <a:prstGeom prst="rect">
            <a:avLst/>
          </a:prstGeom>
        </p:spPr>
      </p:pic>
      <p:sp>
        <p:nvSpPr>
          <p:cNvPr id="3" name="TextBox 2"/>
          <p:cNvSpPr txBox="1"/>
          <p:nvPr/>
        </p:nvSpPr>
        <p:spPr>
          <a:xfrm>
            <a:off x="0" y="260648"/>
            <a:ext cx="8964488" cy="461665"/>
          </a:xfrm>
          <a:prstGeom prst="rect">
            <a:avLst/>
          </a:prstGeom>
          <a:noFill/>
        </p:spPr>
        <p:txBody>
          <a:bodyPr wrap="square" rtlCol="0">
            <a:spAutoFit/>
          </a:bodyPr>
          <a:lstStyle/>
          <a:p>
            <a:pPr algn="ctr"/>
            <a:r>
              <a:rPr lang="ru-RU" sz="2400" dirty="0">
                <a:solidFill>
                  <a:srgbClr val="7030A0"/>
                </a:solidFill>
                <a:latin typeface="Arial Black" panose="020B0A04020102020204" pitchFamily="34" charset="0"/>
              </a:rPr>
              <a:t>Основная особенность дидактических игр </a:t>
            </a:r>
          </a:p>
        </p:txBody>
      </p:sp>
      <p:sp>
        <p:nvSpPr>
          <p:cNvPr id="4" name="Скругленный прямоугольник 3"/>
          <p:cNvSpPr/>
          <p:nvPr/>
        </p:nvSpPr>
        <p:spPr>
          <a:xfrm>
            <a:off x="611560" y="116632"/>
            <a:ext cx="7776864" cy="79208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трелка вниз 4"/>
          <p:cNvSpPr/>
          <p:nvPr/>
        </p:nvSpPr>
        <p:spPr>
          <a:xfrm>
            <a:off x="4283968" y="980728"/>
            <a:ext cx="720080"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1331640" y="1916832"/>
            <a:ext cx="6696744" cy="4093428"/>
          </a:xfrm>
          <a:prstGeom prst="rect">
            <a:avLst/>
          </a:prstGeom>
          <a:noFill/>
        </p:spPr>
        <p:txBody>
          <a:bodyPr wrap="square" rtlCol="0">
            <a:spAutoFit/>
          </a:bodyPr>
          <a:lstStyle/>
          <a:p>
            <a:pPr marL="285750" indent="-285750">
              <a:buFont typeface="Arial" panose="020B0604020202020204" pitchFamily="34" charset="0"/>
              <a:buChar char="•"/>
            </a:pPr>
            <a:r>
              <a:rPr lang="ru-RU" sz="2000" dirty="0">
                <a:solidFill>
                  <a:srgbClr val="3E1B59"/>
                </a:solidFill>
                <a:latin typeface="Times New Roman" panose="02020603050405020304" pitchFamily="18" charset="0"/>
                <a:cs typeface="Times New Roman" panose="02020603050405020304" pitchFamily="18" charset="0"/>
              </a:rPr>
              <a:t>игры обучающие;</a:t>
            </a:r>
          </a:p>
          <a:p>
            <a:pPr marL="285750" indent="-285750">
              <a:buFont typeface="Arial" panose="020B0604020202020204" pitchFamily="34" charset="0"/>
              <a:buChar char="•"/>
            </a:pPr>
            <a:r>
              <a:rPr lang="ru-RU" sz="2000" dirty="0">
                <a:solidFill>
                  <a:srgbClr val="3E1B59"/>
                </a:solidFill>
                <a:latin typeface="Times New Roman" panose="02020603050405020304" pitchFamily="18" charset="0"/>
                <a:cs typeface="Times New Roman" panose="02020603050405020304" pitchFamily="18" charset="0"/>
              </a:rPr>
              <a:t>создаются взрослыми в целях воспитания и обучения детей;</a:t>
            </a:r>
          </a:p>
          <a:p>
            <a:pPr marL="285750" indent="-285750">
              <a:buFont typeface="Arial" panose="020B0604020202020204" pitchFamily="34" charset="0"/>
              <a:buChar char="•"/>
            </a:pPr>
            <a:r>
              <a:rPr lang="ru-RU" sz="2000" dirty="0">
                <a:solidFill>
                  <a:srgbClr val="3E1B59"/>
                </a:solidFill>
                <a:latin typeface="Times New Roman" panose="02020603050405020304" pitchFamily="18" charset="0"/>
                <a:cs typeface="Times New Roman" panose="02020603050405020304" pitchFamily="18" charset="0"/>
              </a:rPr>
              <a:t>реализуется через игровую задачу, игровые действия, правила;</a:t>
            </a:r>
          </a:p>
          <a:p>
            <a:pPr marL="285750" indent="-285750">
              <a:buFont typeface="Arial" panose="020B0604020202020204" pitchFamily="34" charset="0"/>
              <a:buChar char="•"/>
            </a:pPr>
            <a:r>
              <a:rPr lang="ru-RU" sz="2000" dirty="0">
                <a:solidFill>
                  <a:srgbClr val="3E1B59"/>
                </a:solidFill>
                <a:latin typeface="Times New Roman" panose="02020603050405020304" pitchFamily="18" charset="0"/>
                <a:cs typeface="Times New Roman" panose="02020603050405020304" pitchFamily="18" charset="0"/>
              </a:rPr>
              <a:t>способствуют развитию познавательной деятельности, интеллектуальных операций, представляющих собой основу обучения;</a:t>
            </a:r>
          </a:p>
          <a:p>
            <a:pPr marL="285750" indent="-285750">
              <a:buFont typeface="Arial" panose="020B0604020202020204" pitchFamily="34" charset="0"/>
              <a:buChar char="•"/>
            </a:pPr>
            <a:r>
              <a:rPr lang="ru-RU" sz="2000" dirty="0">
                <a:solidFill>
                  <a:srgbClr val="3E1B59"/>
                </a:solidFill>
                <a:latin typeface="Times New Roman" panose="02020603050405020304" pitchFamily="18" charset="0"/>
                <a:cs typeface="Times New Roman" panose="02020603050405020304" pitchFamily="18" charset="0"/>
              </a:rPr>
              <a:t>характерно наличие задачи учебного характера – обучающей задачи;</a:t>
            </a:r>
          </a:p>
          <a:p>
            <a:pPr marL="285750" indent="-285750">
              <a:buFont typeface="Arial" panose="020B0604020202020204" pitchFamily="34" charset="0"/>
              <a:buChar char="•"/>
            </a:pPr>
            <a:r>
              <a:rPr lang="ru-RU" sz="2000" dirty="0">
                <a:solidFill>
                  <a:srgbClr val="3E1B59"/>
                </a:solidFill>
                <a:latin typeface="Times New Roman" panose="02020603050405020304" pitchFamily="18" charset="0"/>
                <a:cs typeface="Times New Roman" panose="02020603050405020304" pitchFamily="18" charset="0"/>
              </a:rPr>
              <a:t> ею руководствуются взрослые, создавая ту или иную дидактическую игру, но облекают её в занимательную для детей форму.</a:t>
            </a:r>
          </a:p>
        </p:txBody>
      </p:sp>
    </p:spTree>
    <p:extLst>
      <p:ext uri="{BB962C8B-B14F-4D97-AF65-F5344CB8AC3E}">
        <p14:creationId xmlns:p14="http://schemas.microsoft.com/office/powerpoint/2010/main" val="3893266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793" y="-594"/>
            <a:ext cx="9144793" cy="6858594"/>
          </a:xfrm>
          <a:prstGeom prst="rect">
            <a:avLst/>
          </a:prstGeom>
        </p:spPr>
      </p:pic>
      <p:sp>
        <p:nvSpPr>
          <p:cNvPr id="3" name="TextBox 2"/>
          <p:cNvSpPr txBox="1"/>
          <p:nvPr/>
        </p:nvSpPr>
        <p:spPr>
          <a:xfrm>
            <a:off x="395932" y="188640"/>
            <a:ext cx="8352928" cy="1883657"/>
          </a:xfrm>
          <a:prstGeom prst="rect">
            <a:avLst/>
          </a:prstGeom>
          <a:noFill/>
        </p:spPr>
        <p:txBody>
          <a:bodyPr wrap="square" rtlCol="0">
            <a:spAutoFit/>
          </a:bodyPr>
          <a:lstStyle/>
          <a:p>
            <a:pPr indent="457200">
              <a:lnSpc>
                <a:spcPct val="150000"/>
              </a:lnSpc>
            </a:pPr>
            <a:r>
              <a:rPr lang="ru-RU" sz="2000" dirty="0">
                <a:solidFill>
                  <a:srgbClr val="7030A0"/>
                </a:solidFill>
                <a:latin typeface="Times New Roman" panose="02020603050405020304" pitchFamily="18" charset="0"/>
                <a:cs typeface="Times New Roman" panose="02020603050405020304" pitchFamily="18" charset="0"/>
              </a:rPr>
              <a:t>Яркость, красочность иллюстрированного материала, представленного в дидактической игре, дает возможность ребенку наглядно представить каждый вид спорта; его своеобразие и красоту, а также способствовать обогащению эмоциональной сферы личности дошкольника.</a:t>
            </a:r>
          </a:p>
        </p:txBody>
      </p:sp>
      <p:sp>
        <p:nvSpPr>
          <p:cNvPr id="4" name="TextBox 3"/>
          <p:cNvSpPr txBox="1"/>
          <p:nvPr/>
        </p:nvSpPr>
        <p:spPr>
          <a:xfrm>
            <a:off x="1979712" y="3284984"/>
            <a:ext cx="4680520" cy="369332"/>
          </a:xfrm>
          <a:prstGeom prst="rect">
            <a:avLst/>
          </a:prstGeom>
          <a:noFill/>
        </p:spPr>
        <p:txBody>
          <a:bodyPr wrap="square" rtlCol="0">
            <a:spAutoFit/>
          </a:bodyPr>
          <a:lstStyle/>
          <a:p>
            <a:endParaRPr lang="ru-RU" dirty="0"/>
          </a:p>
        </p:txBody>
      </p:sp>
      <p:pic>
        <p:nvPicPr>
          <p:cNvPr id="1026" name="Picture 2" descr="F:\РАБОТА\СПОРТ\mpPqblb8l5c.jpg"/>
          <p:cNvPicPr>
            <a:picLocks noChangeAspect="1" noChangeArrowheads="1"/>
          </p:cNvPicPr>
          <p:nvPr/>
        </p:nvPicPr>
        <p:blipFill>
          <a:blip r:embed="rId3" cstate="print"/>
          <a:srcRect l="4110" b="10502"/>
          <a:stretch>
            <a:fillRect/>
          </a:stretch>
        </p:blipFill>
        <p:spPr bwMode="auto">
          <a:xfrm>
            <a:off x="4500562" y="2357430"/>
            <a:ext cx="4286280" cy="3000396"/>
          </a:xfrm>
          <a:prstGeom prst="rect">
            <a:avLst/>
          </a:prstGeom>
          <a:ln>
            <a:noFill/>
          </a:ln>
          <a:effectLst>
            <a:softEdge rad="112500"/>
          </a:effectLst>
        </p:spPr>
      </p:pic>
      <p:pic>
        <p:nvPicPr>
          <p:cNvPr id="1028" name="Picture 4" descr="https://sun9-10.userapi.com/impg/kEvyGbVn2s4NwlhzCjCR9Jwf7zrAiDNgCwfs7w/YzcTmJ5agUw.jpg?size=810x1080&amp;quality=95&amp;sign=878294548b459c7c9331db2fbeb2ebbe&amp;type=album"/>
          <p:cNvPicPr>
            <a:picLocks noChangeAspect="1" noChangeArrowheads="1"/>
          </p:cNvPicPr>
          <p:nvPr/>
        </p:nvPicPr>
        <p:blipFill>
          <a:blip r:embed="rId4" cstate="print"/>
          <a:srcRect/>
          <a:stretch>
            <a:fillRect/>
          </a:stretch>
        </p:blipFill>
        <p:spPr bwMode="auto">
          <a:xfrm>
            <a:off x="928662" y="2190741"/>
            <a:ext cx="3286148" cy="4381530"/>
          </a:xfrm>
          <a:prstGeom prst="rect">
            <a:avLst/>
          </a:prstGeom>
          <a:ln>
            <a:noFill/>
          </a:ln>
          <a:effectLst>
            <a:softEdge rad="112500"/>
          </a:effectLst>
        </p:spPr>
      </p:pic>
    </p:spTree>
    <p:extLst>
      <p:ext uri="{BB962C8B-B14F-4D97-AF65-F5344CB8AC3E}">
        <p14:creationId xmlns:p14="http://schemas.microsoft.com/office/powerpoint/2010/main" val="3249727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97" y="-297"/>
            <a:ext cx="9144793" cy="6858594"/>
          </a:xfrm>
          <a:prstGeom prst="rect">
            <a:avLst/>
          </a:prstGeom>
        </p:spPr>
      </p:pic>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dirty="0"/>
          </a:p>
        </p:txBody>
      </p:sp>
      <p:sp>
        <p:nvSpPr>
          <p:cNvPr id="1026" name="AutoShape 2"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8" name="AutoShape 4"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0" name="AutoShape 6" descr="https://kartinkinaden.ru/uploads/posts/2020-07/thumbs/1593699986_1-p-sportivnii-fon-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8" name="Прямоугольник 7"/>
          <p:cNvSpPr/>
          <p:nvPr/>
        </p:nvSpPr>
        <p:spPr>
          <a:xfrm>
            <a:off x="2071670" y="0"/>
            <a:ext cx="6572296" cy="369332"/>
          </a:xfrm>
          <a:prstGeom prst="rect">
            <a:avLst/>
          </a:prstGeom>
        </p:spPr>
        <p:txBody>
          <a:bodyPr wrap="square">
            <a:spAutoFit/>
          </a:bodyPr>
          <a:lstStyle/>
          <a:p>
            <a:pPr algn="ctr"/>
            <a:endParaRPr lang="ru-RU" dirty="0">
              <a:solidFill>
                <a:srgbClr val="3E1B59"/>
              </a:solidFill>
            </a:endParaRPr>
          </a:p>
        </p:txBody>
      </p:sp>
      <p:pic>
        <p:nvPicPr>
          <p:cNvPr id="57346" name="Picture 2" descr="https://sun9-61.userapi.com/impg/0S3HXOKxJmcSUIv4ZkyLdJWKslPZDg_ucB-J-g/_4ssAEwyznE.jpg?size=1280x810&amp;quality=96&amp;sign=a9c962736097636bcc650ed5f647aa6e&amp;type=album"/>
          <p:cNvPicPr>
            <a:picLocks noChangeAspect="1" noChangeArrowheads="1"/>
          </p:cNvPicPr>
          <p:nvPr/>
        </p:nvPicPr>
        <p:blipFill>
          <a:blip r:embed="rId3"/>
          <a:srcRect/>
          <a:stretch>
            <a:fillRect/>
          </a:stretch>
        </p:blipFill>
        <p:spPr bwMode="auto">
          <a:xfrm>
            <a:off x="0" y="357166"/>
            <a:ext cx="9031174" cy="607223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297"/>
            <a:ext cx="9144793" cy="6858594"/>
          </a:xfrm>
          <a:prstGeom prst="rect">
            <a:avLst/>
          </a:prstGeom>
        </p:spPr>
      </p:pic>
      <p:sp>
        <p:nvSpPr>
          <p:cNvPr id="3" name="TextBox 2"/>
          <p:cNvSpPr txBox="1"/>
          <p:nvPr/>
        </p:nvSpPr>
        <p:spPr>
          <a:xfrm>
            <a:off x="395536" y="332656"/>
            <a:ext cx="8208912" cy="1015663"/>
          </a:xfrm>
          <a:prstGeom prst="rect">
            <a:avLst/>
          </a:prstGeom>
          <a:noFill/>
        </p:spPr>
        <p:txBody>
          <a:bodyPr wrap="square" rtlCol="0">
            <a:spAutoFit/>
          </a:bodyPr>
          <a:lstStyle/>
          <a:p>
            <a:pPr indent="457200"/>
            <a:r>
              <a:rPr lang="ru-RU" sz="2000" dirty="0">
                <a:solidFill>
                  <a:srgbClr val="7030A0"/>
                </a:solidFill>
                <a:latin typeface="Arial Black" panose="020B0A04020102020204" pitchFamily="34" charset="0"/>
                <a:cs typeface="Times New Roman" panose="02020603050405020304" pitchFamily="18" charset="0"/>
              </a:rPr>
              <a:t>Сформированная посредствам использования дидактических игр о видах спорта система знаний будет способствовать решению ряда задач:</a:t>
            </a:r>
          </a:p>
        </p:txBody>
      </p:sp>
      <p:sp>
        <p:nvSpPr>
          <p:cNvPr id="5" name="Выноска со стрелкой вниз 4"/>
          <p:cNvSpPr/>
          <p:nvPr/>
        </p:nvSpPr>
        <p:spPr>
          <a:xfrm>
            <a:off x="251520" y="332656"/>
            <a:ext cx="8424936" cy="1728192"/>
          </a:xfrm>
          <a:prstGeom prst="downArrowCallout">
            <a:avLst>
              <a:gd name="adj1" fmla="val 21761"/>
              <a:gd name="adj2" fmla="val 31972"/>
              <a:gd name="adj3" fmla="val 20587"/>
              <a:gd name="adj4" fmla="val 64977"/>
            </a:avLst>
          </a:prstGeom>
          <a:noFill/>
          <a:ln>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683568" y="2132856"/>
            <a:ext cx="7920880" cy="3785652"/>
          </a:xfrm>
          <a:prstGeom prst="rect">
            <a:avLst/>
          </a:prstGeom>
          <a:noFill/>
        </p:spPr>
        <p:txBody>
          <a:bodyPr wrap="square" rtlCol="0">
            <a:spAutoFit/>
          </a:bodyPr>
          <a:lstStyle/>
          <a:p>
            <a:r>
              <a:rPr lang="ru-RU" sz="2400" b="1" dirty="0">
                <a:latin typeface="Times New Roman" panose="02020603050405020304" pitchFamily="18" charset="0"/>
                <a:cs typeface="Times New Roman" panose="02020603050405020304" pitchFamily="18" charset="0"/>
              </a:rPr>
              <a:t>1. Повышение мотивации к знаниям физических упражнений;</a:t>
            </a:r>
          </a:p>
          <a:p>
            <a:r>
              <a:rPr lang="ru-RU" sz="2400" b="1" dirty="0">
                <a:latin typeface="Times New Roman" panose="02020603050405020304" pitchFamily="18" charset="0"/>
                <a:cs typeface="Times New Roman" panose="02020603050405020304" pitchFamily="18" charset="0"/>
              </a:rPr>
              <a:t>2. Повышение эффективности освоения двигательных действий.</a:t>
            </a:r>
          </a:p>
          <a:p>
            <a:r>
              <a:rPr lang="ru-RU" sz="2400" dirty="0">
                <a:solidFill>
                  <a:srgbClr val="7030A0"/>
                </a:solidFill>
                <a:latin typeface="Times New Roman" panose="02020603050405020304" pitchFamily="18" charset="0"/>
                <a:cs typeface="Times New Roman" panose="02020603050405020304" pitchFamily="18" charset="0"/>
              </a:rPr>
              <a:t> С помощью дидактической игры организуются дополнительное восприятие, различение движений, узнавание их не только по внешнему действию, но и по словесному описанию. Таким образом, дети учатся делать первичные обобщения, группировать движения по определенным свойствам. </a:t>
            </a:r>
          </a:p>
        </p:txBody>
      </p:sp>
    </p:spTree>
    <p:extLst>
      <p:ext uri="{BB962C8B-B14F-4D97-AF65-F5344CB8AC3E}">
        <p14:creationId xmlns:p14="http://schemas.microsoft.com/office/powerpoint/2010/main" val="1933761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297"/>
            <a:ext cx="9144793" cy="6858594"/>
          </a:xfrm>
          <a:prstGeom prst="rect">
            <a:avLst/>
          </a:prstGeom>
        </p:spPr>
      </p:pic>
      <p:sp>
        <p:nvSpPr>
          <p:cNvPr id="3" name="TextBox 2"/>
          <p:cNvSpPr txBox="1"/>
          <p:nvPr/>
        </p:nvSpPr>
        <p:spPr>
          <a:xfrm>
            <a:off x="251520" y="116632"/>
            <a:ext cx="8784976" cy="1477328"/>
          </a:xfrm>
          <a:prstGeom prst="rect">
            <a:avLst/>
          </a:prstGeom>
          <a:noFill/>
        </p:spPr>
        <p:txBody>
          <a:bodyPr wrap="square" rtlCol="0">
            <a:spAutoFit/>
          </a:bodyPr>
          <a:lstStyle/>
          <a:p>
            <a:pPr indent="457200"/>
            <a:r>
              <a:rPr lang="ru-RU" b="1" dirty="0">
                <a:solidFill>
                  <a:srgbClr val="990099"/>
                </a:solidFill>
                <a:latin typeface="Times New Roman" panose="02020603050405020304" pitchFamily="18" charset="0"/>
                <a:cs typeface="Times New Roman" panose="02020603050405020304" pitchFamily="18" charset="0"/>
              </a:rPr>
              <a:t>Представляю опыт работы по формированию познавательной активности у детей дошкольного возраста через использование дидактических игр.</a:t>
            </a:r>
          </a:p>
          <a:p>
            <a:pPr indent="457200"/>
            <a:r>
              <a:rPr lang="ru-RU" b="1" dirty="0">
                <a:solidFill>
                  <a:srgbClr val="990099"/>
                </a:solidFill>
                <a:latin typeface="Times New Roman" panose="02020603050405020304" pitchFamily="18" charset="0"/>
                <a:cs typeface="Times New Roman" panose="02020603050405020304" pitchFamily="18" charset="0"/>
              </a:rPr>
              <a:t>      Использование дидактических игр возможно не только в рамках организованной образовательной деятельности, но при проведении режимных моментов и в самостоятельной деятельности детей.</a:t>
            </a:r>
          </a:p>
        </p:txBody>
      </p:sp>
      <p:sp>
        <p:nvSpPr>
          <p:cNvPr id="6" name="Лента лицом вниз 5"/>
          <p:cNvSpPr/>
          <p:nvPr/>
        </p:nvSpPr>
        <p:spPr>
          <a:xfrm>
            <a:off x="179512" y="1593960"/>
            <a:ext cx="8712968" cy="1547008"/>
          </a:xfrm>
          <a:prstGeom prst="ribb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2411760" y="2034465"/>
            <a:ext cx="4320480" cy="923330"/>
          </a:xfrm>
          <a:prstGeom prst="rect">
            <a:avLst/>
          </a:prstGeom>
          <a:noFill/>
        </p:spPr>
        <p:txBody>
          <a:bodyPr wrap="square" rtlCol="0">
            <a:spAutoFit/>
          </a:bodyPr>
          <a:lstStyle/>
          <a:p>
            <a:pPr algn="ctr"/>
            <a:r>
              <a:rPr lang="ru-RU" b="1" dirty="0">
                <a:solidFill>
                  <a:srgbClr val="FF0000"/>
                </a:solidFill>
                <a:latin typeface="Times New Roman" panose="02020603050405020304" pitchFamily="18" charset="0"/>
                <a:cs typeface="Times New Roman" panose="02020603050405020304" pitchFamily="18" charset="0"/>
              </a:rPr>
              <a:t>  Основная цель – формирование у детей устойчивого интереса к физкультуре и спорту. </a:t>
            </a:r>
          </a:p>
        </p:txBody>
      </p:sp>
      <p:sp>
        <p:nvSpPr>
          <p:cNvPr id="8" name="TextBox 7"/>
          <p:cNvSpPr txBox="1"/>
          <p:nvPr/>
        </p:nvSpPr>
        <p:spPr>
          <a:xfrm>
            <a:off x="467544" y="3284984"/>
            <a:ext cx="8568952" cy="2862322"/>
          </a:xfrm>
          <a:prstGeom prst="rect">
            <a:avLst/>
          </a:prstGeom>
          <a:noFill/>
        </p:spPr>
        <p:txBody>
          <a:bodyPr wrap="square" rtlCol="0">
            <a:spAutoFit/>
          </a:bodyPr>
          <a:lstStyle/>
          <a:p>
            <a:pPr indent="457200"/>
            <a:r>
              <a:rPr lang="ru-RU" sz="2000" b="1" dirty="0">
                <a:latin typeface="Times New Roman" panose="02020603050405020304" pitchFamily="18" charset="0"/>
                <a:cs typeface="Times New Roman" panose="02020603050405020304" pitchFamily="18" charset="0"/>
              </a:rPr>
              <a:t>Все игры многофункциональны: они не только развивают интерес к спорту, но и способствуют:</a:t>
            </a:r>
          </a:p>
          <a:p>
            <a:pPr marL="342900" indent="-342900">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  формированию и развитию психических процессов:</a:t>
            </a:r>
          </a:p>
          <a:p>
            <a:pPr marL="342900" indent="-342900">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  развитию восприятия цвета, формы, величины, пространства, времени;</a:t>
            </a:r>
          </a:p>
          <a:p>
            <a:pPr marL="342900" indent="-342900">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  развитию зрительного и слухового внимания;</a:t>
            </a:r>
          </a:p>
          <a:p>
            <a:pPr marL="342900" indent="-342900">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  формированию и развитию мыслительных операций (сравнения, сопоставления, обобщения, исключения, классификации); </a:t>
            </a:r>
          </a:p>
          <a:p>
            <a:pPr marL="342900" indent="-342900">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  формированию логического мышления детей.</a:t>
            </a:r>
          </a:p>
          <a:p>
            <a:pPr marL="342900" indent="-342900">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  формированию общей и мелкой моторики рук.</a:t>
            </a:r>
          </a:p>
        </p:txBody>
      </p:sp>
    </p:spTree>
    <p:extLst>
      <p:ext uri="{BB962C8B-B14F-4D97-AF65-F5344CB8AC3E}">
        <p14:creationId xmlns:p14="http://schemas.microsoft.com/office/powerpoint/2010/main" val="292575583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7531</TotalTime>
  <Words>2329</Words>
  <Application>Microsoft Office PowerPoint</Application>
  <PresentationFormat>Экран (4:3)</PresentationFormat>
  <Paragraphs>150</Paragraphs>
  <Slides>31</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31</vt:i4>
      </vt:variant>
    </vt:vector>
  </HeadingPairs>
  <TitlesOfParts>
    <vt:vector size="37" baseType="lpstr">
      <vt:lpstr>Arial</vt:lpstr>
      <vt:lpstr>Arial Black</vt:lpstr>
      <vt:lpstr>Calibri</vt:lpstr>
      <vt:lpstr>Times New Roman</vt:lpstr>
      <vt:lpstr>Wingdings</vt:lpstr>
      <vt:lpstr>Тема Office</vt:lpstr>
      <vt:lpstr>  МДОАУ «Детский сад № 65 г. Орска»  «Дидактическая игра как средство развития физических качеств детей старшего дошкольного возраста».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Актуальность проекта: Среди всего многообразия игр для дошкольников особое место принадлежит дидактическим играм. Дидактические игры — это разновидность игр с правилами, специально создаваемых педагогикой в целях воспитания и обучения детей. Эти игры направлены на решение конкретных задач обучения детей, но в то же время в них проявляется воспитательное и развивающее влияние игровой деятельности.</dc:title>
  <dc:creator>user</dc:creator>
  <cp:lastModifiedBy>HUAWEI</cp:lastModifiedBy>
  <cp:revision>194</cp:revision>
  <dcterms:created xsi:type="dcterms:W3CDTF">2021-01-26T16:51:00Z</dcterms:created>
  <dcterms:modified xsi:type="dcterms:W3CDTF">2024-11-28T03:38:26Z</dcterms:modified>
</cp:coreProperties>
</file>