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68" r:id="rId3"/>
    <p:sldId id="269" r:id="rId4"/>
    <p:sldId id="271" r:id="rId5"/>
    <p:sldId id="279" r:id="rId6"/>
    <p:sldId id="274" r:id="rId7"/>
    <p:sldId id="280" r:id="rId8"/>
    <p:sldId id="281" r:id="rId9"/>
    <p:sldId id="27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371B"/>
    <a:srgbClr val="007E39"/>
    <a:srgbClr val="CCCCFF"/>
    <a:srgbClr val="CC99FF"/>
    <a:srgbClr val="FF00FF"/>
    <a:srgbClr val="00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D:\1 для презентации\1618346587_16-phonoteka_org-p-krasivii-fon-s-romashkami-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8064" cy="6858000"/>
          </a:xfrm>
          <a:prstGeom prst="rect">
            <a:avLst/>
          </a:prstGeom>
          <a:noFill/>
          <a:ln w="38100">
            <a:solidFill>
              <a:srgbClr val="0099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1285852" y="357166"/>
            <a:ext cx="678661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E39"/>
                </a:solidFill>
                <a:latin typeface="Georgia" pitchFamily="18" charset="0"/>
              </a:rPr>
              <a:t>ПОЗНАВАТЕЛЬНОЕ</a:t>
            </a:r>
          </a:p>
          <a:p>
            <a:pPr algn="ctr"/>
            <a:endParaRPr lang="ru-RU" sz="4400" b="1" dirty="0" smtClean="0">
              <a:solidFill>
                <a:srgbClr val="007E39"/>
              </a:solidFill>
              <a:latin typeface="Georgia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007E39"/>
                </a:solidFill>
                <a:latin typeface="Georgia" pitchFamily="18" charset="0"/>
              </a:rPr>
              <a:t> РАЗВИТИЕ </a:t>
            </a:r>
          </a:p>
          <a:p>
            <a:pPr algn="ctr"/>
            <a:endParaRPr lang="ru-RU" sz="4400" b="1" dirty="0" smtClean="0">
              <a:solidFill>
                <a:srgbClr val="007E39"/>
              </a:solidFill>
              <a:latin typeface="Georgia" pitchFamily="18" charset="0"/>
            </a:endParaRPr>
          </a:p>
          <a:p>
            <a:pPr algn="ctr"/>
            <a:r>
              <a:rPr lang="ru-RU" sz="4400" b="1" dirty="0" smtClean="0">
                <a:solidFill>
                  <a:srgbClr val="007E39"/>
                </a:solidFill>
                <a:latin typeface="Georgia" pitchFamily="18" charset="0"/>
              </a:rPr>
              <a:t>ДОШКОЛЬНИКОВ.</a:t>
            </a:r>
            <a:endParaRPr lang="ru-RU" sz="4400" b="1" dirty="0">
              <a:solidFill>
                <a:srgbClr val="007E39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6" descr="D:\1 для презентации\1618346587_16-phonoteka_org-p-krasivii-fon-s-romashkami-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064" y="0"/>
            <a:ext cx="9158064" cy="6858000"/>
          </a:xfrm>
          <a:prstGeom prst="rect">
            <a:avLst/>
          </a:prstGeom>
          <a:noFill/>
          <a:ln w="38100">
            <a:solidFill>
              <a:srgbClr val="009900"/>
            </a:solidFill>
          </a:ln>
        </p:spPr>
      </p:pic>
      <p:pic>
        <p:nvPicPr>
          <p:cNvPr id="18" name="Picture 6" descr="D:\1 для презентации\Новая папка\20220422_1210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91065" y="4405316"/>
            <a:ext cx="4152935" cy="2452684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1266" name="Picture 2" descr="https://sun9-55.userapi.com/impg/hhLBiOF0qK09GpqQcomHcOdGdY8anYcua90M6Q/-9varHx5JMs.jpg?size=1280x815&amp;quality=95&amp;sign=a3ff5b4b707179ee7585d7a691d3c3d8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2143116"/>
            <a:ext cx="3643306" cy="2319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/>
          <p:cNvSpPr txBox="1"/>
          <p:nvPr/>
        </p:nvSpPr>
        <p:spPr>
          <a:xfrm>
            <a:off x="428596" y="1500174"/>
            <a:ext cx="800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Задачи образовательной деятельности детей разного возраста</a:t>
            </a:r>
          </a:p>
          <a:p>
            <a:pPr algn="ctr"/>
            <a:r>
              <a:rPr lang="ru-RU" b="1" dirty="0" smtClean="0"/>
              <a:t> в области познавательного развития</a:t>
            </a:r>
            <a:endParaRPr lang="ru-RU" b="1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71472" y="2214554"/>
            <a:ext cx="2071702" cy="100013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71472" y="3929066"/>
            <a:ext cx="2071702" cy="928694"/>
          </a:xfrm>
          <a:prstGeom prst="roundRect">
            <a:avLst>
              <a:gd name="adj" fmla="val 2878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472" y="5357826"/>
            <a:ext cx="2071702" cy="928694"/>
          </a:xfrm>
          <a:prstGeom prst="roundRect">
            <a:avLst>
              <a:gd name="adj" fmla="val 2575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2285992"/>
            <a:ext cx="1714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15371B"/>
                </a:solidFill>
              </a:rPr>
              <a:t>Младший</a:t>
            </a:r>
            <a:br>
              <a:rPr lang="ru-RU" b="1" dirty="0" smtClean="0">
                <a:solidFill>
                  <a:srgbClr val="15371B"/>
                </a:solidFill>
              </a:rPr>
            </a:br>
            <a:r>
              <a:rPr lang="ru-RU" b="1" dirty="0" smtClean="0">
                <a:solidFill>
                  <a:srgbClr val="15371B"/>
                </a:solidFill>
              </a:rPr>
              <a:t>возраст</a:t>
            </a:r>
            <a:endParaRPr lang="ru-RU" b="1" dirty="0">
              <a:solidFill>
                <a:srgbClr val="15371B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43174" y="2143116"/>
            <a:ext cx="30003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• Поддержать детское любопытство</a:t>
            </a:r>
            <a:b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• Развивать интерес к совместному со взрослыми и самостоятельному познанию</a:t>
            </a:r>
            <a:endParaRPr lang="ru-RU" sz="1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4000504"/>
            <a:ext cx="1643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15371B"/>
                </a:solidFill>
              </a:rPr>
              <a:t>Средний</a:t>
            </a:r>
            <a:br>
              <a:rPr lang="ru-RU" b="1" dirty="0" smtClean="0">
                <a:solidFill>
                  <a:srgbClr val="15371B"/>
                </a:solidFill>
              </a:rPr>
            </a:br>
            <a:r>
              <a:rPr lang="ru-RU" b="1" dirty="0" smtClean="0">
                <a:solidFill>
                  <a:srgbClr val="15371B"/>
                </a:solidFill>
              </a:rPr>
              <a:t>возраст</a:t>
            </a:r>
            <a:endParaRPr lang="ru-RU" b="1" dirty="0">
              <a:solidFill>
                <a:srgbClr val="15371B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43174" y="3786190"/>
            <a:ext cx="30003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• Развивать целенаправленное восприятие</a:t>
            </a:r>
            <a:b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• Поощрять самостоятельное обследование окружающих предметов</a:t>
            </a:r>
            <a:endParaRPr lang="ru-RU" sz="1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4348" y="5500702"/>
            <a:ext cx="1714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15371B"/>
                </a:solidFill>
              </a:rPr>
              <a:t>Старший</a:t>
            </a:r>
            <a:br>
              <a:rPr lang="ru-RU" b="1" dirty="0" smtClean="0">
                <a:solidFill>
                  <a:srgbClr val="15371B"/>
                </a:solidFill>
              </a:rPr>
            </a:br>
            <a:r>
              <a:rPr lang="ru-RU" b="1" dirty="0" smtClean="0">
                <a:solidFill>
                  <a:srgbClr val="15371B"/>
                </a:solidFill>
              </a:rPr>
              <a:t>возраст</a:t>
            </a:r>
            <a:endParaRPr lang="ru-RU" b="1" dirty="0">
              <a:solidFill>
                <a:srgbClr val="15371B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43174" y="5429264"/>
            <a:ext cx="300039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• </a:t>
            </a:r>
            <a:r>
              <a:rPr lang="ru-RU" sz="1600" b="1" dirty="0" smtClean="0">
                <a:solidFill>
                  <a:schemeClr val="accent3">
                    <a:lumMod val="50000"/>
                  </a:schemeClr>
                </a:solidFill>
              </a:rPr>
              <a:t>Развивать интерес к самостоятельному познанию объектов окружающего мира</a:t>
            </a:r>
            <a:endParaRPr lang="ru-RU" sz="1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857232"/>
            <a:ext cx="9144000" cy="68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Основная цель –</a:t>
            </a:r>
          </a:p>
          <a:p>
            <a:pPr algn="ctr">
              <a:lnSpc>
                <a:spcPct val="11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ea typeface="Calibri" pitchFamily="34" charset="0"/>
                <a:cs typeface="Calibri" pitchFamily="34" charset="0"/>
              </a:rPr>
              <a:t> развитие познавательных интересов и познавательных способностей детей</a:t>
            </a:r>
            <a:endParaRPr lang="ru-RU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ea typeface="Calibri" pitchFamily="34" charset="0"/>
              <a:cs typeface="Calibri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85852" y="0"/>
            <a:ext cx="7215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 </a:t>
            </a:r>
            <a:r>
              <a:rPr lang="ru-RU" sz="2800" b="1" dirty="0" smtClean="0">
                <a:solidFill>
                  <a:srgbClr val="007E39"/>
                </a:solidFill>
              </a:rPr>
              <a:t>Познавательное развитие детей в ДОО</a:t>
            </a:r>
            <a:endParaRPr lang="ru-RU" sz="2800" b="1" dirty="0">
              <a:solidFill>
                <a:srgbClr val="007E39"/>
              </a:solidFill>
            </a:endParaRPr>
          </a:p>
        </p:txBody>
      </p:sp>
      <p:sp>
        <p:nvSpPr>
          <p:cNvPr id="16" name="Выноска со стрелкой вниз 15"/>
          <p:cNvSpPr/>
          <p:nvPr/>
        </p:nvSpPr>
        <p:spPr>
          <a:xfrm>
            <a:off x="428596" y="0"/>
            <a:ext cx="8501122" cy="928670"/>
          </a:xfrm>
          <a:prstGeom prst="downArrow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6" descr="D:\1 для презентации\1618346587_16-phonoteka_org-p-krasivii-fon-s-romashkami-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8064" cy="6858000"/>
          </a:xfrm>
          <a:prstGeom prst="rect">
            <a:avLst/>
          </a:prstGeom>
          <a:noFill/>
          <a:ln w="38100">
            <a:solidFill>
              <a:srgbClr val="009900"/>
            </a:solidFill>
          </a:ln>
        </p:spPr>
      </p:pic>
      <p:pic>
        <p:nvPicPr>
          <p:cNvPr id="10242" name="Picture 2" descr="https://sun9-13.userapi.com/impg/A1jssy4YdLXTVC4VFPzCYhODmxwvNAirDhyvbw/QSG9U29KdCQ.jpg?size=511x1080&amp;quality=95&amp;sign=1351ddf9e6f7fd203f505d19b0ba6cd5&amp;type=album"/>
          <p:cNvPicPr>
            <a:picLocks noChangeAspect="1" noChangeArrowheads="1"/>
          </p:cNvPicPr>
          <p:nvPr/>
        </p:nvPicPr>
        <p:blipFill>
          <a:blip r:embed="rId3" cstate="print"/>
          <a:srcRect b="35340"/>
          <a:stretch>
            <a:fillRect/>
          </a:stretch>
        </p:blipFill>
        <p:spPr bwMode="auto">
          <a:xfrm>
            <a:off x="5715008" y="3143248"/>
            <a:ext cx="1500198" cy="2050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7" descr="D:\1 для презентации\gnZ8dzrIUN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69" y="2786057"/>
            <a:ext cx="2000232" cy="4235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Рисунок 29" descr="https://sun9-6.userapi.com/CL12lzwWj8VdH-rHJywcfI_kQDqT6qcuD5Eesg/kn2SDz3Ihas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2643182"/>
            <a:ext cx="1643074" cy="2577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2" descr="D:\1 для презентации\W0pJxtS_EEI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71670" y="3252492"/>
            <a:ext cx="1857388" cy="3605508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  <p:sp>
        <p:nvSpPr>
          <p:cNvPr id="3" name="Овал 2"/>
          <p:cNvSpPr/>
          <p:nvPr/>
        </p:nvSpPr>
        <p:spPr>
          <a:xfrm>
            <a:off x="0" y="1214422"/>
            <a:ext cx="2071702" cy="1428760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1357298"/>
            <a:ext cx="207170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Развитие познавательно – исследовательской и продуктивной деятельности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928794" y="2000240"/>
            <a:ext cx="2214578" cy="1285884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28860" y="2071678"/>
            <a:ext cx="21431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Формирование элементарных математических</a:t>
            </a:r>
            <a:br>
              <a:rPr lang="ru-RU" sz="1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представлений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57620" y="1214422"/>
            <a:ext cx="2071702" cy="1285884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43372" y="1428736"/>
            <a:ext cx="1714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Ознакомление с предметным окружением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214942" y="2214554"/>
            <a:ext cx="2214578" cy="1214446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72132" y="2428868"/>
            <a:ext cx="17859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Ознакомление с социальным миром</a:t>
            </a:r>
          </a:p>
        </p:txBody>
      </p:sp>
      <p:sp>
        <p:nvSpPr>
          <p:cNvPr id="12" name="Овал 11"/>
          <p:cNvSpPr/>
          <p:nvPr/>
        </p:nvSpPr>
        <p:spPr>
          <a:xfrm>
            <a:off x="6500826" y="1214422"/>
            <a:ext cx="2286016" cy="1285884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58016" y="1428736"/>
            <a:ext cx="1714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Ознакомление с миром природы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трелка вниз 14"/>
          <p:cNvSpPr/>
          <p:nvPr/>
        </p:nvSpPr>
        <p:spPr>
          <a:xfrm rot="1218680">
            <a:off x="1705799" y="619945"/>
            <a:ext cx="350047" cy="640252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2928926" y="642918"/>
            <a:ext cx="428628" cy="1428760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низ 16"/>
          <p:cNvSpPr/>
          <p:nvPr/>
        </p:nvSpPr>
        <p:spPr>
          <a:xfrm>
            <a:off x="4643438" y="642918"/>
            <a:ext cx="357190" cy="642942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6072198" y="642918"/>
            <a:ext cx="357190" cy="1500198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 rot="20320059">
            <a:off x="7234928" y="619818"/>
            <a:ext cx="373389" cy="571504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85786" y="0"/>
            <a:ext cx="7786742" cy="642918"/>
          </a:xfrm>
          <a:prstGeom prst="round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000100" y="0"/>
            <a:ext cx="7358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Познавательное развитие детей дошкольного возраста включает в себя следующие разделы:</a:t>
            </a:r>
            <a:endParaRPr lang="ru-RU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000496" y="2571744"/>
            <a:ext cx="178595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85720" y="2857496"/>
            <a:ext cx="17145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3" descr="D:\1 для презентации\20220421_09212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2786058"/>
            <a:ext cx="2099524" cy="4071942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28" name="Picture 3" descr="D:\1 для презентации\GsfoFFq22UA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714744" y="5141504"/>
            <a:ext cx="3571900" cy="1716495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D:\1 для презентации\1618346587_16-phonoteka_org-p-krasivii-fon-s-romashkami-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8064" cy="6858000"/>
          </a:xfrm>
          <a:prstGeom prst="rect">
            <a:avLst/>
          </a:prstGeom>
          <a:noFill/>
          <a:ln w="38100">
            <a:solidFill>
              <a:srgbClr val="009900"/>
            </a:solidFill>
          </a:ln>
        </p:spPr>
      </p:pic>
      <p:sp>
        <p:nvSpPr>
          <p:cNvPr id="8" name="Скругленный прямоугольник 7"/>
          <p:cNvSpPr/>
          <p:nvPr/>
        </p:nvSpPr>
        <p:spPr>
          <a:xfrm>
            <a:off x="428596" y="1285860"/>
            <a:ext cx="8215370" cy="5572140"/>
          </a:xfrm>
          <a:prstGeom prst="roundRect">
            <a:avLst>
              <a:gd name="adj" fmla="val 13342"/>
            </a:avLst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Выноска со стрелкой вниз 6"/>
          <p:cNvSpPr/>
          <p:nvPr/>
        </p:nvSpPr>
        <p:spPr>
          <a:xfrm>
            <a:off x="1428728" y="214290"/>
            <a:ext cx="6286544" cy="1071570"/>
          </a:xfrm>
          <a:prstGeom prst="downArrowCallout">
            <a:avLst/>
          </a:prstGeom>
          <a:solidFill>
            <a:srgbClr val="CC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14348" y="1285860"/>
            <a:ext cx="778674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</a:rPr>
              <a:t>Практические</a:t>
            </a:r>
            <a:r>
              <a:rPr lang="ru-RU" dirty="0" smtClean="0"/>
              <a:t>: игры, дидактические игры: предметные, настольно-печатные, словесные, игровые упражнения и игры-занятия, подвижные игры, творческие игры (в том числе строительные), труд в природе (индивидуальные поручения, коллективный труд), элементарные опыты. 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Методы, повышающие познавательную активность</a:t>
            </a:r>
            <a:r>
              <a:rPr lang="ru-RU" dirty="0" smtClean="0"/>
              <a:t> (элементарный анализ, сравнение по контрасту и сходству, группировка и классификация, моделирование и конструирование, ответы на вопросы детей, приучение к самостоятельному поиску ответов на вопросы)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Наглядные</a:t>
            </a:r>
            <a:r>
              <a:rPr lang="ru-RU" dirty="0" smtClean="0"/>
              <a:t>: наблюдения (кратковременные, длительные, определение состояния предмета по отдельным признакам, восстановление картины целого по отдельным признакам, рассматривание картин, демонстрация фильмов)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Словесные</a:t>
            </a:r>
            <a:r>
              <a:rPr lang="ru-RU" dirty="0" smtClean="0"/>
              <a:t> (беседа и развитие связной монологической речи)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Методы, вызывающие эмоциональную активность</a:t>
            </a:r>
            <a:r>
              <a:rPr lang="ru-RU" dirty="0" smtClean="0"/>
              <a:t>(воображаемая ситуация , придумывание сказок , сюрпризные моменты и элементы новизны)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Методы, способствующие взаимосвязи различных видов деятельности</a:t>
            </a:r>
          </a:p>
          <a:p>
            <a:pPr>
              <a:buFont typeface="Wingdings" pitchFamily="2" charset="2"/>
              <a:buChar char="v"/>
            </a:pPr>
            <a:r>
              <a:rPr lang="ru-RU" b="1" dirty="0" smtClean="0">
                <a:solidFill>
                  <a:srgbClr val="7030A0"/>
                </a:solidFill>
              </a:rPr>
              <a:t>Методы коррекции и уточнения детских представлений </a:t>
            </a:r>
            <a:r>
              <a:rPr lang="ru-RU" dirty="0" smtClean="0"/>
              <a:t>( повторение, наблюдение, создание проблемных ситуаций).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1429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Методы и средства работы с детьми по освоению 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ОО «Познавательное развитие»:      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:\1 для презентации\1618346587_16-phonoteka_org-p-krasivii-fon-s-romashkami-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8064" cy="6858000"/>
          </a:xfrm>
          <a:prstGeom prst="rect">
            <a:avLst/>
          </a:prstGeom>
          <a:noFill/>
          <a:ln w="38100">
            <a:solidFill>
              <a:srgbClr val="009900"/>
            </a:solidFill>
          </a:ln>
        </p:spPr>
      </p:pic>
      <p:pic>
        <p:nvPicPr>
          <p:cNvPr id="5" name="Picture 3" descr="D:\1 для презентации\CoO7RHAjfCzRUZ5lO3m-ZRarpFuBivDNr0VlMT2hKjWhQ0lMSHIszA_TA9euQOQsxNLcgsM6iv1WUg9cN1E3dKO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3500414"/>
            <a:ext cx="4579374" cy="3357586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42844" y="58846"/>
            <a:ext cx="90011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sz="1600" b="1" dirty="0" smtClean="0">
                <a:solidFill>
                  <a:srgbClr val="006600"/>
                </a:solidFill>
                <a:latin typeface="Georgia" pitchFamily="18" charset="0"/>
                <a:cs typeface="Times New Roman" pitchFamily="18" charset="0"/>
              </a:rPr>
              <a:t>Понимание детей приходит с опытом, в процессе длительной систематической работы. Улучшение качества воспитательно-образовательной деятельности во многом зависит от повышения уровня профессионального мастерства, компетентности, умения анализировать свою работу, творчески подходить к выбору методов воспитания.</a:t>
            </a:r>
            <a:br>
              <a:rPr lang="ru-RU" sz="1600" b="1" dirty="0" smtClean="0">
                <a:solidFill>
                  <a:srgbClr val="006600"/>
                </a:solidFill>
                <a:latin typeface="Georgia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006600"/>
                </a:solidFill>
                <a:latin typeface="Georgia" pitchFamily="18" charset="0"/>
                <a:cs typeface="Times New Roman" pitchFamily="18" charset="0"/>
              </a:rPr>
              <a:t>      В  работе применяются следующие современные педагогические технологии:</a:t>
            </a:r>
          </a:p>
          <a:p>
            <a:pPr indent="457200"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Игровые технологии</a:t>
            </a:r>
          </a:p>
          <a:p>
            <a:pPr indent="457200">
              <a:buFont typeface="Wingdings" pitchFamily="2" charset="2"/>
              <a:buChar char="ü"/>
            </a:pPr>
            <a:r>
              <a:rPr lang="ru-RU" sz="1600" b="1" dirty="0" err="1" smtClean="0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Здоровьесберегающие</a:t>
            </a: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  технологии</a:t>
            </a:r>
          </a:p>
          <a:p>
            <a:pPr indent="457200"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Технология исследовательской деятельности</a:t>
            </a:r>
          </a:p>
          <a:p>
            <a:pPr indent="457200"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Технологии  личностно-ориентированного подхода </a:t>
            </a:r>
          </a:p>
          <a:p>
            <a:pPr indent="457200"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Технологии  проблемного обучения </a:t>
            </a:r>
          </a:p>
          <a:p>
            <a:pPr indent="457200"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Технологии  проектной деятельности</a:t>
            </a:r>
          </a:p>
          <a:p>
            <a:pPr indent="457200"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Информационно- коммуникационные технологии</a:t>
            </a:r>
          </a:p>
          <a:p>
            <a:pPr indent="457200"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  <a:latin typeface="Georgia" pitchFamily="18" charset="0"/>
                <a:cs typeface="Times New Roman" pitchFamily="18" charset="0"/>
              </a:rPr>
              <a:t> Дистанционные технологии обучения</a:t>
            </a:r>
            <a:endParaRPr lang="ru-RU" sz="1600" b="1" dirty="0">
              <a:solidFill>
                <a:srgbClr val="002060"/>
              </a:solidFill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user\Desktop\ИЗ ЖИЗНИ ЗАМЕЧАТЕЛЬНЫХ ДЕТЕЙ\qd5UqZZEjg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1909093"/>
            <a:ext cx="2786050" cy="4948907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 descr="D:\1 для презентации\1618346587_16-phonoteka_org-p-krasivii-fon-s-romashkami-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8064" cy="6858000"/>
          </a:xfrm>
          <a:prstGeom prst="rect">
            <a:avLst/>
          </a:prstGeom>
          <a:noFill/>
          <a:ln w="38100">
            <a:solidFill>
              <a:srgbClr val="009900"/>
            </a:solidFill>
          </a:ln>
        </p:spPr>
      </p:pic>
      <p:pic>
        <p:nvPicPr>
          <p:cNvPr id="1028" name="Picture 4" descr="C:\Users\user\Desktop\РАБОТА 2023-2024\Iwg4pvrNaQc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71876"/>
            <a:ext cx="5000628" cy="2363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user\Desktop\РАБОТА 2023-2024\5vj3N-x_hT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3230" y="4929198"/>
            <a:ext cx="4080770" cy="1928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user\Desktop\РАБОТА 2023-2024\GNNQfzwMr0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12036" y="2857496"/>
            <a:ext cx="4231964" cy="20002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571472" y="0"/>
            <a:ext cx="807249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ru-RU" b="1" dirty="0" smtClean="0">
                <a:solidFill>
                  <a:srgbClr val="15371B"/>
                </a:solidFill>
                <a:latin typeface="Georgia" pitchFamily="18" charset="0"/>
              </a:rPr>
              <a:t>В </a:t>
            </a:r>
            <a:r>
              <a:rPr lang="ru-RU" b="1" dirty="0" smtClean="0">
                <a:solidFill>
                  <a:srgbClr val="15371B"/>
                </a:solidFill>
                <a:latin typeface="Georgia" pitchFamily="18" charset="0"/>
              </a:rPr>
              <a:t>соответствии с ФГОС ДО и общеобразовательной программой ДОО развивающая предметно-пространственная среда создается педагогами для развития индивидуальности каждого ребенка с учетом его возможностей, уровня активности и интересов. Для выполнения этой задачи РППС должна быть:</a:t>
            </a:r>
          </a:p>
          <a:p>
            <a:pPr indent="457200"/>
            <a:r>
              <a:rPr lang="ru-RU" b="1" dirty="0" smtClean="0">
                <a:solidFill>
                  <a:srgbClr val="15371B"/>
                </a:solidFill>
                <a:latin typeface="Georgia" pitchFamily="18" charset="0"/>
              </a:rPr>
              <a:t>содержательно-насыщенной;</a:t>
            </a:r>
          </a:p>
          <a:p>
            <a:pPr indent="457200"/>
            <a:r>
              <a:rPr lang="ru-RU" b="1" dirty="0" smtClean="0">
                <a:solidFill>
                  <a:srgbClr val="15371B"/>
                </a:solidFill>
                <a:latin typeface="Georgia" pitchFamily="18" charset="0"/>
              </a:rPr>
              <a:t>трансформируемой;</a:t>
            </a:r>
          </a:p>
          <a:p>
            <a:pPr indent="457200"/>
            <a:r>
              <a:rPr lang="ru-RU" b="1" dirty="0" smtClean="0">
                <a:solidFill>
                  <a:srgbClr val="15371B"/>
                </a:solidFill>
                <a:latin typeface="Georgia" pitchFamily="18" charset="0"/>
              </a:rPr>
              <a:t>полифункциональной;</a:t>
            </a:r>
          </a:p>
          <a:p>
            <a:pPr indent="457200"/>
            <a:r>
              <a:rPr lang="ru-RU" b="1" dirty="0" smtClean="0">
                <a:solidFill>
                  <a:srgbClr val="15371B"/>
                </a:solidFill>
                <a:latin typeface="Georgia" pitchFamily="18" charset="0"/>
              </a:rPr>
              <a:t>доступной;</a:t>
            </a:r>
          </a:p>
          <a:p>
            <a:pPr indent="457200"/>
            <a:r>
              <a:rPr lang="ru-RU" b="1" dirty="0" smtClean="0">
                <a:solidFill>
                  <a:srgbClr val="15371B"/>
                </a:solidFill>
                <a:latin typeface="Georgia" pitchFamily="18" charset="0"/>
              </a:rPr>
              <a:t>безопасной.</a:t>
            </a:r>
            <a:endParaRPr lang="ru-RU" b="1" dirty="0">
              <a:solidFill>
                <a:srgbClr val="15371B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D:\1 для презентации\1618346587_16-phonoteka_org-p-krasivii-fon-s-romashkami-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8064" cy="6858000"/>
          </a:xfrm>
          <a:prstGeom prst="rect">
            <a:avLst/>
          </a:prstGeom>
          <a:noFill/>
          <a:ln w="38100">
            <a:solidFill>
              <a:srgbClr val="00990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214282" y="142852"/>
            <a:ext cx="40719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 </a:t>
            </a:r>
            <a:r>
              <a:rPr lang="ru-RU" b="1" dirty="0" smtClean="0">
                <a:solidFill>
                  <a:srgbClr val="15371B"/>
                </a:solidFill>
                <a:latin typeface="Georgia" pitchFamily="18" charset="0"/>
                <a:cs typeface="Aharoni" pitchFamily="2" charset="-79"/>
              </a:rPr>
              <a:t>Познавательный интерес — первый шаг к творчеству</a:t>
            </a:r>
            <a:r>
              <a:rPr lang="ru-RU" b="1" dirty="0" smtClean="0">
                <a:solidFill>
                  <a:srgbClr val="15371B"/>
                </a:solidFill>
                <a:latin typeface="Georgia" pitchFamily="18" charset="0"/>
                <a:cs typeface="Aharoni" pitchFamily="2" charset="-79"/>
              </a:rPr>
              <a:t>.</a:t>
            </a:r>
          </a:p>
          <a:p>
            <a:pPr algn="ctr"/>
            <a:r>
              <a:rPr lang="ru-RU" b="1" dirty="0" smtClean="0">
                <a:solidFill>
                  <a:srgbClr val="15371B"/>
                </a:solidFill>
                <a:latin typeface="Georgia" pitchFamily="18" charset="0"/>
                <a:cs typeface="Aharoni" pitchFamily="2" charset="-79"/>
              </a:rPr>
              <a:t> </a:t>
            </a:r>
            <a:r>
              <a:rPr lang="ru-RU" b="1" dirty="0" smtClean="0">
                <a:solidFill>
                  <a:srgbClr val="15371B"/>
                </a:solidFill>
                <a:latin typeface="Georgia" pitchFamily="18" charset="0"/>
                <a:cs typeface="Aharoni" pitchFamily="2" charset="-79"/>
              </a:rPr>
              <a:t>Ребенок дошкольного возраста -  неутомимый исследователь, который хочет все знать, все понять, во всем </a:t>
            </a:r>
            <a:r>
              <a:rPr lang="ru-RU" b="1" dirty="0" smtClean="0">
                <a:solidFill>
                  <a:srgbClr val="15371B"/>
                </a:solidFill>
                <a:latin typeface="Georgia" pitchFamily="18" charset="0"/>
                <a:cs typeface="Aharoni" pitchFamily="2" charset="-79"/>
              </a:rPr>
              <a:t>разобраться.</a:t>
            </a:r>
            <a:endParaRPr lang="ru-RU" b="1" dirty="0">
              <a:solidFill>
                <a:srgbClr val="15371B"/>
              </a:solidFill>
              <a:latin typeface="Georgia" pitchFamily="18" charset="0"/>
              <a:cs typeface="Aharoni" pitchFamily="2" charset="-79"/>
            </a:endParaRPr>
          </a:p>
        </p:txBody>
      </p:sp>
      <p:pic>
        <p:nvPicPr>
          <p:cNvPr id="5" name="Picture 3" descr="D:\1 для презентации\IMG-6eb495ba050b97f690ef7f7728ff6bbc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63802" y="3643314"/>
            <a:ext cx="5280198" cy="3000372"/>
          </a:xfrm>
          <a:prstGeom prst="rect">
            <a:avLst/>
          </a:prstGeom>
          <a:noFill/>
          <a:effectLst>
            <a:softEdge rad="127000"/>
          </a:effectLst>
        </p:spPr>
      </p:pic>
      <p:pic>
        <p:nvPicPr>
          <p:cNvPr id="6" name="Рисунок 5" descr="C:\Users\User\Desktop\фото для сайта\Новая папка фото группа\IMG_20180405_171426.jpg"/>
          <p:cNvPicPr/>
          <p:nvPr/>
        </p:nvPicPr>
        <p:blipFill>
          <a:blip r:embed="rId4" cstate="screen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/>
              </a:ext>
            </a:extLst>
          </a:blip>
          <a:srcRect/>
          <a:stretch>
            <a:fillRect/>
          </a:stretch>
        </p:blipFill>
        <p:spPr bwMode="auto">
          <a:xfrm>
            <a:off x="142844" y="3071810"/>
            <a:ext cx="3786214" cy="3071834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7" name="Picture 2" descr="D:\1 для презентации\20220422_08145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6248" y="214290"/>
            <a:ext cx="4654125" cy="3365115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:\1 для презентации\1618346587_16-phonoteka_org-p-krasivii-fon-s-romashkami-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8064" cy="6858000"/>
          </a:xfrm>
          <a:prstGeom prst="rect">
            <a:avLst/>
          </a:prstGeom>
          <a:noFill/>
          <a:ln w="38100">
            <a:solidFill>
              <a:srgbClr val="009900"/>
            </a:solidFill>
          </a:ln>
        </p:spPr>
      </p:pic>
      <p:pic>
        <p:nvPicPr>
          <p:cNvPr id="2050" name="Picture 2" descr="C:\Users\user\Desktop\РАБОТА 2023-2024\Hr5u1uthboU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64274" y="3643314"/>
            <a:ext cx="6279726" cy="300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 descr="C:\Users\user\Desktop\РАБОТА 2023-2024\R2dej981Cdg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00100" y="857232"/>
            <a:ext cx="7286676" cy="275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Малая Родина... У каждого человека она своя, но для всех является той путеводной звездой, которая на протяжении всей жизни определяет очень многое, если не сказать — всё.</a:t>
            </a:r>
            <a:endParaRPr lang="ru-RU" sz="1600" b="1" dirty="0">
              <a:solidFill>
                <a:srgbClr val="15371B"/>
              </a:solidFill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571876"/>
            <a:ext cx="300036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Georgia" pitchFamily="18" charset="0"/>
              </a:rPr>
              <a:t>Образовательный процесс направлен на развитие познавательных способностей у дошкольников и на их реализацию. Необходимо так организовать взаимодействие с ребенком, чтобы оно было направлено на формирование познавательного интереса, познавательной самостоятельности и инициативности.</a:t>
            </a:r>
            <a:endParaRPr lang="ru-RU" sz="1400" dirty="0"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D:\1 для презентации\1618346587_16-phonoteka_org-p-krasivii-fon-s-romashkami-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8064" cy="6858000"/>
          </a:xfrm>
          <a:prstGeom prst="rect">
            <a:avLst/>
          </a:prstGeom>
          <a:noFill/>
          <a:ln w="38100">
            <a:solidFill>
              <a:srgbClr val="009900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928662" y="285728"/>
            <a:ext cx="70009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15371B"/>
                </a:solidFill>
                <a:latin typeface="Georgia" pitchFamily="18" charset="0"/>
              </a:rPr>
              <a:t>Целевые ориентиры на этапе завершения дошкольного образования:</a:t>
            </a:r>
            <a:endParaRPr lang="ru-RU" sz="2000" b="1" dirty="0">
              <a:solidFill>
                <a:srgbClr val="15371B"/>
              </a:solidFill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4282" y="1000108"/>
            <a:ext cx="89297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q"/>
            </a:pPr>
            <a:r>
              <a:rPr lang="ru-RU" sz="1600" b="1" dirty="0" smtClean="0">
                <a:latin typeface="Georgia" pitchFamily="18" charset="0"/>
              </a:rPr>
              <a:t>  </a:t>
            </a:r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Ребенок проявляет любознательность, задает вопросы взрослым</a:t>
            </a:r>
          </a:p>
          <a:p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и сверстникам, интересуется причинно-следственными связями, пытается</a:t>
            </a:r>
          </a:p>
          <a:p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самостоятельно придумывать объяснения явлениям природы и поступкам</a:t>
            </a:r>
          </a:p>
          <a:p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людей; склонен наблюдать, экспериментировать. Обладает начальными</a:t>
            </a:r>
          </a:p>
          <a:p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знаниями о себе, о природном и социальном мире, в котором он живет;</a:t>
            </a:r>
          </a:p>
          <a:p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знаком с произведениями детской литературы, обладает элементарными истории и т. п. ; способен к принятию собственных решений, опираясь на</a:t>
            </a:r>
          </a:p>
          <a:p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свои знания и умения в различных видах деятельности.</a:t>
            </a:r>
          </a:p>
          <a:p>
            <a:pPr>
              <a:buFont typeface="Wingdings" pitchFamily="2" charset="2"/>
              <a:buChar char="q"/>
            </a:pPr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  Открыт новому, то есть проявляет стремления к получению знаний,</a:t>
            </a:r>
          </a:p>
          <a:p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положительной мотивации к дальнейшему обучению в школе, институте.</a:t>
            </a:r>
          </a:p>
          <a:p>
            <a:pPr>
              <a:buFont typeface="Wingdings" pitchFamily="2" charset="2"/>
              <a:buChar char="q"/>
            </a:pPr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  Проявляет уважение к жизни </a:t>
            </a:r>
            <a:r>
              <a:rPr lang="ru-RU" sz="1600" b="1" i="1" dirty="0" smtClean="0">
                <a:solidFill>
                  <a:srgbClr val="15371B"/>
                </a:solidFill>
                <a:latin typeface="Georgia" pitchFamily="18" charset="0"/>
              </a:rPr>
              <a:t>(в различных ее формах)</a:t>
            </a:r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 и заботу об</a:t>
            </a:r>
          </a:p>
          <a:p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окружающей среде.</a:t>
            </a:r>
          </a:p>
          <a:p>
            <a:pPr>
              <a:buFont typeface="Wingdings" pitchFamily="2" charset="2"/>
              <a:buChar char="q"/>
            </a:pPr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  Проявляет патриотические чувства, ощущает гордость за свою страну,</a:t>
            </a:r>
          </a:p>
          <a:p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ее достижения, имеет представление о ее географическом разнообразии,</a:t>
            </a:r>
          </a:p>
          <a:p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многонациональности, важнейших исторических событиях.</a:t>
            </a:r>
          </a:p>
          <a:p>
            <a:pPr>
              <a:buFont typeface="Wingdings" pitchFamily="2" charset="2"/>
              <a:buChar char="q"/>
            </a:pPr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  Имеет первичные представления о себе, семье, традиционных семейных</a:t>
            </a:r>
          </a:p>
          <a:p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ценностях, включая традиционные </a:t>
            </a:r>
            <a:r>
              <a:rPr lang="ru-RU" sz="1600" b="1" dirty="0" err="1" smtClean="0">
                <a:solidFill>
                  <a:srgbClr val="15371B"/>
                </a:solidFill>
                <a:latin typeface="Georgia" pitchFamily="18" charset="0"/>
              </a:rPr>
              <a:t>гендерные</a:t>
            </a:r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 ориентации, проявляет </a:t>
            </a:r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уважение к </a:t>
            </a:r>
            <a:r>
              <a:rPr lang="ru-RU" sz="1600" b="1" dirty="0" smtClean="0">
                <a:solidFill>
                  <a:srgbClr val="15371B"/>
                </a:solidFill>
                <a:latin typeface="Georgia" pitchFamily="18" charset="0"/>
              </a:rPr>
              <a:t>своему и противоположному полу.</a:t>
            </a:r>
            <a:endParaRPr lang="ru-RU" sz="1600" b="1" dirty="0">
              <a:solidFill>
                <a:srgbClr val="15371B"/>
              </a:solidFill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502</Words>
  <PresentationFormat>Экран (4:3)</PresentationFormat>
  <Paragraphs>69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51</cp:revision>
  <dcterms:created xsi:type="dcterms:W3CDTF">2023-10-01T09:42:10Z</dcterms:created>
  <dcterms:modified xsi:type="dcterms:W3CDTF">2023-10-08T09:23:31Z</dcterms:modified>
</cp:coreProperties>
</file>