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-3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8B4F4-3951-E2BA-100F-8E15A6309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F2DFA0-B996-5D3B-6EB6-5B1985020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593A78-5E4F-9D54-018E-039B3BEF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DA2B6B-22E9-32A2-14BF-6FBEE7EF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29E0D8-D135-73BD-4B46-DAC2A431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6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D2775C-214E-5294-DE56-35EA2010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A3E9059-9904-6660-8109-FFFA510AF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E0D38C-7AB9-B706-001F-52AFEBE00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22983C-F62D-9F0A-9174-5656D83F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EAF5B4-F180-A2DC-E0DB-D61D014E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8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4EE11E9-EC19-F5CB-A687-11A4B1D3F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F6C8190-EBB1-0823-5877-2CF044274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611131-793D-5C16-15BC-2FE9B33C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72EAB1-F7AA-B178-C0A0-FDA2320C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DD12A7-725F-FE9A-7956-4E5A9A86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7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F80D91-C48B-85AD-4000-5E54902E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F4E981-6B65-3203-DF84-A4BDC52E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032C11-2105-2B40-7F29-B76A9FD9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FE5685-0E9E-A21E-E656-193C4F2D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F44128-6BF0-200D-54A3-6700AEB3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5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61AEE-A49D-0000-AE44-520CCC07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5A29BB-4BC7-0137-7D79-F27BC3863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68E44F-EEDD-CABE-AFA7-87D85AE6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67799B-F5B7-8CD4-02DF-58A6FBE2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473DD2-1931-310C-9B2C-56F68A56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3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7007B1-C652-FAF5-6B3E-1AACBD61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02A3A6-B0C9-6409-B0DA-40A8AB62E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A61111C-6355-ED20-AA05-5963388A6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27E89D-8609-8CB4-FB32-1E046352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AC191D-4048-618A-9D74-8DC30D0B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87AB74-8484-A627-3260-7104CA4A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1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361A7C-33DE-C8F9-BCCC-71349EF4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44C757-F22C-0324-68C8-0C8D61E9E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276AD85-13D7-AACE-7604-A8DDFC072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54966D7-17C7-FF23-A660-789EA41DE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D934441-D3B9-6D95-DBD9-C81CAB71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47A571B-9D2C-D208-346D-9F684EBE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56048A9-D096-8937-D336-D8954349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DBD68BA-570C-4232-E88E-7CD7F4FB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0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00570A-7440-618B-955D-0A70D690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F7D9464-3B40-CA97-37AE-878E1551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A25029-D143-A659-2601-8FEAD81B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5B7F20-E15B-12BD-0618-138F1AE9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2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018C72B-B857-9B06-3324-8EF9AF43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97C104-1E6D-0967-89F2-E1357946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8DCF51-51A5-DB95-6361-40ED1D1F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7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3EC083-53F1-1B61-C9B5-6E70C07C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3C761B-7909-A4B0-6537-059F16087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F8D00D-2C15-3701-1C45-08FB63761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BBF320-7A01-B49D-56B9-C85A302E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433D67-904F-3540-E5CA-291150F7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19E62B-C4DB-CC5D-9231-2BB49D2D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0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B025D6-7A46-88A4-9151-A2EB2D54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81B3861-B4CE-899A-22C7-38E294660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176239-342F-E2CF-5CA7-855924BA0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8A587D-6BDC-1344-6283-DF10197F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272016-6AD6-2A51-0B6F-68085BC7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B04DA9-85D9-17AA-55E3-D2447B89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4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B7033-5B90-8DDF-12EB-2F748AFE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8F48BE-3E94-8AD9-0176-E1AFA2609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5F24B0-4B1A-9B57-5BB5-B88A042F5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006F-BD49-4608-ADD4-203492A85AC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C73DA8-0376-B126-BF43-01115291E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673577-EFAE-01AD-42B5-AE762E3C6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AD1B-46E4-4A62-B6F8-F22EFF57D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F6807E-613F-15C5-C9C6-3217417FC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13BD5A-CA69-6559-4B40-38B40A9FE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/>
              <a:t>Создание условий для профессионального роста педагогов через сетевое взаимодействие </a:t>
            </a:r>
          </a:p>
        </p:txBody>
      </p:sp>
    </p:spTree>
    <p:extLst>
      <p:ext uri="{BB962C8B-B14F-4D97-AF65-F5344CB8AC3E}">
        <p14:creationId xmlns:p14="http://schemas.microsoft.com/office/powerpoint/2010/main" val="146180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7938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5" y="323987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280604"/>
            <a:ext cx="5171090" cy="63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29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736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28" y="1614815"/>
            <a:ext cx="3700527" cy="484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7233" y="1614368"/>
            <a:ext cx="3736953" cy="514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18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F4AB2C-6634-58B9-DA0D-EBC407B79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6CDBCA-37F1-874E-ADAF-2121FF51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Мотивацией к повышению профессиональной компетенции является итог работы, который подводит каждый педагог нашей организации по завершении учебного года по следующим направлениям: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55557C-BC0E-0F80-7F39-83DDA2FA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1. Повышение профессионального уровня. </a:t>
            </a:r>
          </a:p>
          <a:p>
            <a:pPr marL="0" indent="0">
              <a:buNone/>
            </a:pPr>
            <a:r>
              <a:rPr lang="ru-RU" dirty="0"/>
              <a:t>1.1. Аттестация педагогических работников. </a:t>
            </a:r>
          </a:p>
          <a:p>
            <a:pPr marL="0" indent="0">
              <a:buNone/>
            </a:pPr>
            <a:r>
              <a:rPr lang="ru-RU" dirty="0"/>
              <a:t>1.2. Получение высшего образования. </a:t>
            </a:r>
          </a:p>
          <a:p>
            <a:pPr marL="0" indent="0">
              <a:buNone/>
            </a:pPr>
            <a:r>
              <a:rPr lang="ru-RU" dirty="0"/>
              <a:t>1.3. Профессиональная переподготовка педагогических работников. </a:t>
            </a:r>
          </a:p>
          <a:p>
            <a:pPr marL="0" indent="0">
              <a:buNone/>
            </a:pPr>
            <a:r>
              <a:rPr lang="ru-RU" dirty="0"/>
              <a:t>1.4. Курсы повышения квалификации.</a:t>
            </a:r>
          </a:p>
          <a:p>
            <a:pPr marL="0" indent="0">
              <a:buNone/>
            </a:pPr>
            <a:r>
              <a:rPr lang="ru-RU" dirty="0"/>
              <a:t> 1.5. Лекции / тренинги с родительской общественностью. </a:t>
            </a:r>
          </a:p>
          <a:p>
            <a:pPr marL="0" indent="0">
              <a:buNone/>
            </a:pPr>
            <a:r>
              <a:rPr lang="ru-RU" dirty="0"/>
              <a:t>1.6. Самообразование (вебинары, посещение семинаров, мастер-классов). </a:t>
            </a:r>
          </a:p>
          <a:p>
            <a:pPr marL="0" indent="0">
              <a:buNone/>
            </a:pPr>
            <a:r>
              <a:rPr lang="ru-RU" dirty="0"/>
              <a:t>2. Благодарности. Награды. </a:t>
            </a:r>
          </a:p>
          <a:p>
            <a:pPr marL="0" indent="0">
              <a:buNone/>
            </a:pPr>
            <a:r>
              <a:rPr lang="ru-RU" dirty="0"/>
              <a:t>3. Результаты методической деятельности. </a:t>
            </a:r>
          </a:p>
          <a:p>
            <a:pPr marL="0" indent="0">
              <a:buNone/>
            </a:pPr>
            <a:r>
              <a:rPr lang="ru-RU" dirty="0"/>
              <a:t>3.1. Участие в методических объединениях, выступление на семинарах, конференциях. </a:t>
            </a:r>
          </a:p>
          <a:p>
            <a:pPr marL="0" indent="0">
              <a:buNone/>
            </a:pPr>
            <a:r>
              <a:rPr lang="ru-RU" dirty="0"/>
              <a:t>3.2. Трансляция опыта. </a:t>
            </a:r>
          </a:p>
          <a:p>
            <a:pPr marL="0" indent="0">
              <a:buNone/>
            </a:pPr>
            <a:r>
              <a:rPr lang="ru-RU" dirty="0"/>
              <a:t>3.3. Участие педагогов в конкурсах / соревнованиях.</a:t>
            </a:r>
          </a:p>
          <a:p>
            <a:pPr marL="0" indent="0">
              <a:buNone/>
            </a:pPr>
            <a:r>
              <a:rPr lang="ru-RU" dirty="0"/>
              <a:t> 4. Участие воспитанников в конкурсах, фестивалях.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511FC2-865A-EF83-1380-1A81D56A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2CCC0D-0C22-BA25-0BE7-6A49C9476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035"/>
            <a:ext cx="10515600" cy="56019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По результатам в конце учебного года объявляется благодарность педагогам, принимавшим участие в организации и проведении </a:t>
            </a:r>
            <a:r>
              <a:rPr lang="ru-RU" dirty="0" err="1"/>
              <a:t>внутрисадовых</a:t>
            </a:r>
            <a:r>
              <a:rPr lang="ru-RU" dirty="0"/>
              <a:t> и городских мероприятий. </a:t>
            </a:r>
          </a:p>
          <a:p>
            <a:r>
              <a:rPr lang="ru-RU" dirty="0"/>
              <a:t>Результаты всех мероприятий размещаются на официальном сайте образовательной организации с кратким описанием, указанием всех участников и поздравлений, если это соответствует данному моменту. И, как результат, педагог получает / не получает рекомендацию для повышения квалификационной категории, если категория уже присвоена – для подтверждения. </a:t>
            </a:r>
          </a:p>
          <a:p>
            <a:r>
              <a:rPr lang="ru-RU" dirty="0"/>
              <a:t>О результативности профессионального роста педагогов можно судить по такому показателю, как квалификационная категория. </a:t>
            </a:r>
          </a:p>
          <a:p>
            <a:r>
              <a:rPr lang="ru-RU" dirty="0"/>
              <a:t>9 педагогов имеют высшую квалификационную категорию</a:t>
            </a:r>
          </a:p>
          <a:p>
            <a:r>
              <a:rPr lang="ru-RU" dirty="0"/>
              <a:t>10 педагогов имеют 1 квалификационную категорию.</a:t>
            </a:r>
          </a:p>
          <a:p>
            <a:r>
              <a:rPr lang="ru-RU" dirty="0"/>
              <a:t>1 -педагог имеет статус «Молодой педагог» стаж менее 2-х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65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1F37ED-C40A-0878-DC64-40390C6B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E773FF-D225-D8B9-EB2D-E19B6BD0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Современный педагог работает в условиях информационного общества, и его профессиональная продуктивность зависит от доступа к информации, умения работать с ней – трансформировать информацию в знания. Поэтому современная система образования требует постоянного совершенствования профессиональной компетентности педагогов. Соответственно, значимым направлением работы с педагогическими кадрами мы видим в непрерывном совершенствовании уровня профессионального мастерства. </a:t>
            </a:r>
          </a:p>
        </p:txBody>
      </p:sp>
    </p:spTree>
    <p:extLst>
      <p:ext uri="{BB962C8B-B14F-4D97-AF65-F5344CB8AC3E}">
        <p14:creationId xmlns:p14="http://schemas.microsoft.com/office/powerpoint/2010/main" val="7920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EDCE07-E354-E6A5-E504-933ED91F5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CF450B-1C31-D85E-E33C-157672F4B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Важной составляющей системы непрерывного образования педагогических кадров являются курсы повышения квалификации. Государство гарантирует педагогам право на бесплатное пользование образовательными, методическими и научными услугами организации [Федеральный закон «Об образовании в Российской Федерации» № 273-ФЗ от 29.12.2012, гл. 7, п. 8]. </a:t>
            </a:r>
          </a:p>
          <a:p>
            <a:pPr marL="0" indent="0">
              <a:buNone/>
            </a:pPr>
            <a:r>
              <a:rPr lang="ru-RU" dirty="0"/>
              <a:t>        И, конечно, для эффективной реализации программы дошкольного образования должны быть созданы условия для профессионального развития педагогических работников [ФГОС ДО № 30384 от 14.11.2013, гл. 3, п. 3.2.6]. </a:t>
            </a:r>
          </a:p>
        </p:txBody>
      </p:sp>
    </p:spTree>
    <p:extLst>
      <p:ext uri="{BB962C8B-B14F-4D97-AF65-F5344CB8AC3E}">
        <p14:creationId xmlns:p14="http://schemas.microsoft.com/office/powerpoint/2010/main" val="65429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BA82C8-9164-5DB3-7FC9-113774146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3AD656-0859-97EC-81A2-AC3A2C88E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К организации курсов повышения квалификации мы подходим с учетом уровня квалификации педагогических работников, специфики их педагогической деятельности и с учетом места и времени проведения курсов. </a:t>
            </a:r>
          </a:p>
          <a:p>
            <a:pPr marL="0" indent="0">
              <a:buNone/>
            </a:pPr>
            <a:r>
              <a:rPr lang="ru-RU" dirty="0"/>
              <a:t>100% педагогов прошли курсовую подготовку. </a:t>
            </a:r>
          </a:p>
        </p:txBody>
      </p:sp>
    </p:spTree>
    <p:extLst>
      <p:ext uri="{BB962C8B-B14F-4D97-AF65-F5344CB8AC3E}">
        <p14:creationId xmlns:p14="http://schemas.microsoft.com/office/powerpoint/2010/main" val="357839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435FBE-6D10-458D-BA59-0AF0FC37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2A3C6E-F416-21F9-EC39-3AF20D1D3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Нет более сильного стимула к профессиональному совершенствованию, чем собственная мотивация. Мы поощряем стремление к самообразованию и стараемся создать для этого все условия, в том числе, конечно, через взаимодействия с другими образовательными организациями: через систему вебинаров; через семинары, семинары-практикумы, мастер-классы, организованные в рамках Городских методических объединений по плану ИМЦ администрации г. Орска по актуальным проблемам дошкольного образования. </a:t>
            </a:r>
          </a:p>
          <a:p>
            <a:pPr marL="0" indent="0">
              <a:buNone/>
            </a:pPr>
            <a:r>
              <a:rPr lang="ru-RU" dirty="0"/>
              <a:t> В конце текущего месяца педагоги знакомятся с планом ГМО на следующий месяц и выбирают заинтересовавшие их мероприятия. Старший воспитатель может порекомендовать посетить мероприятие конкретному педагогу. Это происходит в 2 случаях: когда у педагога есть проблема в той или иной образовательной области или когда сам педагог готовится к открытому мероприятию. Далее данный опыт педагоги транслирую коллегам в своей образовательной организации. Для решения актуальных проблем заказываются узконаправленные консультации и обучающие тренинги. Каждый педагог имеет свой мини сайт, электронное портфолио. </a:t>
            </a:r>
          </a:p>
        </p:txBody>
      </p:sp>
    </p:spTree>
    <p:extLst>
      <p:ext uri="{BB962C8B-B14F-4D97-AF65-F5344CB8AC3E}">
        <p14:creationId xmlns:p14="http://schemas.microsoft.com/office/powerpoint/2010/main" val="235608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1537FA-E696-A30F-A7A5-AFDBC7AE4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62D919-D481-9F40-0DCB-7B2FB751C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Колоссальным стимулом для повышения профессиональной компетенции педагогов является наставничество. </a:t>
            </a:r>
          </a:p>
          <a:p>
            <a:r>
              <a:rPr lang="ru-RU" dirty="0"/>
              <a:t>Наша образовательная организация является  городским методическим объединением по физическому развитию воспитанников. Работа ГМО требует не только постоянно повышать профессиональный уровень педагогического коллектива, но и уметь транслировать свой опыт, и это высший уровень профессиональной компетенции. </a:t>
            </a:r>
          </a:p>
        </p:txBody>
      </p:sp>
    </p:spTree>
    <p:extLst>
      <p:ext uri="{BB962C8B-B14F-4D97-AF65-F5344CB8AC3E}">
        <p14:creationId xmlns:p14="http://schemas.microsoft.com/office/powerpoint/2010/main" val="183912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DCDF87-E94C-754C-3173-1006AF88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310305-03A2-CDC8-FDDE-6F1215B9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Трансляцию инновационного педагогического опыта мы осуществляем через: </a:t>
            </a:r>
          </a:p>
          <a:p>
            <a:pPr marL="0" indent="0">
              <a:buNone/>
            </a:pPr>
            <a:r>
              <a:rPr lang="ru-RU" dirty="0"/>
              <a:t>▪ открытые мероприятия для педагогов образовательной организации (ежеквартально  мы проводим </a:t>
            </a:r>
            <a:r>
              <a:rPr lang="ru-RU" dirty="0" err="1"/>
              <a:t>взаимопосещения</a:t>
            </a:r>
            <a:r>
              <a:rPr lang="ru-RU" dirty="0"/>
              <a:t> организованной деятельности среди педагогов нашей образовательной организации, дни открытых дверей).</a:t>
            </a:r>
          </a:p>
          <a:p>
            <a:pPr marL="0" indent="0">
              <a:buNone/>
            </a:pPr>
            <a:r>
              <a:rPr lang="ru-RU" dirty="0"/>
              <a:t>▪ конференции разных уровней </a:t>
            </a:r>
          </a:p>
          <a:p>
            <a:pPr marL="0" indent="0">
              <a:buNone/>
            </a:pPr>
            <a:r>
              <a:rPr lang="ru-RU" dirty="0"/>
              <a:t>▪ публикации опыта работы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83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D07A5E-992D-8A58-6708-B8DEF4EE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DA1B51-45ED-4691-F6CB-5842AC30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Участие педагогов и воспитанников в конкурсах, фестивалях, акциях.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D4D107-71DD-ECC3-001E-FCA5998A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Ежемесячно каждый педагог нашей организации участвует в конкурсах различного уровня. </a:t>
            </a:r>
          </a:p>
          <a:p>
            <a:pPr marL="0" indent="0">
              <a:buNone/>
            </a:pPr>
            <a:r>
              <a:rPr lang="ru-RU" dirty="0"/>
              <a:t>Большинство конкурсов имеет дистанционный формат. Это также подтверждает профессиональный рост педагогов через сетевое взаимодействие. Педагоги имеют награды и статусы победителей. Грамоты и дипломы за участие в конкурсах систематизируются в портфолио педагогов.</a:t>
            </a:r>
          </a:p>
          <a:p>
            <a:pPr marL="0" indent="0">
              <a:buNone/>
            </a:pPr>
            <a:r>
              <a:rPr lang="ru-RU" dirty="0"/>
              <a:t>Значимые достижения педагогов: Гранд Губернатора Оренбургской области, победитель в VII открытом региональном чемпионате «Молодые профессионалы» WORLDSKILLS, призеры муниципального конкурса «Учитель года», финалисты 5 национального чемпионата «Навыки мудрых», награждены памятным медальоном.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76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9058\Desktop\изображение_viber_2023-08-21_14-50-19-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5768591" cy="57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058\Desktop\изображение_viber_2023-08-21_14-50-17-19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9" y="940648"/>
            <a:ext cx="6424996" cy="59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16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751</Words>
  <Application>Microsoft Office PowerPoint</Application>
  <PresentationFormat>Произвольный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Участие педагогов и воспитанников в конкурсах, фестивалях, акциях. </vt:lpstr>
      <vt:lpstr>Презентация PowerPoint</vt:lpstr>
      <vt:lpstr>Презентация PowerPoint</vt:lpstr>
      <vt:lpstr>Презентация PowerPoint</vt:lpstr>
      <vt:lpstr>Мотивацией к повышению профессиональной компетенции является итог работы, который подводит каждый педагог нашей организации по завершении учебного года по следующим направлениям: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axy7574@mail.ru</dc:creator>
  <cp:lastModifiedBy>79058981189</cp:lastModifiedBy>
  <cp:revision>2</cp:revision>
  <dcterms:created xsi:type="dcterms:W3CDTF">2023-09-28T14:10:32Z</dcterms:created>
  <dcterms:modified xsi:type="dcterms:W3CDTF">2023-09-29T03:58:25Z</dcterms:modified>
</cp:coreProperties>
</file>