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93" r:id="rId7"/>
    <p:sldId id="283" r:id="rId8"/>
    <p:sldId id="284" r:id="rId9"/>
    <p:sldId id="285" r:id="rId10"/>
    <p:sldId id="286" r:id="rId11"/>
    <p:sldId id="287" r:id="rId12"/>
    <p:sldId id="295" r:id="rId13"/>
    <p:sldId id="294" r:id="rId14"/>
    <p:sldId id="288" r:id="rId15"/>
    <p:sldId id="289" r:id="rId16"/>
    <p:sldId id="290" r:id="rId17"/>
    <p:sldId id="291" r:id="rId18"/>
    <p:sldId id="296" r:id="rId19"/>
    <p:sldId id="297" r:id="rId20"/>
    <p:sldId id="298" r:id="rId21"/>
    <p:sldId id="299" r:id="rId22"/>
    <p:sldId id="292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14/02/2026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14/02/2026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14/02/2026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14/02/2026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14/02/2026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14/02/2026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14/02/2026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14/02/2026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14/02/2026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14/02/2026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14/02/2026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14/02/2026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8.png"/><Relationship Id="rId10" Type="http://schemas.openxmlformats.org/officeDocument/2006/relationships/image" Target="../media/image11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0.png"/><Relationship Id="rId7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21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4282" y="21429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Let’s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recap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1785950" cy="94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714620"/>
            <a:ext cx="1571636" cy="103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14290"/>
            <a:ext cx="1500198" cy="113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876" y="3857628"/>
            <a:ext cx="1594477" cy="118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2643182"/>
            <a:ext cx="185242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dimg_1FewaMvbCY3q7M8PrMqyiQw_145" descr="NEW YORK - MUSÉE MADAME TUSSAUDS - Les Voyages de Myriam et Lu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5429264"/>
            <a:ext cx="1571636" cy="104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dimg_dVewaPHOIdKfkdUPkpOXsQc_367" descr="Londres, ANGLETERRE - 23 Juillet 2016: Intérieur Du Science Museum, Un  Grand Musée Sur Exhibition Road À South Kensington, Londres. Elle A Été  Fondée En 1857 Banque D'Images et Photos Libres D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15206" y="4000504"/>
            <a:ext cx="1643074" cy="108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57356" y="3929066"/>
            <a:ext cx="143636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3504" y="1500174"/>
            <a:ext cx="2286016" cy="91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86050" y="214290"/>
            <a:ext cx="136823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43570" y="2571744"/>
            <a:ext cx="1576774" cy="107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29520" y="2428868"/>
            <a:ext cx="1428319" cy="103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00628" y="4000504"/>
            <a:ext cx="1751618" cy="118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29454" y="5357826"/>
            <a:ext cx="180609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14282" y="2143116"/>
            <a:ext cx="781432" cy="154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500430" y="3929066"/>
            <a:ext cx="1261857" cy="122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357686" y="214290"/>
            <a:ext cx="146034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1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500298" y="5429264"/>
            <a:ext cx="1436564" cy="109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1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857752" y="5357826"/>
            <a:ext cx="1500199" cy="117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1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001024" y="285728"/>
            <a:ext cx="741606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13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857488" y="1571613"/>
            <a:ext cx="1554054" cy="98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285729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Listen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identify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looking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at</a:t>
            </a:r>
            <a:r>
              <a:rPr lang="fr-FR" sz="2800" b="1" dirty="0">
                <a:latin typeface="Arial" pitchFamily="34" charset="0"/>
                <a:cs typeface="Arial" pitchFamily="34" charset="0"/>
              </a:rPr>
              <a:t>.</a:t>
            </a:r>
            <a:endParaRPr lang="fr-FR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85720" y="1500174"/>
            <a:ext cx="885828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It’s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□ a painting       □ a sculpture      □ a collage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artist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□ David Hockney    □ Tony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Cragg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□ Richard Hamilton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5572132" y="2285992"/>
            <a:ext cx="2428892" cy="7143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6643702" y="1428736"/>
            <a:ext cx="2000264" cy="7143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285728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Arial" pitchFamily="34" charset="0"/>
                <a:cs typeface="Arial" pitchFamily="34" charset="0"/>
              </a:rPr>
              <a:t>Imagine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collage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represents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fr-F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32703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285728"/>
            <a:ext cx="892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2800" b="1" dirty="0" err="1" smtClean="0">
                <a:latin typeface="Arial"/>
                <a:ea typeface="Calibri"/>
                <a:cs typeface="Times New Roman"/>
              </a:rPr>
              <a:t>Listen</a:t>
            </a:r>
            <a:r>
              <a:rPr lang="fr-FR" sz="2800" b="1" dirty="0" smtClean="0">
                <a:latin typeface="Arial"/>
                <a:ea typeface="Calibri"/>
                <a:cs typeface="Times New Roman"/>
              </a:rPr>
              <a:t> and </a:t>
            </a:r>
            <a:r>
              <a:rPr lang="fr-FR" sz="2800" b="1" dirty="0" err="1" smtClean="0">
                <a:latin typeface="Arial"/>
                <a:ea typeface="Calibri"/>
                <a:cs typeface="Times New Roman"/>
              </a:rPr>
              <a:t>identify</a:t>
            </a:r>
            <a:r>
              <a:rPr lang="fr-FR" sz="2800" b="1" dirty="0" smtClean="0">
                <a:latin typeface="Arial"/>
                <a:ea typeface="Calibri"/>
                <a:cs typeface="Times New Roman"/>
              </a:rPr>
              <a:t> </a:t>
            </a:r>
            <a:r>
              <a:rPr lang="fr-FR" sz="2800" b="1" dirty="0" err="1" smtClean="0">
                <a:latin typeface="Arial"/>
                <a:ea typeface="Calibri"/>
                <a:cs typeface="Times New Roman"/>
              </a:rPr>
              <a:t>what</a:t>
            </a:r>
            <a:r>
              <a:rPr lang="fr-FR" sz="2800" b="1" dirty="0" smtClean="0">
                <a:latin typeface="Arial"/>
                <a:ea typeface="Calibri"/>
                <a:cs typeface="Times New Roman"/>
              </a:rPr>
              <a:t> Harry, Lily and Ryan </a:t>
            </a:r>
            <a:r>
              <a:rPr lang="fr-FR" sz="2800" b="1" dirty="0" err="1" smtClean="0">
                <a:latin typeface="Arial"/>
                <a:ea typeface="Calibri"/>
                <a:cs typeface="Times New Roman"/>
              </a:rPr>
              <a:t>think</a:t>
            </a:r>
            <a:r>
              <a:rPr lang="fr-FR" sz="2800" dirty="0" smtClean="0">
                <a:latin typeface="Arial"/>
                <a:ea typeface="Calibri"/>
                <a:cs typeface="Times New Roman"/>
              </a:rPr>
              <a:t>.</a:t>
            </a:r>
            <a:endParaRPr lang="fr-FR" sz="2400" dirty="0">
              <a:ea typeface="Calibri"/>
              <a:cs typeface="Times New Roman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32703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214282" y="5929330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2800" b="1" dirty="0" err="1" smtClean="0">
                <a:latin typeface="Arial"/>
                <a:ea typeface="Calibri"/>
                <a:cs typeface="Times New Roman"/>
              </a:rPr>
              <a:t>Listen</a:t>
            </a:r>
            <a:r>
              <a:rPr lang="fr-FR" sz="2800" b="1" dirty="0" smtClean="0">
                <a:latin typeface="Arial"/>
                <a:ea typeface="Calibri"/>
                <a:cs typeface="Times New Roman"/>
              </a:rPr>
              <a:t> and </a:t>
            </a:r>
            <a:r>
              <a:rPr lang="fr-FR" sz="2800" b="1" dirty="0" err="1" smtClean="0">
                <a:latin typeface="Arial"/>
                <a:ea typeface="Calibri"/>
                <a:cs typeface="Times New Roman"/>
              </a:rPr>
              <a:t>identify</a:t>
            </a:r>
            <a:r>
              <a:rPr lang="fr-FR" sz="2800" b="1" dirty="0" smtClean="0">
                <a:latin typeface="Arial"/>
                <a:ea typeface="Calibri"/>
                <a:cs typeface="Times New Roman"/>
              </a:rPr>
              <a:t> </a:t>
            </a:r>
            <a:r>
              <a:rPr lang="fr-FR" sz="2800" b="1" dirty="0" err="1" smtClean="0">
                <a:latin typeface="Arial"/>
                <a:ea typeface="Calibri"/>
                <a:cs typeface="Times New Roman"/>
              </a:rPr>
              <a:t>what</a:t>
            </a:r>
            <a:r>
              <a:rPr lang="fr-FR" sz="2800" b="1" dirty="0" smtClean="0">
                <a:latin typeface="Arial"/>
                <a:ea typeface="Calibri"/>
                <a:cs typeface="Times New Roman"/>
              </a:rPr>
              <a:t> </a:t>
            </a:r>
            <a:r>
              <a:rPr lang="fr-FR" sz="2800" b="1" dirty="0" smtClean="0">
                <a:latin typeface="Arial"/>
                <a:ea typeface="Calibri"/>
                <a:cs typeface="Times New Roman"/>
              </a:rPr>
              <a:t>the </a:t>
            </a:r>
            <a:r>
              <a:rPr lang="fr-FR" sz="2800" b="1" dirty="0" err="1" smtClean="0">
                <a:latin typeface="Arial"/>
                <a:ea typeface="Calibri"/>
                <a:cs typeface="Times New Roman"/>
              </a:rPr>
              <a:t>teacher</a:t>
            </a:r>
            <a:r>
              <a:rPr lang="fr-FR" sz="2800" b="1" dirty="0" smtClean="0">
                <a:latin typeface="Arial"/>
                <a:ea typeface="Calibri"/>
                <a:cs typeface="Times New Roman"/>
              </a:rPr>
              <a:t> </a:t>
            </a:r>
            <a:r>
              <a:rPr lang="fr-FR" sz="2800" b="1" dirty="0" err="1" smtClean="0">
                <a:latin typeface="Arial"/>
                <a:ea typeface="Calibri"/>
                <a:cs typeface="Times New Roman"/>
              </a:rPr>
              <a:t>says</a:t>
            </a:r>
            <a:r>
              <a:rPr lang="fr-FR" sz="2800" dirty="0" smtClean="0">
                <a:latin typeface="Arial"/>
                <a:ea typeface="Calibri"/>
                <a:cs typeface="Times New Roman"/>
              </a:rPr>
              <a:t>.</a:t>
            </a:r>
            <a:endParaRPr lang="fr-FR" sz="2400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143372" y="214290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Tony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Cragg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143340" y="857232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He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Anglo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German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artist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500562" y="1571612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He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modern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art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artist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268" name="AutoShape 4" descr="David Hockney's 5 Most Famous Paintings | Article | MyArtBroker"/>
          <p:cNvSpPr>
            <a:spLocks noChangeAspect="1" noChangeArrowheads="1"/>
          </p:cNvSpPr>
          <p:nvPr/>
        </p:nvSpPr>
        <p:spPr bwMode="auto">
          <a:xfrm>
            <a:off x="155575" y="-852488"/>
            <a:ext cx="2552700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3381347" cy="2956583"/>
          </a:xfrm>
          <a:prstGeom prst="rect">
            <a:avLst/>
          </a:prstGeom>
          <a:noFill/>
        </p:spPr>
      </p:pic>
      <p:pic>
        <p:nvPicPr>
          <p:cNvPr id="1028" name="Picture 4" descr="Tony Cragg - La forme enchantée - ArtsHebdoMédi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6050" y="3643314"/>
            <a:ext cx="2324084" cy="2857480"/>
          </a:xfrm>
          <a:prstGeom prst="rect">
            <a:avLst/>
          </a:prstGeom>
          <a:noFill/>
        </p:spPr>
      </p:pic>
      <p:pic>
        <p:nvPicPr>
          <p:cNvPr id="1030" name="Picture 6" descr="Estimation, cote et valeur Tony Cragg | Estimon'obj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643314"/>
            <a:ext cx="2857520" cy="2857521"/>
          </a:xfrm>
          <a:prstGeom prst="rect">
            <a:avLst/>
          </a:prstGeom>
          <a:noFill/>
        </p:spPr>
      </p:pic>
      <p:pic>
        <p:nvPicPr>
          <p:cNvPr id="1032" name="Picture 8" descr="Tony CRAGG: un portrait analytique par Maxime Chans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3643314"/>
            <a:ext cx="2143140" cy="2850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¶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Observe ces phrases : souligne le sujet en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bleu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encadre Be en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rouge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et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souligne le verbe en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rouge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5852" y="1928802"/>
            <a:ext cx="617063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2400" i="1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What</a:t>
            </a:r>
            <a:r>
              <a:rPr lang="fr-FR" sz="2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are </a:t>
            </a:r>
            <a:r>
              <a:rPr lang="fr-FR" sz="2400" i="1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you</a:t>
            </a:r>
            <a:r>
              <a:rPr lang="fr-FR" sz="2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fr-FR" sz="2400" i="1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doing</a:t>
            </a:r>
            <a:r>
              <a:rPr lang="fr-FR" sz="2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Ryan? </a:t>
            </a:r>
            <a:r>
              <a:rPr lang="fr-FR" sz="2400" i="1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I’m</a:t>
            </a:r>
            <a:r>
              <a:rPr lang="fr-FR" sz="2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fr-FR" sz="2400" i="1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sitting</a:t>
            </a:r>
            <a:r>
              <a:rPr lang="fr-FR" sz="2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down.</a:t>
            </a:r>
            <a:endParaRPr lang="fr-FR" sz="2400" i="1" dirty="0" smtClean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1604" y="2928934"/>
            <a:ext cx="500065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2400" i="1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They</a:t>
            </a:r>
            <a:r>
              <a:rPr lang="fr-FR" sz="2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are not </a:t>
            </a:r>
            <a:r>
              <a:rPr lang="fr-FR" sz="2400" i="1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going</a:t>
            </a:r>
            <a:r>
              <a:rPr lang="fr-FR" sz="2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to the </a:t>
            </a:r>
            <a:r>
              <a:rPr lang="fr-FR" sz="2400" i="1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museum</a:t>
            </a:r>
            <a:r>
              <a:rPr lang="fr-FR" sz="2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fr-FR" sz="2400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0232" y="3929066"/>
            <a:ext cx="407196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2400" i="1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She</a:t>
            </a:r>
            <a:r>
              <a:rPr lang="fr-FR" sz="2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fr-FR" sz="2400" i="1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is</a:t>
            </a:r>
            <a:r>
              <a:rPr lang="fr-FR" sz="2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fr-FR" sz="2400" i="1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looking</a:t>
            </a:r>
            <a:r>
              <a:rPr lang="fr-FR" sz="2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fr-FR" sz="2400" i="1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at</a:t>
            </a:r>
            <a:r>
              <a:rPr lang="fr-FR" sz="2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a painting.</a:t>
            </a:r>
            <a:endParaRPr lang="fr-FR" sz="2400" i="1" dirty="0" smtClean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57290" y="5214950"/>
            <a:ext cx="550069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2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Are </a:t>
            </a:r>
            <a:r>
              <a:rPr lang="fr-FR" sz="2400" i="1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you</a:t>
            </a:r>
            <a:r>
              <a:rPr lang="fr-FR" sz="2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fr-FR" sz="2400" i="1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reading</a:t>
            </a:r>
            <a:r>
              <a:rPr lang="fr-FR" sz="2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 a book ? </a:t>
            </a:r>
            <a:r>
              <a:rPr lang="fr-FR" sz="2400" i="1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Yes</a:t>
            </a:r>
            <a:r>
              <a:rPr lang="fr-FR" sz="2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, I </a:t>
            </a:r>
            <a:r>
              <a:rPr lang="fr-FR" sz="2400" i="1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am</a:t>
            </a:r>
            <a:r>
              <a:rPr lang="fr-FR" sz="2400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fr-FR" sz="2400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643174" y="2428868"/>
            <a:ext cx="571504" cy="158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286116" y="2428868"/>
            <a:ext cx="71438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2143108" y="2000240"/>
            <a:ext cx="500066" cy="35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/>
          <p:nvPr/>
        </p:nvCxnSpPr>
        <p:spPr>
          <a:xfrm>
            <a:off x="5000628" y="2357430"/>
            <a:ext cx="214314" cy="158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5143504" y="2000240"/>
            <a:ext cx="357190" cy="35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>
            <a:off x="5572132" y="2357430"/>
            <a:ext cx="78581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1714480" y="3429000"/>
            <a:ext cx="571504" cy="158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2071670" y="4429132"/>
            <a:ext cx="571504" cy="158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1928794" y="5715016"/>
            <a:ext cx="571504" cy="158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5572132" y="5715016"/>
            <a:ext cx="285752" cy="158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2357422" y="3000372"/>
            <a:ext cx="500066" cy="35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2643174" y="4000504"/>
            <a:ext cx="357190" cy="35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1357290" y="5286388"/>
            <a:ext cx="642942" cy="35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5786446" y="5286388"/>
            <a:ext cx="571504" cy="35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29"/>
          <p:cNvCxnSpPr/>
          <p:nvPr/>
        </p:nvCxnSpPr>
        <p:spPr>
          <a:xfrm>
            <a:off x="3428992" y="3429000"/>
            <a:ext cx="71438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3000364" y="4429132"/>
            <a:ext cx="92869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2571736" y="5715016"/>
            <a:ext cx="100013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" y="214290"/>
            <a:ext cx="914400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¶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Complète: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F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Avec le présent BE -ING, c’est ………………………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qui est conjugué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…………………… et on ajoute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1000" dirty="0" smtClean="0">
              <a:latin typeface="Arial" pitchFamily="34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la terminaison ………… à la ………. …………………..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F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L’ ……………………… s’accorde avec le sujet.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F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la forme interrogative, on inverse …………………… et ………………………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F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la forme négative, c’est l’ ………………… qui porte la négation.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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Dans les réponses brèves, on reprend ………………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57818" y="857232"/>
            <a:ext cx="3143272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L’auxiliaire BE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714612" y="1500174"/>
            <a:ext cx="2928958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au présent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57422" y="2143116"/>
            <a:ext cx="142876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- ING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572000" y="2000240"/>
            <a:ext cx="4071966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base verbale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14348" y="2643182"/>
            <a:ext cx="321471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auxiliaire BE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000728" y="3286124"/>
            <a:ext cx="292899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BE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28596" y="3714752"/>
            <a:ext cx="3143272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le sujet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714876" y="4286256"/>
            <a:ext cx="250033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auxiliaire BE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643702" y="5214950"/>
            <a:ext cx="214314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BE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8786874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1071538" y="1714488"/>
            <a:ext cx="571504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am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1538" y="2285992"/>
            <a:ext cx="571504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is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71538" y="3000372"/>
            <a:ext cx="571504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are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86116" y="1643050"/>
            <a:ext cx="1000132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am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not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86116" y="2285992"/>
            <a:ext cx="785818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isn’t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14678" y="3071810"/>
            <a:ext cx="857256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aren’t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643438" y="1643050"/>
            <a:ext cx="571504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am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643438" y="2285992"/>
            <a:ext cx="500066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is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43438" y="3000372"/>
            <a:ext cx="571504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are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715272" y="1571612"/>
            <a:ext cx="642942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am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572396" y="2000240"/>
            <a:ext cx="1047768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am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not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429652" y="2357430"/>
            <a:ext cx="395302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is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501026" y="2857496"/>
            <a:ext cx="642974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isn’t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572496" y="3286124"/>
            <a:ext cx="571504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are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072462" y="4071942"/>
            <a:ext cx="857256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aren’t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0"/>
            <a:ext cx="864396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¶"/>
              <a:tabLst>
                <a:tab pos="3740150" algn="l"/>
              </a:tabLs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Rappel: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740150" algn="l"/>
              </a:tabLst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F"/>
              <a:tabLst>
                <a:tab pos="3740150" algn="l"/>
              </a:tabLs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 le verbe se termine par un -e, ce dernier dispara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î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 quand on ajoute -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ing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take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taking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740150" algn="l"/>
              </a:tabLst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F"/>
              <a:tabLst>
                <a:tab pos="3740150" algn="l"/>
              </a:tabLst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 le verbe se compose d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une seule syllabe et se termine par une seule voyelle suivie d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une seule consonne, la consonne est doubl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 quand on ajoute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740150" algn="l"/>
              </a:tabLst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fr-FR" sz="28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ing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sit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sitting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¶"/>
              <a:tabLst>
                <a:tab pos="3740150" algn="l"/>
              </a:tabLs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Utilisation 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740150" algn="l"/>
              </a:tabLst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F"/>
              <a:tabLst>
                <a:tab pos="3740150" algn="l"/>
              </a:tabLs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Dans les exemples ci-dessus, j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utilise le pr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sent BE -ING pour: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740150" algn="l"/>
              </a:tabLst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40150" algn="l"/>
              </a:tabLs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    □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  <a:sym typeface="Wingdings" pitchFamily="2" charset="2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crire des actions habituelles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40150" algn="l"/>
              </a:tabLst>
            </a:pPr>
            <a:r>
              <a:rPr lang="fr-FR" sz="1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1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40150" algn="l"/>
              </a:tabLs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   □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  <a:sym typeface="Wingdings" pitchFamily="2" charset="2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crire une action en train de se passer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40150" algn="l"/>
              </a:tabLst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F"/>
              <a:tabLst>
                <a:tab pos="3740150" algn="l"/>
              </a:tabLs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Dans la le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 sur le tableau de David Hockney, j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utilise le pr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sent BE -ING pour 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740150" algn="l"/>
              </a:tabLst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40150" algn="l"/>
              </a:tabLs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    □ expliquer les habitudes des personnages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40150" algn="l"/>
              </a:tabLst>
            </a:pPr>
            <a:endParaRPr lang="fr-FR" sz="1000" dirty="0" smtClean="0">
              <a:latin typeface="Arial" pitchFamily="34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40150" algn="l"/>
              </a:tabLs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    □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  <a:sym typeface="Wingdings" pitchFamily="2" charset="2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crire une image/un tableau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215206" y="2143116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sym typeface="Wingdings"/>
              </a:rPr>
              <a:t></a:t>
            </a:r>
            <a:endParaRPr lang="fr-FR" sz="3200" b="1" dirty="0">
              <a:solidFill>
                <a:srgbClr val="0070C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643570" y="4643446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sym typeface="Wingdings"/>
              </a:rPr>
              <a:t></a:t>
            </a:r>
            <a:endParaRPr lang="fr-FR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357157" y="285728"/>
          <a:ext cx="8358246" cy="62151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6082"/>
                <a:gridCol w="2786082"/>
                <a:gridCol w="2786082"/>
              </a:tblGrid>
              <a:tr h="207170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207170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207170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1480"/>
            <a:ext cx="781432" cy="154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714620"/>
            <a:ext cx="227147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571743"/>
            <a:ext cx="2344819" cy="17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4786322"/>
            <a:ext cx="2079506" cy="158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571480"/>
            <a:ext cx="243272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2643182"/>
            <a:ext cx="2566803" cy="148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428604"/>
            <a:ext cx="1857388" cy="179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472" y="5072074"/>
            <a:ext cx="2286016" cy="91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7554" y="4714884"/>
            <a:ext cx="230093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357157" y="285728"/>
          <a:ext cx="8358246" cy="62151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6082"/>
                <a:gridCol w="2786082"/>
                <a:gridCol w="2786082"/>
              </a:tblGrid>
              <a:tr h="207170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207170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207170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Imag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572008"/>
            <a:ext cx="2214578" cy="174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28604"/>
            <a:ext cx="857256" cy="181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786058"/>
            <a:ext cx="237202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28603"/>
            <a:ext cx="2214578" cy="176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dimg_dVewaPHOIdKfkdUPkpOXsQc_367" descr="Londres, ANGLETERRE - 23 Juillet 2016: Intérieur Du Science Museum, Un  Grand Musée Sur Exhibition Road À South Kensington, Londres. Elle A Été  Fondée En 1857 Banque D'Images et Photos Libres D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2714620"/>
            <a:ext cx="23852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571480"/>
            <a:ext cx="244354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dimg_1FewaMvbCY3q7M8PrMqyiQw_145" descr="NEW YORK - MUSÉE MADAME TUSSAUDS - Les Voyages de Myriam et Lu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2643182"/>
            <a:ext cx="235553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8992" y="4643446"/>
            <a:ext cx="196683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43636" y="4643446"/>
            <a:ext cx="226852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28662" y="714356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Which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place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would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like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visit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14348" y="1500174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would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like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visit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….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because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…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4282" y="214290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Arial" pitchFamily="34" charset="0"/>
                <a:cs typeface="Arial" pitchFamily="34" charset="0"/>
              </a:rPr>
              <a:t>LISTENING</a:t>
            </a:r>
            <a:endParaRPr lang="fr-F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0034" y="1000108"/>
            <a:ext cx="83582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Listen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identify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 The type of document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number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voices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names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age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/ information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 The place 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subject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214290"/>
            <a:ext cx="930308" cy="76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4282" y="214290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Arial" pitchFamily="34" charset="0"/>
                <a:cs typeface="Arial" pitchFamily="34" charset="0"/>
              </a:rPr>
              <a:t>LISTENING</a:t>
            </a:r>
            <a:endParaRPr lang="fr-F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0034" y="1000108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Listen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identify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looking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at</a:t>
            </a:r>
            <a:r>
              <a:rPr lang="fr-FR" sz="2800" b="1" dirty="0">
                <a:latin typeface="Arial" pitchFamily="34" charset="0"/>
                <a:cs typeface="Arial" pitchFamily="34" charset="0"/>
              </a:rPr>
              <a:t>.</a:t>
            </a:r>
            <a:endParaRPr lang="fr-FR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214290"/>
            <a:ext cx="930308" cy="76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5720" y="714356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Listen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identify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looking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at</a:t>
            </a:r>
            <a:r>
              <a:rPr lang="fr-FR" sz="2800" b="1" dirty="0">
                <a:latin typeface="Arial" pitchFamily="34" charset="0"/>
                <a:cs typeface="Arial" pitchFamily="34" charset="0"/>
              </a:rPr>
              <a:t>.</a:t>
            </a:r>
            <a:endParaRPr lang="fr-FR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7158" y="2643182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Listen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draw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the painting.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571876"/>
            <a:ext cx="1571636" cy="121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214290"/>
            <a:ext cx="930308" cy="76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000108"/>
            <a:ext cx="4205281" cy="422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357158" y="214290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looking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painting by David Hockney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7488" y="6143644"/>
            <a:ext cx="5857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They are David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Hockney’s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parents. 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4282" y="5500702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Listen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identify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who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are: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ndefin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143272" cy="2427432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3643306" y="285728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David Hockney.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714744" y="928670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He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a British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artist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714744" y="1571612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He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a pop art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artist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268" name="AutoShape 4" descr="David Hockney's 5 Most Famous Paintings | Article | MyArtBroker"/>
          <p:cNvSpPr>
            <a:spLocks noChangeAspect="1" noChangeArrowheads="1"/>
          </p:cNvSpPr>
          <p:nvPr/>
        </p:nvSpPr>
        <p:spPr bwMode="auto">
          <a:xfrm>
            <a:off x="155575" y="-852488"/>
            <a:ext cx="2552700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Picture 6" descr="David Hockney's 5 Most Famous Paintings | Article | MyArtBrok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00438"/>
            <a:ext cx="3710780" cy="2612041"/>
          </a:xfrm>
          <a:prstGeom prst="rect">
            <a:avLst/>
          </a:prstGeom>
          <a:noFill/>
        </p:spPr>
      </p:pic>
      <p:pic>
        <p:nvPicPr>
          <p:cNvPr id="11272" name="Picture 8" descr="6 Iconic David Hockney Artworks in His Major Paris Show | Arts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500438"/>
            <a:ext cx="3786214" cy="2632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442</Words>
  <PresentationFormat>Affichage à l'écran (4:3)</PresentationFormat>
  <Paragraphs>98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DELL</dc:creator>
  <cp:lastModifiedBy>DELL</cp:lastModifiedBy>
  <cp:revision>60</cp:revision>
  <dcterms:created xsi:type="dcterms:W3CDTF">2026-02-12T13:28:21Z</dcterms:created>
  <dcterms:modified xsi:type="dcterms:W3CDTF">2026-02-14T14:41:05Z</dcterms:modified>
</cp:coreProperties>
</file>