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309" r:id="rId2"/>
    <p:sldId id="312" r:id="rId3"/>
    <p:sldId id="313" r:id="rId4"/>
    <p:sldId id="315" r:id="rId5"/>
    <p:sldId id="316" r:id="rId6"/>
    <p:sldId id="317" r:id="rId7"/>
    <p:sldId id="318" r:id="rId8"/>
    <p:sldId id="319" r:id="rId9"/>
    <p:sldId id="320" r:id="rId10"/>
    <p:sldId id="321" r:id="rId11"/>
    <p:sldId id="322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D6CDE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18/02/2026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18/02/2026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18/02/2026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18/02/2026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18/02/2026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18/02/2026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18/02/2026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18/02/2026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18/02/2026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18/02/2026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18/02/2026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18/02/2026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214282" y="214290"/>
            <a:ext cx="864399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GUESSING GAME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0" y="0"/>
            <a:ext cx="9144000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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Écris un petit paragraphe (5–6 phrases) pour décrire ton programme à Londres en utilisant au moins 5 verbes au présent continu.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Exemple de début :</a:t>
            </a:r>
            <a:b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</a:br>
            <a:r>
              <a:rPr kumimoji="0" lang="fr-FR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“</a:t>
            </a:r>
            <a:r>
              <a:rPr kumimoji="0" lang="fr-FR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Tomorrow</a:t>
            </a:r>
            <a:r>
              <a:rPr kumimoji="0" lang="fr-FR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, I </a:t>
            </a:r>
            <a:r>
              <a:rPr kumimoji="0" lang="fr-FR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am</a:t>
            </a:r>
            <a:r>
              <a:rPr kumimoji="0" lang="fr-FR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</a:t>
            </a:r>
            <a:r>
              <a:rPr kumimoji="0" lang="fr-FR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visiting</a:t>
            </a:r>
            <a:r>
              <a:rPr kumimoji="0" lang="fr-FR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the </a:t>
            </a:r>
            <a:r>
              <a:rPr kumimoji="0" lang="fr-FR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Tower</a:t>
            </a:r>
            <a:r>
              <a:rPr kumimoji="0" lang="fr-FR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of London. In the </a:t>
            </a:r>
            <a:r>
              <a:rPr kumimoji="0" lang="fr-FR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afternoon</a:t>
            </a:r>
            <a:r>
              <a:rPr kumimoji="0" lang="fr-FR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, I </a:t>
            </a:r>
            <a:r>
              <a:rPr kumimoji="0" lang="fr-FR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am</a:t>
            </a:r>
            <a:r>
              <a:rPr kumimoji="0" lang="fr-FR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</a:t>
            </a:r>
            <a:r>
              <a:rPr kumimoji="0" lang="fr-FR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walking</a:t>
            </a:r>
            <a:r>
              <a:rPr kumimoji="0" lang="fr-FR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</a:t>
            </a:r>
            <a:r>
              <a:rPr kumimoji="0" lang="fr-FR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along</a:t>
            </a:r>
            <a:r>
              <a:rPr kumimoji="0" lang="fr-FR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the Thames…”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…………………………………………………………………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…………………………………………………………………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…………………………………………………………………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…………………………………………………………………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…………………………………………………………………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285720" y="571480"/>
            <a:ext cx="4144083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VOCABULARY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r>
              <a:rPr lang="fr-FR" sz="2800" dirty="0" smtClean="0">
                <a:latin typeface="Arial" pitchFamily="34" charset="0"/>
                <a:cs typeface="Arial" pitchFamily="34" charset="0"/>
              </a:rPr>
              <a:t>- retrouver mes amis :</a:t>
            </a:r>
          </a:p>
          <a:p>
            <a:r>
              <a:rPr lang="fr-FR" sz="28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fr-FR" sz="2800" dirty="0" smtClean="0">
                <a:latin typeface="Arial" pitchFamily="34" charset="0"/>
                <a:cs typeface="Arial" pitchFamily="34" charset="0"/>
              </a:rPr>
              <a:t>- une pièce de théâtre :</a:t>
            </a:r>
          </a:p>
          <a:p>
            <a:r>
              <a:rPr lang="fr-FR" sz="28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fr-FR" sz="2800" dirty="0" smtClean="0">
                <a:latin typeface="Arial" pitchFamily="34" charset="0"/>
                <a:cs typeface="Arial" pitchFamily="34" charset="0"/>
              </a:rPr>
              <a:t>- dîner 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jeuner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une com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die musicale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143108" y="4000504"/>
            <a:ext cx="2214578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ial" pitchFamily="34" charset="0"/>
                <a:cs typeface="Arial" pitchFamily="34" charset="0"/>
              </a:rPr>
              <a:t>have lunch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429124" y="4857760"/>
            <a:ext cx="1857388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ial" pitchFamily="34" charset="0"/>
                <a:cs typeface="Arial" pitchFamily="34" charset="0"/>
              </a:rPr>
              <a:t>a musical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4143372" y="1428736"/>
            <a:ext cx="3143272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meet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my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friends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143372" y="2285992"/>
            <a:ext cx="2214578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play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785918" y="3143248"/>
            <a:ext cx="2214578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ial" pitchFamily="34" charset="0"/>
                <a:cs typeface="Arial" pitchFamily="34" charset="0"/>
              </a:rPr>
              <a:t>have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dinner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14282" y="0"/>
            <a:ext cx="214314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LISTENING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57290" y="857232"/>
            <a:ext cx="40005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 smtClean="0">
                <a:solidFill>
                  <a:prstClr val="black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Listen and identify: </a:t>
            </a:r>
            <a:endParaRPr lang="fr-FR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7158" y="1785926"/>
            <a:ext cx="40005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800" dirty="0" smtClean="0">
                <a:solidFill>
                  <a:prstClr val="black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type of document:</a:t>
            </a:r>
            <a:endParaRPr lang="fr-FR" sz="2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5720" y="2714620"/>
            <a:ext cx="39163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800" dirty="0" smtClean="0">
                <a:solidFill>
                  <a:prstClr val="black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number of voices:</a:t>
            </a:r>
            <a:endParaRPr lang="fr-FR" sz="2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7158" y="3429000"/>
            <a:ext cx="18184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44926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800" dirty="0" smtClean="0">
                <a:solidFill>
                  <a:prstClr val="black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names:</a:t>
            </a:r>
            <a:endParaRPr lang="fr-FR" sz="2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57158" y="4214818"/>
            <a:ext cx="19370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44926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800" dirty="0" smtClean="0">
                <a:solidFill>
                  <a:prstClr val="black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subject:</a:t>
            </a:r>
            <a:endParaRPr lang="fr-FR" sz="2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42844" y="928670"/>
            <a:ext cx="900115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Listen and pick the correct cards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Recap your information </a:t>
            </a:r>
            <a:endParaRPr kumimoji="0" lang="en-GB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14282" y="214290"/>
            <a:ext cx="864399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LISTENING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14282" y="214290"/>
            <a:ext cx="864399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PRESENT CONTINUOUS </a:t>
            </a:r>
            <a:r>
              <a:rPr kumimoji="0" lang="fr-FR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(2)</a:t>
            </a:r>
            <a:endParaRPr kumimoji="0" lang="fr-FR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85720" y="857232"/>
            <a:ext cx="8858280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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Tu sais d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à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que l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’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on peut utiliser le pr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sent BE -ING pour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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……………………………………………………………………………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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……………………………………………………………………………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¶"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Observe les phrases suivantes: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Next</a:t>
            </a:r>
            <a:r>
              <a:rPr kumimoji="0" lang="fr-FR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weekend, </a:t>
            </a:r>
            <a:r>
              <a:rPr kumimoji="0" lang="fr-FR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I</a:t>
            </a:r>
            <a:r>
              <a:rPr kumimoji="0" lang="fr-FR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  <a:sym typeface="Wingdings" pitchFamily="2" charset="2"/>
              </a:rPr>
              <a:t>’</a:t>
            </a:r>
            <a:r>
              <a:rPr kumimoji="0" lang="fr-FR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m</a:t>
            </a:r>
            <a:r>
              <a:rPr kumimoji="0" lang="fr-FR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</a:t>
            </a:r>
            <a:r>
              <a:rPr kumimoji="0" lang="fr-FR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going</a:t>
            </a:r>
            <a:r>
              <a:rPr kumimoji="0" lang="fr-FR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to London </a:t>
            </a:r>
            <a:r>
              <a:rPr kumimoji="0" lang="fr-FR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with</a:t>
            </a:r>
            <a:r>
              <a:rPr kumimoji="0" lang="fr-FR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</a:t>
            </a:r>
            <a:r>
              <a:rPr kumimoji="0" lang="fr-FR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my</a:t>
            </a:r>
            <a:r>
              <a:rPr kumimoji="0" lang="fr-FR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parents.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We</a:t>
            </a:r>
            <a:r>
              <a:rPr kumimoji="0" lang="fr-FR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  <a:sym typeface="Wingdings" pitchFamily="2" charset="2"/>
              </a:rPr>
              <a:t>’</a:t>
            </a:r>
            <a:r>
              <a:rPr kumimoji="0" lang="fr-FR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re</a:t>
            </a:r>
            <a:r>
              <a:rPr kumimoji="0" lang="fr-FR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</a:t>
            </a:r>
            <a:r>
              <a:rPr kumimoji="0" lang="fr-FR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leaving</a:t>
            </a:r>
            <a:r>
              <a:rPr kumimoji="0" lang="fr-FR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</a:t>
            </a:r>
            <a:r>
              <a:rPr kumimoji="0" lang="fr-FR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tomorrow</a:t>
            </a:r>
            <a:r>
              <a:rPr kumimoji="0" lang="fr-FR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It</a:t>
            </a:r>
            <a:r>
              <a:rPr kumimoji="0" lang="fr-FR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  <a:sym typeface="Wingdings" pitchFamily="2" charset="2"/>
              </a:rPr>
              <a:t>’</a:t>
            </a:r>
            <a:r>
              <a:rPr kumimoji="0" lang="fr-FR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s</a:t>
            </a:r>
            <a:r>
              <a:rPr kumimoji="0" lang="fr-FR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</a:t>
            </a:r>
            <a:r>
              <a:rPr kumimoji="0" lang="fr-FR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my</a:t>
            </a:r>
            <a:r>
              <a:rPr kumimoji="0" lang="fr-FR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</a:t>
            </a:r>
            <a:r>
              <a:rPr kumimoji="0" lang="fr-FR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birthday</a:t>
            </a:r>
            <a:r>
              <a:rPr kumimoji="0" lang="fr-FR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and </a:t>
            </a:r>
            <a:r>
              <a:rPr kumimoji="0" lang="fr-FR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I</a:t>
            </a:r>
            <a:r>
              <a:rPr kumimoji="0" lang="fr-FR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  <a:sym typeface="Wingdings" pitchFamily="2" charset="2"/>
              </a:rPr>
              <a:t>’</a:t>
            </a:r>
            <a:r>
              <a:rPr kumimoji="0" lang="fr-FR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m</a:t>
            </a:r>
            <a:r>
              <a:rPr kumimoji="0" lang="fr-FR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</a:t>
            </a:r>
            <a:r>
              <a:rPr kumimoji="0" lang="fr-FR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having</a:t>
            </a:r>
            <a:r>
              <a:rPr kumimoji="0" lang="fr-FR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a party </a:t>
            </a:r>
            <a:r>
              <a:rPr kumimoji="0" lang="fr-FR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tonight</a:t>
            </a:r>
            <a:r>
              <a:rPr kumimoji="0" lang="fr-FR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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Souligne les marqueurs de temps dans les exemples ci-dessus puis coche ci-dessous. 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785786" y="1857364"/>
            <a:ext cx="735811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fr-FR" sz="2800" dirty="0" smtClean="0">
                <a:latin typeface="Arial" pitchFamily="34" charset="0"/>
                <a:cs typeface="Arial" pitchFamily="34" charset="0"/>
              </a:rPr>
              <a:t>Décrire une action en train de se passer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714348" y="2428868"/>
            <a:ext cx="735811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fr-FR" sz="2800" dirty="0" smtClean="0">
                <a:latin typeface="Arial" pitchFamily="34" charset="0"/>
                <a:cs typeface="Arial" pitchFamily="34" charset="0"/>
              </a:rPr>
              <a:t>Décrire une image / un tableau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Connecteur droit 6"/>
          <p:cNvCxnSpPr/>
          <p:nvPr/>
        </p:nvCxnSpPr>
        <p:spPr>
          <a:xfrm>
            <a:off x="357158" y="4143380"/>
            <a:ext cx="2286016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2571736" y="4714884"/>
            <a:ext cx="1500198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6429388" y="5286388"/>
            <a:ext cx="1214446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0"/>
            <a:ext cx="9144000" cy="3454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Les marqueurs de temps soulign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 font r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rence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□ au moment pr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sent 		□ au futur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Les trois exemples ci-dessus d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crivent une action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□ habituelle 	□ en cours 		□ pr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vue, planifi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Le pr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sent BE -ING est aussi utilis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pour annoncer une action qui aura lieu dans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…………………………………………………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" y="3857628"/>
            <a:ext cx="9143999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F"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On peut utiliser le pr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sent BE -ING avec un marqueur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fr-FR" sz="16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de temps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…………………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pour parler d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’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une action que l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’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on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fr-FR" sz="16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………………………………………………………………………………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.. 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6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Ex: On Saturday, </a:t>
            </a:r>
            <a:r>
              <a:rPr kumimoji="0" lang="fr-FR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  <a:sym typeface="Wingdings" pitchFamily="2" charset="2"/>
              </a:rPr>
              <a:t>……………………………………</a:t>
            </a:r>
            <a:r>
              <a:rPr kumimoji="0" lang="fr-FR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a football match.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5500694" y="571480"/>
            <a:ext cx="1714512" cy="571504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/>
          <p:cNvSpPr/>
          <p:nvPr/>
        </p:nvSpPr>
        <p:spPr>
          <a:xfrm>
            <a:off x="5429256" y="1785926"/>
            <a:ext cx="3214710" cy="571504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4000496" y="2928934"/>
            <a:ext cx="1428760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ial" pitchFamily="34" charset="0"/>
                <a:cs typeface="Arial" pitchFamily="34" charset="0"/>
              </a:rPr>
              <a:t>le futur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714480" y="4500570"/>
            <a:ext cx="1714512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ial" pitchFamily="34" charset="0"/>
                <a:cs typeface="Arial" pitchFamily="34" charset="0"/>
              </a:rPr>
              <a:t>futur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0" y="5072074"/>
            <a:ext cx="764383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fr-FR" sz="2800" dirty="0" smtClean="0">
                <a:latin typeface="Arial" pitchFamily="34" charset="0"/>
                <a:cs typeface="Arial" pitchFamily="34" charset="0"/>
              </a:rPr>
              <a:t>a prévu / planifié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786050" y="5715016"/>
            <a:ext cx="342902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I’m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going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to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" y="0"/>
            <a:ext cx="9144000" cy="449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¶"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Mets les verbes entre parenth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  <a:sym typeface="Wingdings" pitchFamily="2" charset="2"/>
              </a:rPr>
              <a:t>è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ses au pr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  <a:sym typeface="Wingdings" pitchFamily="2" charset="2"/>
              </a:rPr>
              <a:t>é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sent continu: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We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  <a:sym typeface="Wingdings" pitchFamily="2" charset="2"/>
              </a:rPr>
              <a:t>………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. (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visit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) the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Tower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of London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tomorrow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morning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She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  <a:sym typeface="Wingdings" pitchFamily="2" charset="2"/>
              </a:rPr>
              <a:t>……………………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. (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take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) photos of the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Big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Ben right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now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They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  <a:sym typeface="Wingdings" pitchFamily="2" charset="2"/>
              </a:rPr>
              <a:t>……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. (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walk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)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across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the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Tower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Bridge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this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afternoon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I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  <a:sym typeface="Wingdings" pitchFamily="2" charset="2"/>
              </a:rPr>
              <a:t>……………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(have) lunch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near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the British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Museum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at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1 p.m.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We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  <a:sym typeface="Wingdings" pitchFamily="2" charset="2"/>
              </a:rPr>
              <a:t>……………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. (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watch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) a musical in the West End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tonight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.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642910" y="1142984"/>
            <a:ext cx="200026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ial" pitchFamily="34" charset="0"/>
                <a:cs typeface="Arial" pitchFamily="34" charset="0"/>
              </a:rPr>
              <a:t>are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visiting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785786" y="1785926"/>
            <a:ext cx="307183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is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taking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857224" y="2571744"/>
            <a:ext cx="2090750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ial" pitchFamily="34" charset="0"/>
                <a:cs typeface="Arial" pitchFamily="34" charset="0"/>
              </a:rPr>
              <a:t>are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walking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14282" y="3286124"/>
            <a:ext cx="2428892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am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having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642910" y="3929066"/>
            <a:ext cx="2643206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ial" pitchFamily="34" charset="0"/>
                <a:cs typeface="Arial" pitchFamily="34" charset="0"/>
              </a:rPr>
              <a:t>are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watching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1" y="0"/>
            <a:ext cx="9144000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¶"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Réécris les phrases en utilisant le présent continu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(pour parler d’un futur organisé)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 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Ex: </a:t>
            </a:r>
            <a:r>
              <a:rPr kumimoji="0" lang="fr-FR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We</a:t>
            </a:r>
            <a:r>
              <a:rPr kumimoji="0" lang="fr-FR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</a:t>
            </a:r>
            <a:r>
              <a:rPr kumimoji="0" lang="fr-FR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visit</a:t>
            </a:r>
            <a:r>
              <a:rPr kumimoji="0" lang="fr-FR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Buckingham Palace </a:t>
            </a:r>
            <a:r>
              <a:rPr kumimoji="0" lang="fr-FR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tomorrow</a:t>
            </a:r>
            <a:r>
              <a:rPr kumimoji="0" lang="fr-FR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. → </a:t>
            </a:r>
            <a:r>
              <a:rPr kumimoji="0" lang="fr-FR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We</a:t>
            </a:r>
            <a:r>
              <a:rPr kumimoji="0" lang="fr-FR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are </a:t>
            </a:r>
            <a:r>
              <a:rPr kumimoji="0" lang="fr-FR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visiting</a:t>
            </a:r>
            <a:r>
              <a:rPr kumimoji="0" lang="fr-FR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Buckingham Palace </a:t>
            </a:r>
            <a:r>
              <a:rPr kumimoji="0" lang="fr-FR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tomorrow</a:t>
            </a:r>
            <a:r>
              <a:rPr kumimoji="0" lang="fr-FR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We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go to the London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Eye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on Saturday. 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……………………………...………………...……………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She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meet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her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friends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in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Hyde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Park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this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afternoon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. 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………………..…………………………………………….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They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explore Camden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Market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this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weekend. 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………………………………………………………………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I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see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a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play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at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the Globe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Theatre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tonight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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…………………………….………………………………..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2285992"/>
            <a:ext cx="871540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are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going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to the London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Eye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on Saturday.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28596" y="3500438"/>
            <a:ext cx="8715404" cy="954107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She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is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meeting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her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friends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in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Hyde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Park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this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afternoon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4786322"/>
            <a:ext cx="871540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They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are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exploring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Camden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Market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this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weekend.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0" y="5857892"/>
            <a:ext cx="871540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fr-FR" sz="2800" dirty="0" smtClean="0">
                <a:latin typeface="Arial" pitchFamily="34" charset="0"/>
                <a:cs typeface="Arial" pitchFamily="34" charset="0"/>
              </a:rPr>
              <a:t>I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am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seeing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play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at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the Globe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Theatre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tonight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0"/>
            <a:ext cx="9144000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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Transforme en questions 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You are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visiting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the Natural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History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Museum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. 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………………………….……………………...……………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They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are travelling by bus in London. 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………………………………….………………………..…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She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is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shopping on Oxford Street. 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……………………………………..………………………..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We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are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having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dinner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near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Covent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Garden. 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…………………………………………………..…………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428596" y="1357298"/>
            <a:ext cx="871540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ial" pitchFamily="34" charset="0"/>
                <a:cs typeface="Arial" pitchFamily="34" charset="0"/>
              </a:rPr>
              <a:t>Are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you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visiting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the Natural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History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Museum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?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28596" y="2571744"/>
            <a:ext cx="871540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ial" pitchFamily="34" charset="0"/>
                <a:cs typeface="Arial" pitchFamily="34" charset="0"/>
              </a:rPr>
              <a:t>Are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they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travelling by bus in London?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428596" y="3929066"/>
            <a:ext cx="871540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ial" pitchFamily="34" charset="0"/>
                <a:cs typeface="Arial" pitchFamily="34" charset="0"/>
              </a:rPr>
              <a:t>Is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she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shopping on Oxford Street?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28596" y="5214950"/>
            <a:ext cx="871540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ial" pitchFamily="34" charset="0"/>
                <a:cs typeface="Arial" pitchFamily="34" charset="0"/>
              </a:rPr>
              <a:t>Are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having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dinner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near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Covent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Garden?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0" y="0"/>
            <a:ext cx="91440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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Complète le dialogue avec le présent continu 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A: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What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……………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you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…………….. (do)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tomorrow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/>
            </a:r>
            <a:b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</a:b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B: I ……………………………….. (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visit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) the Buckingham Palace.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/>
            </a:r>
            <a:b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</a:b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A: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Really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?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We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…………..……….. (not / go)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there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.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We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…………….........……. (explore)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Notting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Hill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instead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/>
            </a:r>
            <a:b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</a:b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B: That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sounds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great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! …………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you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 ………………. (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take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) the Underground?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428728" y="857232"/>
            <a:ext cx="1785950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ial" pitchFamily="34" charset="0"/>
                <a:cs typeface="Arial" pitchFamily="34" charset="0"/>
              </a:rPr>
              <a:t>are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3929058" y="857232"/>
            <a:ext cx="271464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doing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714348" y="1714488"/>
            <a:ext cx="5357850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am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visiting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357422" y="2928934"/>
            <a:ext cx="4429156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aren’t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going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0" y="3500438"/>
            <a:ext cx="5000628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ial" pitchFamily="34" charset="0"/>
                <a:cs typeface="Arial" pitchFamily="34" charset="0"/>
              </a:rPr>
              <a:t>are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exploring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571868" y="4286256"/>
            <a:ext cx="1452578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ial" pitchFamily="34" charset="0"/>
                <a:cs typeface="Arial" pitchFamily="34" charset="0"/>
              </a:rPr>
              <a:t>Are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5786446" y="4286256"/>
            <a:ext cx="3357554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taking</a:t>
            </a: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1061</TotalTime>
  <Words>343</Words>
  <PresentationFormat>Affichage à l'écran (4:3)</PresentationFormat>
  <Paragraphs>131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DELL</dc:creator>
  <cp:lastModifiedBy>DELL</cp:lastModifiedBy>
  <cp:revision>116</cp:revision>
  <dcterms:created xsi:type="dcterms:W3CDTF">2026-02-12T13:28:21Z</dcterms:created>
  <dcterms:modified xsi:type="dcterms:W3CDTF">2026-02-18T10:51:20Z</dcterms:modified>
</cp:coreProperties>
</file>