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8" r:id="rId3"/>
    <p:sldId id="289" r:id="rId4"/>
    <p:sldId id="290" r:id="rId5"/>
    <p:sldId id="291" r:id="rId6"/>
    <p:sldId id="296" r:id="rId7"/>
    <p:sldId id="298" r:id="rId8"/>
    <p:sldId id="300" r:id="rId9"/>
    <p:sldId id="299" r:id="rId10"/>
    <p:sldId id="301" r:id="rId11"/>
    <p:sldId id="302" r:id="rId12"/>
    <p:sldId id="292" r:id="rId13"/>
    <p:sldId id="29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714752"/>
            <a:ext cx="1857388" cy="1866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357158" y="214290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remember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?</a:t>
            </a:r>
            <a:endParaRPr lang="fr-F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596" y="1000108"/>
            <a:ext cx="3286148" cy="52322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Type of document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86182" y="2714620"/>
            <a:ext cx="4176746" cy="52322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What they are looking at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5786" y="1928802"/>
            <a:ext cx="1595454" cy="52322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Subject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8992" y="1857364"/>
            <a:ext cx="1371616" cy="52322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Place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86380" y="1071546"/>
            <a:ext cx="3286148" cy="954107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People – Names -  Information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3714752"/>
            <a:ext cx="3357671" cy="178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ZoneTexte 13"/>
          <p:cNvSpPr txBox="1"/>
          <p:nvPr/>
        </p:nvSpPr>
        <p:spPr>
          <a:xfrm>
            <a:off x="571472" y="5929330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tense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use ?</a:t>
            </a:r>
            <a:endParaRPr lang="fr-FR" sz="28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3999" cy="5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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Forme la question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You are travelling by bus.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dirty="0" smtClean="0"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 by bus?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She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is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watching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guards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 the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guards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They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are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visiting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Tower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London.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dirty="0" smtClean="0"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 the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Tower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London?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00034" y="1643050"/>
            <a:ext cx="378621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travelling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28596" y="3357562"/>
            <a:ext cx="385765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watching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71472" y="5143512"/>
            <a:ext cx="378621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visiting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215502" cy="607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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Décris la scène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Imagine la scène : Des touristes sont devant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Big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Ben. Une famille prend des photos. Un guide parle. Deux enfants mangent une glace. Un couple regarde une carte.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Écris 4 phrases au présent continu pour décrire la scène.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family</a:t>
            </a: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2) The guide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3) The 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children</a:t>
            </a: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4) The couple</a:t>
            </a: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428860" y="3000372"/>
            <a:ext cx="278608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taking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photos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214546" y="3857628"/>
            <a:ext cx="250033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speaking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71736" y="4786322"/>
            <a:ext cx="400052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eating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ice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cream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357422" y="5572140"/>
            <a:ext cx="335758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looking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map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VOCABULARY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prendre des photos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acheter des souvenirs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traverser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voyager en bus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regarder un plan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une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catre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1868" y="857232"/>
            <a:ext cx="2044149" cy="523220"/>
          </a:xfrm>
          <a:prstGeom prst="rect">
            <a:avLst/>
          </a:prstGeom>
          <a:solidFill>
            <a:srgbClr val="FFFF99"/>
          </a:solidFill>
        </p:spPr>
        <p:txBody>
          <a:bodyPr wrap="none">
            <a:spAutoFit/>
          </a:bodyPr>
          <a:lstStyle/>
          <a:p>
            <a:r>
              <a:rPr lang="fr-FR" sz="2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take</a:t>
            </a:r>
            <a:r>
              <a:rPr lang="fr-FR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photos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000496" y="1714488"/>
            <a:ext cx="2560635" cy="52322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r>
              <a:rPr lang="fr-FR" sz="2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buy</a:t>
            </a:r>
            <a:r>
              <a:rPr lang="fr-FR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souvenirs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857356" y="2571744"/>
            <a:ext cx="2063385" cy="523220"/>
          </a:xfrm>
          <a:prstGeom prst="rect">
            <a:avLst/>
          </a:prstGeom>
          <a:solidFill>
            <a:srgbClr val="FFFF99"/>
          </a:solidFill>
        </p:spPr>
        <p:txBody>
          <a:bodyPr wrap="none">
            <a:spAutoFit/>
          </a:bodyPr>
          <a:lstStyle/>
          <a:p>
            <a:r>
              <a:rPr lang="fr-FR" sz="2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walk</a:t>
            </a:r>
            <a:r>
              <a:rPr lang="fr-FR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2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across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000364" y="3357562"/>
            <a:ext cx="2223686" cy="523220"/>
          </a:xfrm>
          <a:prstGeom prst="rect">
            <a:avLst/>
          </a:prstGeom>
          <a:solidFill>
            <a:srgbClr val="FFFF99"/>
          </a:solidFill>
        </p:spPr>
        <p:txBody>
          <a:bodyPr wrap="none">
            <a:spAutoFit/>
          </a:bodyPr>
          <a:lstStyle/>
          <a:p>
            <a:r>
              <a:rPr lang="fr-FR" sz="2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travel</a:t>
            </a:r>
            <a:r>
              <a:rPr lang="fr-FR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by bus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857752" y="4286256"/>
            <a:ext cx="2714644" cy="52322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look </a:t>
            </a:r>
            <a:r>
              <a:rPr lang="fr-FR" sz="2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at</a:t>
            </a:r>
            <a:r>
              <a:rPr lang="fr-FR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a </a:t>
            </a:r>
            <a:r>
              <a:rPr lang="fr-FR" sz="28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map</a:t>
            </a:r>
            <a:endParaRPr lang="fr-FR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214290"/>
            <a:ext cx="83582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err="1" smtClean="0">
                <a:latin typeface="Arial" pitchFamily="34" charset="0"/>
                <a:cs typeface="Arial" pitchFamily="34" charset="0"/>
              </a:rPr>
              <a:t>doing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algn="ctr"/>
            <a:r>
              <a:rPr lang="fr-FR" sz="24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(Use the </a:t>
            </a:r>
            <a:r>
              <a:rPr lang="fr-FR" sz="24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slates</a:t>
            </a:r>
            <a:r>
              <a:rPr lang="fr-FR" sz="24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fr-FR" sz="24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 2" descr="Vecteur Stock African American kids reading | Adobe Stock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715140" y="4643446"/>
            <a:ext cx="2000264" cy="1500198"/>
          </a:xfrm>
          <a:prstGeom prst="rect">
            <a:avLst/>
          </a:prstGeom>
          <a:noFill/>
          <a:ln>
            <a:noFill/>
          </a:ln>
        </p:spPr>
      </p:pic>
      <p:sp>
        <p:nvSpPr>
          <p:cNvPr id="4098" name="AutoShape 2" descr="Dessiner enfant - Vecteurs : téléchargez gratuitement des vecteurs de haute  qualité sur Freepik | Freepik"/>
          <p:cNvSpPr>
            <a:spLocks noChangeAspect="1" noChangeArrowheads="1"/>
          </p:cNvSpPr>
          <p:nvPr/>
        </p:nvSpPr>
        <p:spPr bwMode="auto">
          <a:xfrm>
            <a:off x="155575" y="-769938"/>
            <a:ext cx="2838450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100" name="Picture 4" descr="Dessiner enfant - Vecteurs : téléchargez gratuitement des vecteurs de haute  qualité sur Freepik | Freep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428736"/>
            <a:ext cx="2136305" cy="1212498"/>
          </a:xfrm>
          <a:prstGeom prst="rect">
            <a:avLst/>
          </a:prstGeom>
          <a:noFill/>
        </p:spPr>
      </p:pic>
      <p:pic>
        <p:nvPicPr>
          <p:cNvPr id="4102" name="Picture 6" descr="Vector Illustration of a Kid Painting Stock Vector - Illustration of flag,  little: 11154693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714356"/>
            <a:ext cx="1828800" cy="1828800"/>
          </a:xfrm>
          <a:prstGeom prst="rect">
            <a:avLst/>
          </a:prstGeom>
          <a:noFill/>
        </p:spPr>
      </p:pic>
      <p:pic>
        <p:nvPicPr>
          <p:cNvPr id="4104" name="Picture 8" descr="vector illustration of kids playing basketbal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4214818"/>
            <a:ext cx="1785950" cy="1978800"/>
          </a:xfrm>
          <a:prstGeom prst="rect">
            <a:avLst/>
          </a:prstGeom>
          <a:noFill/>
        </p:spPr>
      </p:pic>
      <p:pic>
        <p:nvPicPr>
          <p:cNvPr id="4106" name="Picture 10" descr="Cooking clip art Images - Free Download on Freepik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8992" y="1071546"/>
            <a:ext cx="1940490" cy="1709730"/>
          </a:xfrm>
          <a:prstGeom prst="rect">
            <a:avLst/>
          </a:prstGeom>
          <a:noFill/>
        </p:spPr>
      </p:pic>
      <p:pic>
        <p:nvPicPr>
          <p:cNvPr id="4108" name="Picture 12" descr="Cat running 431180 Vector Art at Vecteezy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4429132"/>
            <a:ext cx="1960609" cy="1534662"/>
          </a:xfrm>
          <a:prstGeom prst="rect">
            <a:avLst/>
          </a:prstGeom>
          <a:noFill/>
        </p:spPr>
      </p:pic>
      <p:pic>
        <p:nvPicPr>
          <p:cNvPr id="11" name="Image 10" descr="Water Sports Clipart-boy diving into pool summer clipart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08" y="3000372"/>
            <a:ext cx="207170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1"/>
          <p:cNvSpPr txBox="1"/>
          <p:nvPr/>
        </p:nvSpPr>
        <p:spPr>
          <a:xfrm>
            <a:off x="214282" y="271462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571868" y="264318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786578" y="2500306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He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85786" y="3571876"/>
            <a:ext cx="1400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I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072330" y="3286124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You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85720" y="6072206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71868" y="6072206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It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786578" y="6143644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You …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0" y="2643182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drawing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786050" y="2714620"/>
            <a:ext cx="321471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are cooking.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072198" y="2500306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painting.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28596" y="3500438"/>
            <a:ext cx="314327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swi</a:t>
            </a:r>
            <a:r>
              <a:rPr lang="fr-FR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mm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14282" y="5715016"/>
            <a:ext cx="2643206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playing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basketball.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214678" y="6072206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It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ru</a:t>
            </a:r>
            <a:r>
              <a:rPr lang="fr-F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nn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ing.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286512" y="6072206"/>
            <a:ext cx="285748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You 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reading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14" descr="Manger Dîner Clipart Illustration Vectorielle D'un Jeune Garçon Devant Une  Assiette De Restauration Rapide Avec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43504" y="2500306"/>
            <a:ext cx="2143125" cy="2143125"/>
          </a:xfrm>
          <a:prstGeom prst="rect">
            <a:avLst/>
          </a:prstGeom>
          <a:noFill/>
        </p:spPr>
      </p:pic>
      <p:sp>
        <p:nvSpPr>
          <p:cNvPr id="29" name="ZoneTexte 28"/>
          <p:cNvSpPr txBox="1"/>
          <p:nvPr/>
        </p:nvSpPr>
        <p:spPr>
          <a:xfrm>
            <a:off x="6286512" y="3357562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You 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eating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400" i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Observe ces phrases : souligne le sujet en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bleu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encadre Be en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rouge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souligne le verbe en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rouge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5852" y="1928802"/>
            <a:ext cx="617063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What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are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you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doing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Ryan?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I’m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sitting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down.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71604" y="2928934"/>
            <a:ext cx="5000659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They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are not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going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to the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museum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fr-FR" sz="2400" dirty="0">
              <a:solidFill>
                <a:prstClr val="black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00232" y="3929066"/>
            <a:ext cx="407196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She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is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looking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at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a painting.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7290" y="5214950"/>
            <a:ext cx="550069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Are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you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reading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 a book ?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Yes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, I </a:t>
            </a:r>
            <a:r>
              <a:rPr lang="fr-FR" sz="2400" i="1" dirty="0" err="1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am</a:t>
            </a:r>
            <a:r>
              <a:rPr lang="fr-FR" sz="24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fr-FR" sz="2400" dirty="0">
              <a:solidFill>
                <a:prstClr val="black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2643174" y="2428868"/>
            <a:ext cx="571504" cy="15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3286116" y="2428868"/>
            <a:ext cx="71438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2143108" y="2000240"/>
            <a:ext cx="500066" cy="3571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5000628" y="2357430"/>
            <a:ext cx="214314" cy="15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5143504" y="2000240"/>
            <a:ext cx="357190" cy="3571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15"/>
          <p:cNvCxnSpPr/>
          <p:nvPr/>
        </p:nvCxnSpPr>
        <p:spPr>
          <a:xfrm>
            <a:off x="5572132" y="2357430"/>
            <a:ext cx="785818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1714480" y="3429000"/>
            <a:ext cx="571504" cy="15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2071670" y="4429132"/>
            <a:ext cx="571504" cy="15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928794" y="5715016"/>
            <a:ext cx="571504" cy="15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5572132" y="5715016"/>
            <a:ext cx="285752" cy="15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2357422" y="3000372"/>
            <a:ext cx="500066" cy="3571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2643174" y="4000504"/>
            <a:ext cx="357190" cy="3571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1357290" y="5286388"/>
            <a:ext cx="642942" cy="3571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5786446" y="5286388"/>
            <a:ext cx="571504" cy="3571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29"/>
          <p:cNvCxnSpPr/>
          <p:nvPr/>
        </p:nvCxnSpPr>
        <p:spPr>
          <a:xfrm>
            <a:off x="3428992" y="3429000"/>
            <a:ext cx="71438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000364" y="4429132"/>
            <a:ext cx="928694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2571736" y="5715016"/>
            <a:ext cx="100013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" y="214290"/>
            <a:ext cx="91440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Complète: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Avec le présent BE -ING, c’est 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 est conjugué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 et on ajoute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1000" dirty="0" smtClean="0"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la terminaison ………… à la ………. …………………..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L’ ……………………… s’accorde avec le sujet.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la forme interrogative, on inverse …………………… et 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la forme négative, c’est l’ ………………… qui porte la négation.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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Dans les réponses brèves, on reprend ………………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357818" y="857232"/>
            <a:ext cx="314327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L’auxiliaire BE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714612" y="1500174"/>
            <a:ext cx="292895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au présent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357422" y="2143116"/>
            <a:ext cx="142876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- 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572000" y="2000240"/>
            <a:ext cx="407196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base verbale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14348" y="2643182"/>
            <a:ext cx="321471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auxiliaire BE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00728" y="3286124"/>
            <a:ext cx="292899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BE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28596" y="3714752"/>
            <a:ext cx="314327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le sujet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714876" y="4286256"/>
            <a:ext cx="250033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auxiliaire BE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643702" y="5214950"/>
            <a:ext cx="214314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BE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8786874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oneTexte 3"/>
          <p:cNvSpPr txBox="1"/>
          <p:nvPr/>
        </p:nvSpPr>
        <p:spPr>
          <a:xfrm>
            <a:off x="1071538" y="1714488"/>
            <a:ext cx="57150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am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71538" y="2285992"/>
            <a:ext cx="57150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is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71538" y="3000372"/>
            <a:ext cx="57150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86116" y="1643050"/>
            <a:ext cx="1000132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not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86116" y="2285992"/>
            <a:ext cx="785818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isn’t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214678" y="3071810"/>
            <a:ext cx="857256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aren’t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43438" y="1643050"/>
            <a:ext cx="57150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am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643438" y="2285992"/>
            <a:ext cx="500066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is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643438" y="3000372"/>
            <a:ext cx="57150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715272" y="1571612"/>
            <a:ext cx="642942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am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572396" y="2000240"/>
            <a:ext cx="1047768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not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429652" y="2357430"/>
            <a:ext cx="395302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is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501026" y="2857496"/>
            <a:ext cx="64297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isn’t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572496" y="3286124"/>
            <a:ext cx="57150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072462" y="4071942"/>
            <a:ext cx="857256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aren’t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0"/>
            <a:ext cx="8643966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Rappel: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40150" algn="l"/>
              </a:tabLst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 le verbe se termine par un -e, ce dernier dispara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î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 quand on ajoute 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take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taking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40150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>
                <a:tab pos="3740150" algn="l"/>
              </a:tabLst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 le verbe se compose d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seule syllabe et se termine par une seule voyelle suivie d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seule consonne, la consonne est doubl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quand on ajoute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40150" algn="l"/>
              </a:tabLst>
            </a:pP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fr-FR" sz="280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ing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sit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sitting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Utilisation 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40150" algn="l"/>
              </a:tabLst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les exemples ci-dessus, j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utilise le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sent BE -ING pour: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40150" algn="l"/>
              </a:tabLst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    □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crire des actions habituelles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40150" algn="l"/>
              </a:tabLst>
            </a:pPr>
            <a:r>
              <a:rPr lang="fr-FR" sz="1000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    □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crire une action en train de se passer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40150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 la le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sur le tableau de David Hockney, j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utilise le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sent BE -ING pour 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40150" algn="l"/>
              </a:tabLst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    □ expliquer les habitudes des personnages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40150" algn="l"/>
              </a:tabLst>
            </a:pPr>
            <a:endParaRPr lang="fr-FR" sz="1000" dirty="0" smtClean="0"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40150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    □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crire une image/un tableau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215206" y="214311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  <a:sym typeface="Wingdings"/>
              </a:rPr>
              <a:t>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643570" y="464344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  <a:sym typeface="Wingdings"/>
              </a:rPr>
              <a:t>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Compl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è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te avec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am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/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/ are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tourists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Tower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London.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taking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 photo of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Big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She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buying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souvenirs.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walking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across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Tower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Bridge.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 guide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explaining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history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Buckingham Palace.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travelling on the London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Eye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071670" y="928670"/>
            <a:ext cx="100013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85720" y="1643050"/>
            <a:ext cx="107157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am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85786" y="2357430"/>
            <a:ext cx="107157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14348" y="3143248"/>
            <a:ext cx="100013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14480" y="3929066"/>
            <a:ext cx="114300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00100" y="5000636"/>
            <a:ext cx="100013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001156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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Mets les verbes au pr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sent continu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tourists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watch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Changing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Guard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Buckingham Palace.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She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take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pictures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Big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British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Museum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eat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fish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and chips.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travel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by double-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decker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bus.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He (look)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map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London.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286116" y="785794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watching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785918" y="2143116"/>
            <a:ext cx="271464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taking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43042" y="3000372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visiting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71538" y="3857628"/>
            <a:ext cx="271464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eating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143108" y="4786322"/>
            <a:ext cx="271464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travelling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643042" y="5572140"/>
            <a:ext cx="271464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looking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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Forme la phrase n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gative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She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Hyde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Park.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Hyde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Park.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are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taking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photos.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dirty="0" smtClean="0"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photos.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buying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 souvenir.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dirty="0" smtClean="0"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 souvenir.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142976" y="1714488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isn’t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visiting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57290" y="3429000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aren’t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taking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42910" y="5072074"/>
            <a:ext cx="278608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not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buying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432</Words>
  <PresentationFormat>Affichage à l'écran (4:3)</PresentationFormat>
  <Paragraphs>193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DELL</dc:creator>
  <cp:lastModifiedBy>DELL</cp:lastModifiedBy>
  <cp:revision>75</cp:revision>
  <dcterms:created xsi:type="dcterms:W3CDTF">2026-02-12T13:28:21Z</dcterms:created>
  <dcterms:modified xsi:type="dcterms:W3CDTF">2026-02-15T10:01:36Z</dcterms:modified>
</cp:coreProperties>
</file>