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98" r:id="rId2"/>
    <p:sldId id="297" r:id="rId3"/>
    <p:sldId id="299" r:id="rId4"/>
    <p:sldId id="300" r:id="rId5"/>
    <p:sldId id="301" r:id="rId6"/>
    <p:sldId id="304" r:id="rId7"/>
    <p:sldId id="305" r:id="rId8"/>
    <p:sldId id="303" r:id="rId9"/>
    <p:sldId id="302" r:id="rId10"/>
    <p:sldId id="306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6CD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mime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476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48" y="121442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Player 1: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3000372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Pick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Mime an action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questions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29256" y="1285860"/>
            <a:ext cx="275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Players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2,3,…: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214578" cy="89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357818" y="307181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Ask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questions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500562" y="3714752"/>
            <a:ext cx="3357586" cy="928694"/>
          </a:xfrm>
          <a:prstGeom prst="wedgeRoundRectCallout">
            <a:avLst>
              <a:gd name="adj1" fmla="val -38619"/>
              <a:gd name="adj2" fmla="val 98855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….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00628" y="5143512"/>
            <a:ext cx="3357586" cy="928694"/>
          </a:xfrm>
          <a:prstGeom prst="wedgeRoundRectCallout">
            <a:avLst>
              <a:gd name="adj1" fmla="val 40150"/>
              <a:gd name="adj2" fmla="val 103399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….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8596" y="4500570"/>
            <a:ext cx="2928958" cy="928694"/>
          </a:xfrm>
          <a:prstGeom prst="wedgeRoundRectCallout">
            <a:avLst>
              <a:gd name="adj1" fmla="val -38619"/>
              <a:gd name="adj2" fmla="val 98855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 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No, 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I’m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not.</a:t>
            </a:r>
            <a:endParaRPr lang="fr-F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64399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piece of art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entitled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 painted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by                            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exhibited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represents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357166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painting.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5984" y="1142984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My Parents</a:t>
            </a:r>
            <a:r>
              <a:rPr lang="en-US" sz="28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714612" y="2071678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1977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86314" y="2071678"/>
            <a:ext cx="2909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David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Hockney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43042" y="2928934"/>
            <a:ext cx="2906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British</a:t>
            </a:r>
            <a:r>
              <a:rPr lang="en-US" sz="2800" dirty="0" smtClean="0">
                <a:solidFill>
                  <a:srgbClr val="70AD4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painter.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928926" y="3786190"/>
            <a:ext cx="461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Tate Modern in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London.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428860" y="4572008"/>
            <a:ext cx="3521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man and a </a:t>
            </a:r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woman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64399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on a chair.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woman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and the man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.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woman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wearing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.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us. </a:t>
            </a:r>
            <a:endParaRPr lang="fr-F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                   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suit and black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                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something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perhaps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magazine.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green table. There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books,               and 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mirror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table.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carpet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414" y="142852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are </a:t>
            </a:r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sitting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2330" y="142852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left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86050" y="785794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the right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7158" y="1428736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dress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57356" y="2071678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wearing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714620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357562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the middle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28728" y="4000504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flowers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85984" y="4643446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6439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Maybe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…..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Perhaps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…..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…………..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14290"/>
            <a:ext cx="86439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Guessing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game</a:t>
            </a:r>
            <a:r>
              <a:rPr lang="fr-F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choose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piece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art,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describe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 the class.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373757" cy="16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Carel Weight : Allegro Strepitoso : 1932 : Archival Quality Art Print | e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286016" cy="17303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3286124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Hockney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Clark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Percy’,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1971,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Tate Modern .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678" y="3357562"/>
            <a:ext cx="246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Carel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Weight,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‘Allegro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Strepitoso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1932,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Tate Modern 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Picture 7" descr="Exposition : à Londres, Pierre Bonnard illumine la Tate Mod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571768" cy="177770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72198" y="3500438"/>
            <a:ext cx="246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Pierre Bonnard, ‘The Living Room’, 1925, Tate Modern 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1" name="Picture 9" descr="Cézanne en majesté à la Tate Modern de Londres | Les Ech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857760"/>
            <a:ext cx="2857500" cy="1600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57686" y="5143512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Paul Cézanne,’ Still Life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pples’, 1894, Tate Modern 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14290"/>
            <a:ext cx="83582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doing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algn="ctr"/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(Use the </a:t>
            </a:r>
            <a:r>
              <a:rPr lang="fr-FR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slates</a:t>
            </a:r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Image 2" descr="Vecteur Stock African American kids reading | Adobe Stock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643446"/>
            <a:ext cx="2000264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AutoShape 2" descr="Dessiner enfant - Vecteurs : téléchargez gratuitement des vecteurs de haute  qualité sur Freepik | Freepik"/>
          <p:cNvSpPr>
            <a:spLocks noChangeAspect="1" noChangeArrowheads="1"/>
          </p:cNvSpPr>
          <p:nvPr/>
        </p:nvSpPr>
        <p:spPr bwMode="auto">
          <a:xfrm>
            <a:off x="155575" y="-769938"/>
            <a:ext cx="283845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Dessiner enfant - Vecteurs : téléchargez gratuitement des vecteurs de haute  qualité sur Freepik | Freep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136305" cy="1212498"/>
          </a:xfrm>
          <a:prstGeom prst="rect">
            <a:avLst/>
          </a:prstGeom>
          <a:noFill/>
        </p:spPr>
      </p:pic>
      <p:pic>
        <p:nvPicPr>
          <p:cNvPr id="4102" name="Picture 6" descr="Vector Illustration of a Kid Painting Stock Vector - Illustration of flag,  little: 1115469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714356"/>
            <a:ext cx="1828800" cy="1828800"/>
          </a:xfrm>
          <a:prstGeom prst="rect">
            <a:avLst/>
          </a:prstGeom>
          <a:noFill/>
        </p:spPr>
      </p:pic>
      <p:pic>
        <p:nvPicPr>
          <p:cNvPr id="4104" name="Picture 8" descr="vector illustration of kids playing basketb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1785950" cy="1978800"/>
          </a:xfrm>
          <a:prstGeom prst="rect">
            <a:avLst/>
          </a:prstGeom>
          <a:noFill/>
        </p:spPr>
      </p:pic>
      <p:pic>
        <p:nvPicPr>
          <p:cNvPr id="4106" name="Picture 10" descr="Cooking clip art Images - Free Download on Freep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071546"/>
            <a:ext cx="1940490" cy="1709730"/>
          </a:xfrm>
          <a:prstGeom prst="rect">
            <a:avLst/>
          </a:prstGeom>
          <a:noFill/>
        </p:spPr>
      </p:pic>
      <p:pic>
        <p:nvPicPr>
          <p:cNvPr id="4108" name="Picture 12" descr="Cat running 431180 Vector Art at Vecteez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429132"/>
            <a:ext cx="1960609" cy="1534662"/>
          </a:xfrm>
          <a:prstGeom prst="rect">
            <a:avLst/>
          </a:prstGeom>
          <a:noFill/>
        </p:spPr>
      </p:pic>
      <p:pic>
        <p:nvPicPr>
          <p:cNvPr id="11" name="Image 10" descr="Water Sports Clipart-boy diving into pool summer clipart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000372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14282" y="271462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71868" y="264318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86578" y="25003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5786" y="3571876"/>
            <a:ext cx="140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72330" y="328612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You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5720" y="60722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71868" y="60722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It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786578" y="614364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You …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2643182"/>
            <a:ext cx="264320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drawing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86050" y="2714620"/>
            <a:ext cx="321471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are cooking.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72198" y="2500306"/>
            <a:ext cx="264320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painting.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28596" y="3500438"/>
            <a:ext cx="314327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swi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4282" y="5715016"/>
            <a:ext cx="264320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playing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basketball.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14678" y="6072206"/>
            <a:ext cx="264320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ru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ing.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286512" y="6072206"/>
            <a:ext cx="285748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You are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reading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4" descr="Manger Dîner Clipart Illustration Vectorielle D'un Jeune Garçon Devant Une  Assiette De Restauration Rapide Ave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500306"/>
            <a:ext cx="2143125" cy="2143125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6286512" y="3357562"/>
            <a:ext cx="264320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You are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eating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describe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piece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of art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5"/>
            <a:ext cx="8215370" cy="56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3875096" cy="267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describe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piece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of art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928670"/>
            <a:ext cx="1928826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the top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57950" y="3000372"/>
            <a:ext cx="2357454" cy="1384995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right-hand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corner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44" y="2571744"/>
            <a:ext cx="2500330" cy="1384995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-hand corner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14546" y="928670"/>
            <a:ext cx="1900254" cy="1384995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In the top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right-hand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corner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7686" y="928670"/>
            <a:ext cx="1714512" cy="1384995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In the top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-hand corner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57950" y="2285992"/>
            <a:ext cx="2357454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on the right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44" y="1571612"/>
            <a:ext cx="1943120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left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57950" y="1643050"/>
            <a:ext cx="2357454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in the middle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57950" y="928670"/>
            <a:ext cx="2357454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bottom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86182" y="3143248"/>
            <a:ext cx="1143008" cy="338554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14612" y="3143248"/>
            <a:ext cx="928694" cy="646331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57620" y="4000504"/>
            <a:ext cx="928694" cy="461665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29190" y="4000504"/>
            <a:ext cx="1143008" cy="338554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5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14612" y="4500570"/>
            <a:ext cx="857256" cy="830997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14612" y="4071942"/>
            <a:ext cx="928694" cy="338554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0628" y="4500570"/>
            <a:ext cx="1143008" cy="830997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9</a:t>
            </a: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86182" y="5000636"/>
            <a:ext cx="1143008" cy="338554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3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43504" y="3143248"/>
            <a:ext cx="928694" cy="646331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589608" cy="385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4282" y="285728"/>
            <a:ext cx="1928826" cy="40011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 top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5984" y="1214422"/>
            <a:ext cx="2143140" cy="707886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right-hand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corner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1428736"/>
            <a:ext cx="2000264" cy="707886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-hand corner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85984" y="285728"/>
            <a:ext cx="1900254" cy="707886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In the top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right-hand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corner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3438" y="285728"/>
            <a:ext cx="1428760" cy="1015663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In the top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-hand corner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29388" y="1643050"/>
            <a:ext cx="2357454" cy="40011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on the right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928670"/>
            <a:ext cx="1943120" cy="40011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left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9388" y="1000108"/>
            <a:ext cx="2357454" cy="40011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in the middle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29388" y="285728"/>
            <a:ext cx="2357454" cy="40011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bottom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29058" y="2643182"/>
            <a:ext cx="1143008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3108" y="2643182"/>
            <a:ext cx="1000132" cy="830997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29058" y="3857628"/>
            <a:ext cx="928694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57818" y="3929066"/>
            <a:ext cx="1500198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71670" y="4572008"/>
            <a:ext cx="928694" cy="1015663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43108" y="3857628"/>
            <a:ext cx="1214446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43570" y="4572008"/>
            <a:ext cx="1143008" cy="1015663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9</a:t>
            </a: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86182" y="5072074"/>
            <a:ext cx="1357322" cy="523220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86446" y="2643182"/>
            <a:ext cx="1000132" cy="830997"/>
          </a:xfrm>
          <a:prstGeom prst="rect">
            <a:avLst/>
          </a:prstGeom>
          <a:solidFill>
            <a:srgbClr val="D6CDE1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4282" y="642918"/>
          <a:ext cx="8786874" cy="3057208"/>
        </p:xfrm>
        <a:graphic>
          <a:graphicData uri="http://schemas.openxmlformats.org/drawingml/2006/table">
            <a:tbl>
              <a:tblPr/>
              <a:tblGrid>
                <a:gridCol w="3149215"/>
                <a:gridCol w="5637659"/>
              </a:tblGrid>
              <a:tr h="1752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Arial"/>
                          <a:ea typeface="Calibri"/>
                          <a:cs typeface="Times New Roman"/>
                        </a:rPr>
                        <a:t>1) INTRODUCTION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identification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title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date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artist + nationality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place of exhibition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- global description</a:t>
                      </a: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7971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TOOL WORKSHEET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DESCRIBING A PIECE OF ART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6143644"/>
            <a:ext cx="6572296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This piece of art is a picture / a painting / a sculpture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429132"/>
            <a:ext cx="1962397" cy="55399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is entitled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500702"/>
            <a:ext cx="6286544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was painted / made in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date)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by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(name of artist)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57158" y="5072074"/>
            <a:ext cx="7110425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He / she is / was a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(nationality </a:t>
            </a:r>
            <a:r>
              <a:rPr lang="en-US" sz="2000" dirty="0" err="1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adj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painter / writer / sculptor…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7158" y="3786190"/>
            <a:ext cx="5572132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is exhibited at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(+name of museum)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(+city)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298" y="4429132"/>
            <a:ext cx="2089033" cy="55399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</a:t>
            </a:r>
            <a:r>
              <a:rPr lang="fr-FR" sz="20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represents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7422" y="857232"/>
            <a:ext cx="6572296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This piece of art is a picture / a painting / a sculpture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7422" y="1357298"/>
            <a:ext cx="1962397" cy="55399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is entitled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7422" y="1785926"/>
            <a:ext cx="6286544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was painted / made in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date)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by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(name of artist)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85918" y="2428868"/>
            <a:ext cx="7110425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He / she is / was a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(nationality </a:t>
            </a:r>
            <a:r>
              <a:rPr lang="en-US" sz="2000" dirty="0" err="1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adj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painter / writer / sculptor…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428860" y="2786058"/>
            <a:ext cx="5572132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is exhibited at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(+name of museum)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 </a:t>
            </a:r>
            <a:r>
              <a:rPr lang="en-US" sz="2000" dirty="0" smtClean="0">
                <a:solidFill>
                  <a:srgbClr val="70AD47"/>
                </a:solidFill>
                <a:latin typeface="Arial"/>
                <a:ea typeface="Calibri"/>
                <a:cs typeface="Times New Roman"/>
              </a:rPr>
              <a:t>(+city)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8860" y="3214686"/>
            <a:ext cx="2089033" cy="55399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It </a:t>
            </a:r>
            <a:r>
              <a:rPr lang="fr-FR" sz="20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represents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…</a:t>
            </a:r>
            <a:endParaRPr lang="fr-FR" sz="200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4282" y="642918"/>
          <a:ext cx="8501121" cy="3108960"/>
        </p:xfrm>
        <a:graphic>
          <a:graphicData uri="http://schemas.openxmlformats.org/drawingml/2006/table">
            <a:tbl>
              <a:tblPr/>
              <a:tblGrid>
                <a:gridCol w="3046801"/>
                <a:gridCol w="2727160"/>
                <a:gridCol w="2727160"/>
              </a:tblGrid>
              <a:tr h="1898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Arial"/>
                          <a:ea typeface="Calibri"/>
                          <a:cs typeface="Times New Roman"/>
                        </a:rPr>
                        <a:t>2) DETAILED DESCRIPTION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prepositions of place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present continuous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hypothesis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Calibri"/>
                          <a:cs typeface="Times New Roman"/>
                        </a:rPr>
                        <a:t>- impression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We can see …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There is / are …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- I think / Maybe / Perhaps…</a:t>
                      </a:r>
                      <a:endParaRPr lang="fr-FR" sz="24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5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7971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TOOL WORKSHEET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DESCRIBING A PIECE OF ART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27320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14422"/>
            <a:ext cx="5000660" cy="320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describe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piece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of art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58" y="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describe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piece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of art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564357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parents’, David Hockney,1977. Tate Modern, London.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653</Words>
  <PresentationFormat>Affichage à l'écran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97</cp:revision>
  <dcterms:created xsi:type="dcterms:W3CDTF">2026-02-12T13:28:21Z</dcterms:created>
  <dcterms:modified xsi:type="dcterms:W3CDTF">2026-02-16T14:34:40Z</dcterms:modified>
</cp:coreProperties>
</file>