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9" r:id="rId4"/>
    <p:sldId id="260" r:id="rId5"/>
    <p:sldId id="284" r:id="rId6"/>
    <p:sldId id="262" r:id="rId7"/>
    <p:sldId id="261" r:id="rId8"/>
    <p:sldId id="263" r:id="rId9"/>
    <p:sldId id="285" r:id="rId10"/>
    <p:sldId id="264" r:id="rId11"/>
    <p:sldId id="286" r:id="rId12"/>
    <p:sldId id="265" r:id="rId13"/>
    <p:sldId id="287" r:id="rId14"/>
    <p:sldId id="267" r:id="rId15"/>
    <p:sldId id="266" r:id="rId16"/>
    <p:sldId id="288" r:id="rId17"/>
    <p:sldId id="269" r:id="rId18"/>
    <p:sldId id="270" r:id="rId19"/>
    <p:sldId id="271" r:id="rId20"/>
    <p:sldId id="272" r:id="rId21"/>
    <p:sldId id="273" r:id="rId22"/>
    <p:sldId id="289" r:id="rId23"/>
    <p:sldId id="274" r:id="rId24"/>
    <p:sldId id="290" r:id="rId25"/>
    <p:sldId id="275" r:id="rId26"/>
    <p:sldId id="291" r:id="rId27"/>
    <p:sldId id="276" r:id="rId28"/>
    <p:sldId id="277" r:id="rId29"/>
    <p:sldId id="292" r:id="rId30"/>
    <p:sldId id="278" r:id="rId31"/>
    <p:sldId id="293" r:id="rId32"/>
    <p:sldId id="282" r:id="rId33"/>
    <p:sldId id="294" r:id="rId34"/>
    <p:sldId id="279" r:id="rId35"/>
    <p:sldId id="295" r:id="rId36"/>
    <p:sldId id="281" r:id="rId37"/>
    <p:sldId id="280" r:id="rId38"/>
    <p:sldId id="283" r:id="rId39"/>
    <p:sldId id="296" r:id="rId4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8" d="100"/>
          <a:sy n="48" d="100"/>
        </p:scale>
        <p:origin x="1411" y="7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5B106E36-FD25-4E2D-B0AA-010F637433A0}" type="datetimeFigureOut">
              <a:rPr lang="ru-RU" smtClean="0"/>
              <a:pPr/>
              <a:t>22.09.2026</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4"/>
          </p:nvPr>
        </p:nvSpPr>
        <p:spPr/>
        <p:txBody>
          <a:bodyPr rtlCol="0"/>
          <a:lstStyle/>
          <a:p>
            <a:fld id="{5B106E36-FD25-4E2D-B0AA-010F637433A0}" type="datetimeFigureOut">
              <a:rPr lang="ru-RU" smtClean="0"/>
              <a:pPr/>
              <a:t>22.09.2026</a:t>
            </a:fld>
            <a:endParaRPr lang="ru-RU"/>
          </a:p>
        </p:txBody>
      </p:sp>
      <p:sp>
        <p:nvSpPr>
          <p:cNvPr id="9" name="Номер слайда 8"/>
          <p:cNvSpPr>
            <a:spLocks noGrp="1"/>
          </p:cNvSpPr>
          <p:nvPr>
            <p:ph type="sldNum" sz="quarter" idx="15"/>
          </p:nvPr>
        </p:nvSpPr>
        <p:spPr/>
        <p:txBody>
          <a:bodyPr rtlCol="0"/>
          <a:lstStyle/>
          <a:p>
            <a:fld id="{725C68B6-61C2-468F-89AB-4B9F7531AA68}"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5B106E36-FD25-4E2D-B0AA-010F637433A0}" type="datetimeFigureOut">
              <a:rPr lang="ru-RU" smtClean="0"/>
              <a:pPr/>
              <a:t>22.09.2026</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22.09.2026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a:t>Образец заголовка</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22.09.2026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6" name="Дата 5"/>
          <p:cNvSpPr>
            <a:spLocks noGrp="1"/>
          </p:cNvSpPr>
          <p:nvPr>
            <p:ph type="dt" sz="half" idx="10"/>
          </p:nvPr>
        </p:nvSpPr>
        <p:spPr/>
        <p:txBody>
          <a:bodyPr rtlCol="0"/>
          <a:lstStyle/>
          <a:p>
            <a:fld id="{5B106E36-FD25-4E2D-B0AA-010F637433A0}" type="datetimeFigureOut">
              <a:rPr lang="ru-RU" smtClean="0"/>
              <a:pPr/>
              <a:t>22.09.2026</a:t>
            </a:fld>
            <a:endParaRPr lang="ru-RU"/>
          </a:p>
        </p:txBody>
      </p:sp>
      <p:sp>
        <p:nvSpPr>
          <p:cNvPr id="7" name="Номер слайда 6"/>
          <p:cNvSpPr>
            <a:spLocks noGrp="1"/>
          </p:cNvSpPr>
          <p:nvPr>
            <p:ph type="sldNum" sz="quarter" idx="11"/>
          </p:nvPr>
        </p:nvSpPr>
        <p:spPr/>
        <p:txBody>
          <a:bodyPr rtlCol="0"/>
          <a:lstStyle/>
          <a:p>
            <a:fld id="{725C68B6-61C2-468F-89AB-4B9F7531AA68}"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22.09.2026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1" name="Дата 20"/>
          <p:cNvSpPr>
            <a:spLocks noGrp="1"/>
          </p:cNvSpPr>
          <p:nvPr>
            <p:ph type="dt" sz="half" idx="14"/>
          </p:nvPr>
        </p:nvSpPr>
        <p:spPr/>
        <p:txBody>
          <a:bodyPr rtlCol="0"/>
          <a:lstStyle/>
          <a:p>
            <a:fld id="{5B106E36-FD25-4E2D-B0AA-010F637433A0}" type="datetimeFigureOut">
              <a:rPr lang="ru-RU" smtClean="0"/>
              <a:pPr/>
              <a:t>22.09.2026</a:t>
            </a:fld>
            <a:endParaRPr lang="ru-RU"/>
          </a:p>
        </p:txBody>
      </p:sp>
      <p:sp>
        <p:nvSpPr>
          <p:cNvPr id="22" name="Номер слайда 21"/>
          <p:cNvSpPr>
            <a:spLocks noGrp="1"/>
          </p:cNvSpPr>
          <p:nvPr>
            <p:ph type="sldNum" sz="quarter" idx="15"/>
          </p:nvPr>
        </p:nvSpPr>
        <p:spPr/>
        <p:txBody>
          <a:bodyPr rtlCol="0"/>
          <a:lstStyle/>
          <a:p>
            <a:fld id="{725C68B6-61C2-468F-89AB-4B9F7531AA68}"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5B106E36-FD25-4E2D-B0AA-010F637433A0}" type="datetimeFigureOut">
              <a:rPr lang="ru-RU" smtClean="0"/>
              <a:pPr/>
              <a:t>22.09.2026</a:t>
            </a:fld>
            <a:endParaRPr lang="ru-RU"/>
          </a:p>
        </p:txBody>
      </p:sp>
      <p:sp>
        <p:nvSpPr>
          <p:cNvPr id="18" name="Номер слайда 17"/>
          <p:cNvSpPr>
            <a:spLocks noGrp="1"/>
          </p:cNvSpPr>
          <p:nvPr>
            <p:ph type="sldNum" sz="quarter" idx="11"/>
          </p:nvPr>
        </p:nvSpPr>
        <p:spPr/>
        <p:txBody>
          <a:bodyPr rtlCol="0"/>
          <a:lstStyle/>
          <a:p>
            <a:fld id="{725C68B6-61C2-468F-89AB-4B9F7531AA68}"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22.09.2026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22.09.2026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B106E36-FD25-4E2D-B0AA-010F637433A0}" type="datetimeFigureOut">
              <a:rPr lang="ru-RU" smtClean="0"/>
              <a:pPr/>
              <a:t>22.09.2026</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8.xml"/><Relationship Id="rId5" Type="http://schemas.openxmlformats.org/officeDocument/2006/relationships/image" Target="../media/image26.png"/><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8.xml"/><Relationship Id="rId5" Type="http://schemas.openxmlformats.org/officeDocument/2006/relationships/image" Target="../media/image35.png"/><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8.xml"/><Relationship Id="rId5" Type="http://schemas.openxmlformats.org/officeDocument/2006/relationships/image" Target="../media/image35.png"/><Relationship Id="rId4" Type="http://schemas.openxmlformats.org/officeDocument/2006/relationships/image" Target="../media/image34.png"/></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hyperlink" Target="https://arzamas.academy/materials/435" TargetMode="Externa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r>
              <a:rPr lang="ru-RU" dirty="0" err="1"/>
              <a:t>Что?Где?Когда</a:t>
            </a:r>
            <a:r>
              <a:rPr lang="ru-RU" dirty="0"/>
              <a:t>?</a:t>
            </a:r>
          </a:p>
        </p:txBody>
      </p:sp>
      <p:sp>
        <p:nvSpPr>
          <p:cNvPr id="6" name="Текст 5"/>
          <p:cNvSpPr>
            <a:spLocks noGrp="1"/>
          </p:cNvSpPr>
          <p:nvPr>
            <p:ph type="body" idx="2"/>
          </p:nvPr>
        </p:nvSpPr>
        <p:spPr/>
        <p:txBody>
          <a:bodyPr/>
          <a:lstStyle/>
          <a:p>
            <a:endParaRPr lang="ru-RU"/>
          </a:p>
        </p:txBody>
      </p:sp>
      <p:pic>
        <p:nvPicPr>
          <p:cNvPr id="1026" name="Picture 2"/>
          <p:cNvPicPr>
            <a:picLocks noGrp="1" noChangeAspect="1" noChangeArrowheads="1"/>
          </p:cNvPicPr>
          <p:nvPr>
            <p:ph sz="quarter" idx="1"/>
          </p:nvPr>
        </p:nvPicPr>
        <p:blipFill>
          <a:blip r:embed="rId2"/>
          <a:srcRect b="21638"/>
          <a:stretch>
            <a:fillRect/>
          </a:stretch>
        </p:blipFill>
        <p:spPr bwMode="auto">
          <a:xfrm>
            <a:off x="642910" y="428604"/>
            <a:ext cx="3714776" cy="4643470"/>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r>
              <a:rPr lang="ru-RU" dirty="0" err="1"/>
              <a:t>Что?Где?Когда</a:t>
            </a:r>
            <a:r>
              <a:rPr lang="ru-RU" dirty="0"/>
              <a:t>?</a:t>
            </a:r>
          </a:p>
        </p:txBody>
      </p:sp>
      <p:sp>
        <p:nvSpPr>
          <p:cNvPr id="6" name="Текст 5"/>
          <p:cNvSpPr>
            <a:spLocks noGrp="1"/>
          </p:cNvSpPr>
          <p:nvPr>
            <p:ph type="body" idx="2"/>
          </p:nvPr>
        </p:nvSpPr>
        <p:spPr/>
        <p:txBody>
          <a:bodyPr/>
          <a:lstStyle/>
          <a:p>
            <a:r>
              <a:rPr lang="ru-RU" dirty="0"/>
              <a:t>Около 500 г. у франков возникло королевство во главе с </a:t>
            </a:r>
            <a:r>
              <a:rPr lang="ru-RU" dirty="0" err="1"/>
              <a:t>Хлодвигом</a:t>
            </a:r>
            <a:r>
              <a:rPr lang="ru-RU" dirty="0"/>
              <a:t>, которому удалось победить других племенных вождей и захватить значительные территории. </a:t>
            </a:r>
            <a:r>
              <a:rPr lang="ru-RU" dirty="0" err="1"/>
              <a:t>Хлодвиг</a:t>
            </a:r>
            <a:r>
              <a:rPr lang="ru-RU" dirty="0"/>
              <a:t> основал первую королевскую династию франков — ​Меровингскую. Находясь у влас­ти, он опирался как на ополчение свободных франков, так и на знать.</a:t>
            </a:r>
          </a:p>
        </p:txBody>
      </p:sp>
      <p:pic>
        <p:nvPicPr>
          <p:cNvPr id="1026" name="Picture 2"/>
          <p:cNvPicPr>
            <a:picLocks noGrp="1" noChangeAspect="1" noChangeArrowheads="1"/>
          </p:cNvPicPr>
          <p:nvPr>
            <p:ph sz="quarter" idx="1"/>
          </p:nvPr>
        </p:nvPicPr>
        <p:blipFill>
          <a:blip r:embed="rId2"/>
          <a:srcRect/>
          <a:stretch>
            <a:fillRect/>
          </a:stretch>
        </p:blipFill>
        <p:spPr bwMode="auto">
          <a:xfrm>
            <a:off x="571472" y="214290"/>
            <a:ext cx="3714776" cy="5925646"/>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Что?Где?Когда</a:t>
            </a:r>
            <a:r>
              <a:rPr lang="ru-RU" dirty="0"/>
              <a:t>?</a:t>
            </a:r>
          </a:p>
        </p:txBody>
      </p:sp>
      <p:sp>
        <p:nvSpPr>
          <p:cNvPr id="3" name="Текст 2"/>
          <p:cNvSpPr>
            <a:spLocks noGrp="1"/>
          </p:cNvSpPr>
          <p:nvPr>
            <p:ph type="body" idx="2"/>
          </p:nvPr>
        </p:nvSpPr>
        <p:spPr/>
        <p:txBody>
          <a:bodyPr>
            <a:normAutofit fontScale="85000" lnSpcReduction="20000"/>
          </a:bodyPr>
          <a:lstStyle/>
          <a:p>
            <a:r>
              <a:rPr lang="ru-RU" dirty="0"/>
              <a:t>В </a:t>
            </a:r>
            <a:r>
              <a:rPr lang="ru-RU" b="1" dirty="0"/>
              <a:t>486 г.</a:t>
            </a:r>
            <a:r>
              <a:rPr lang="ru-RU" dirty="0"/>
              <a:t> в сражении при </a:t>
            </a:r>
            <a:r>
              <a:rPr lang="ru-RU" dirty="0" err="1"/>
              <a:t>Суассоне</a:t>
            </a:r>
            <a:r>
              <a:rPr lang="ru-RU" dirty="0"/>
              <a:t> </a:t>
            </a:r>
            <a:r>
              <a:rPr lang="ru-RU" dirty="0" err="1"/>
              <a:t>Хлодвиг</a:t>
            </a:r>
            <a:r>
              <a:rPr lang="ru-RU" dirty="0"/>
              <a:t> одержал победу над войском последнего римского наместника Галлии </a:t>
            </a:r>
            <a:r>
              <a:rPr lang="ru-RU" dirty="0" err="1"/>
              <a:t>Сиагрия</a:t>
            </a:r>
            <a:r>
              <a:rPr lang="ru-RU" dirty="0"/>
              <a:t>. Победа позволила франкскому королю расширить свои владения в северной Галлии. В дальнейшем </a:t>
            </a:r>
            <a:r>
              <a:rPr lang="ru-RU" dirty="0" err="1"/>
              <a:t>Хлодвиг</a:t>
            </a:r>
            <a:r>
              <a:rPr lang="ru-RU" dirty="0"/>
              <a:t> завоевал земли </a:t>
            </a:r>
            <a:r>
              <a:rPr lang="ru-RU" dirty="0" err="1"/>
              <a:t>тюрингов</a:t>
            </a:r>
            <a:r>
              <a:rPr lang="ru-RU" dirty="0"/>
              <a:t> и </a:t>
            </a:r>
            <a:r>
              <a:rPr lang="ru-RU" dirty="0" err="1"/>
              <a:t>алеманнов</a:t>
            </a:r>
            <a:r>
              <a:rPr lang="ru-RU" dirty="0"/>
              <a:t> по берегам Рейна, победил вестготов и завоевал юго-западную часть Галлии ― Аквитанию. Женившись на дочери короля бургундов </a:t>
            </a:r>
            <a:r>
              <a:rPr lang="ru-RU" dirty="0" err="1"/>
              <a:t>Клотильде</a:t>
            </a:r>
            <a:r>
              <a:rPr lang="ru-RU" dirty="0"/>
              <a:t>, </a:t>
            </a:r>
            <a:r>
              <a:rPr lang="ru-RU" dirty="0" err="1"/>
              <a:t>Хлодвиг</a:t>
            </a:r>
            <a:r>
              <a:rPr lang="ru-RU" dirty="0"/>
              <a:t> обеспечил союз своего королевства с Бургундским королевством. Потомки </a:t>
            </a:r>
            <a:r>
              <a:rPr lang="ru-RU" dirty="0" err="1"/>
              <a:t>Хлодвига</a:t>
            </a:r>
            <a:r>
              <a:rPr lang="ru-RU" dirty="0"/>
              <a:t> присоединили к Франкскому королевству бургундские земли и таким образом объединили под своей властью всю Галлию.</a:t>
            </a:r>
          </a:p>
        </p:txBody>
      </p:sp>
      <p:pic>
        <p:nvPicPr>
          <p:cNvPr id="2050" name="Picture 2"/>
          <p:cNvPicPr>
            <a:picLocks noGrp="1" noChangeAspect="1" noChangeArrowheads="1"/>
          </p:cNvPicPr>
          <p:nvPr>
            <p:ph sz="quarter" idx="1"/>
          </p:nvPr>
        </p:nvPicPr>
        <p:blipFill>
          <a:blip r:embed="rId2"/>
          <a:srcRect/>
          <a:stretch>
            <a:fillRect/>
          </a:stretch>
        </p:blipFill>
        <p:spPr bwMode="auto">
          <a:xfrm>
            <a:off x="428597" y="142852"/>
            <a:ext cx="2786082" cy="3196004"/>
          </a:xfrm>
          <a:prstGeom prst="rect">
            <a:avLst/>
          </a:prstGeom>
          <a:noFill/>
          <a:ln w="9525">
            <a:noFill/>
            <a:miter lim="800000"/>
            <a:headEnd/>
            <a:tailEnd/>
          </a:ln>
          <a:effectLst/>
        </p:spPr>
      </p:pic>
      <p:pic>
        <p:nvPicPr>
          <p:cNvPr id="8194" name="Picture 2"/>
          <p:cNvPicPr>
            <a:picLocks noChangeAspect="1" noChangeArrowheads="1"/>
          </p:cNvPicPr>
          <p:nvPr/>
        </p:nvPicPr>
        <p:blipFill>
          <a:blip r:embed="rId3"/>
          <a:srcRect/>
          <a:stretch>
            <a:fillRect/>
          </a:stretch>
        </p:blipFill>
        <p:spPr bwMode="auto">
          <a:xfrm>
            <a:off x="214282" y="3429000"/>
            <a:ext cx="5848350" cy="3076575"/>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Что?Где?Когда</a:t>
            </a:r>
            <a:r>
              <a:rPr lang="ru-RU" dirty="0"/>
              <a:t>?</a:t>
            </a:r>
          </a:p>
        </p:txBody>
      </p:sp>
      <p:sp>
        <p:nvSpPr>
          <p:cNvPr id="3" name="Текст 2"/>
          <p:cNvSpPr>
            <a:spLocks noGrp="1"/>
          </p:cNvSpPr>
          <p:nvPr>
            <p:ph type="body" idx="2"/>
          </p:nvPr>
        </p:nvSpPr>
        <p:spPr/>
        <p:txBody>
          <a:bodyPr>
            <a:normAutofit/>
          </a:bodyPr>
          <a:lstStyle/>
          <a:p>
            <a:endParaRPr lang="ru-RU" dirty="0"/>
          </a:p>
        </p:txBody>
      </p:sp>
      <p:pic>
        <p:nvPicPr>
          <p:cNvPr id="3074" name="Picture 2"/>
          <p:cNvPicPr>
            <a:picLocks noGrp="1" noChangeAspect="1" noChangeArrowheads="1"/>
          </p:cNvPicPr>
          <p:nvPr>
            <p:ph sz="quarter" idx="1"/>
          </p:nvPr>
        </p:nvPicPr>
        <p:blipFill>
          <a:blip r:embed="rId2"/>
          <a:srcRect/>
          <a:stretch>
            <a:fillRect/>
          </a:stretch>
        </p:blipFill>
        <p:spPr bwMode="auto">
          <a:xfrm>
            <a:off x="214282" y="1000108"/>
            <a:ext cx="5638800" cy="4873290"/>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Что?Где?Когда</a:t>
            </a:r>
            <a:r>
              <a:rPr lang="ru-RU" dirty="0"/>
              <a:t>?</a:t>
            </a:r>
          </a:p>
        </p:txBody>
      </p:sp>
      <p:sp>
        <p:nvSpPr>
          <p:cNvPr id="3" name="Текст 2"/>
          <p:cNvSpPr>
            <a:spLocks noGrp="1"/>
          </p:cNvSpPr>
          <p:nvPr>
            <p:ph type="body" idx="2"/>
          </p:nvPr>
        </p:nvSpPr>
        <p:spPr/>
        <p:txBody>
          <a:bodyPr>
            <a:normAutofit fontScale="92500" lnSpcReduction="20000"/>
          </a:bodyPr>
          <a:lstStyle/>
          <a:p>
            <a:r>
              <a:rPr lang="ru-RU" dirty="0"/>
              <a:t>В первой половине VIII в. над многими королевствами Европы нависла угроза арабского завоевания. Арабы — кочевой народ, изначально населявший территории Аравийского полуострова. Они завоевали всю северную Африку, переправились через Гибралтарский пролив, подчинили себе почти весь Пиренейский полуостров, выйдя к границам Франкского королевства. Франкский майордом </a:t>
            </a:r>
            <a:r>
              <a:rPr lang="ru-RU" b="1" dirty="0"/>
              <a:t>Карл </a:t>
            </a:r>
            <a:r>
              <a:rPr lang="ru-RU" b="1" dirty="0" err="1"/>
              <a:t>Мартелл</a:t>
            </a:r>
            <a:r>
              <a:rPr lang="ru-RU" dirty="0"/>
              <a:t> спас королевство от завоевания. Он сумел собрать и вооружить большое войско, во главе которого в </a:t>
            </a:r>
            <a:r>
              <a:rPr lang="ru-RU" b="1" dirty="0"/>
              <a:t>732 г.</a:t>
            </a:r>
            <a:r>
              <a:rPr lang="ru-RU" dirty="0"/>
              <a:t> победил армию арабов в битве при </a:t>
            </a:r>
            <a:r>
              <a:rPr lang="ru-RU" b="1" dirty="0"/>
              <a:t>Пуатье</a:t>
            </a:r>
            <a:r>
              <a:rPr lang="ru-RU" dirty="0"/>
              <a:t>.</a:t>
            </a:r>
          </a:p>
        </p:txBody>
      </p:sp>
      <p:pic>
        <p:nvPicPr>
          <p:cNvPr id="3074" name="Picture 2"/>
          <p:cNvPicPr>
            <a:picLocks noGrp="1" noChangeAspect="1" noChangeArrowheads="1"/>
          </p:cNvPicPr>
          <p:nvPr>
            <p:ph sz="quarter" idx="1"/>
          </p:nvPr>
        </p:nvPicPr>
        <p:blipFill>
          <a:blip r:embed="rId2"/>
          <a:srcRect/>
          <a:stretch>
            <a:fillRect/>
          </a:stretch>
        </p:blipFill>
        <p:spPr bwMode="auto">
          <a:xfrm>
            <a:off x="214282" y="1000108"/>
            <a:ext cx="5638800" cy="4873290"/>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Что?Где?Когда</a:t>
            </a:r>
            <a:r>
              <a:rPr lang="ru-RU" dirty="0"/>
              <a:t>?</a:t>
            </a:r>
          </a:p>
        </p:txBody>
      </p:sp>
      <p:sp>
        <p:nvSpPr>
          <p:cNvPr id="3" name="Текст 2"/>
          <p:cNvSpPr>
            <a:spLocks noGrp="1"/>
          </p:cNvSpPr>
          <p:nvPr>
            <p:ph type="body" idx="2"/>
          </p:nvPr>
        </p:nvSpPr>
        <p:spPr/>
        <p:txBody>
          <a:bodyPr/>
          <a:lstStyle/>
          <a:p>
            <a:endParaRPr lang="ru-RU"/>
          </a:p>
        </p:txBody>
      </p:sp>
      <p:pic>
        <p:nvPicPr>
          <p:cNvPr id="5122" name="Picture 2"/>
          <p:cNvPicPr>
            <a:picLocks noGrp="1" noChangeAspect="1" noChangeArrowheads="1"/>
          </p:cNvPicPr>
          <p:nvPr>
            <p:ph sz="quarter" idx="1"/>
          </p:nvPr>
        </p:nvPicPr>
        <p:blipFill>
          <a:blip r:embed="rId2"/>
          <a:srcRect/>
          <a:stretch>
            <a:fillRect/>
          </a:stretch>
        </p:blipFill>
        <p:spPr bwMode="auto">
          <a:xfrm>
            <a:off x="304800" y="1413133"/>
            <a:ext cx="5638800" cy="4050785"/>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Что?Где?Когда</a:t>
            </a:r>
            <a:r>
              <a:rPr lang="ru-RU" dirty="0"/>
              <a:t>?</a:t>
            </a:r>
          </a:p>
        </p:txBody>
      </p:sp>
      <p:sp>
        <p:nvSpPr>
          <p:cNvPr id="3" name="Текст 2"/>
          <p:cNvSpPr>
            <a:spLocks noGrp="1"/>
          </p:cNvSpPr>
          <p:nvPr>
            <p:ph type="body" idx="2"/>
          </p:nvPr>
        </p:nvSpPr>
        <p:spPr/>
        <p:txBody>
          <a:bodyPr>
            <a:normAutofit fontScale="92500" lnSpcReduction="20000"/>
          </a:bodyPr>
          <a:lstStyle/>
          <a:p>
            <a:r>
              <a:rPr lang="ru-RU" dirty="0"/>
              <a:t>Наибольшего могущества государство франков достигло при Карле Великом (768–814). Он проводил активную внешнюю политику и значительно расширил границы государства, совершив более 50 завоевательных походов в соседние страны.</a:t>
            </a:r>
          </a:p>
          <a:p>
            <a:r>
              <a:rPr lang="ru-RU" dirty="0"/>
              <a:t>В 800 г. Карл прибыл в Рим, где был провозглашен императором, его короновал папа римский. Резиденцией императора франков стал г. </a:t>
            </a:r>
            <a:r>
              <a:rPr lang="ru-RU" dirty="0" err="1"/>
              <a:t>Ахен</a:t>
            </a:r>
            <a:r>
              <a:rPr lang="ru-RU" dirty="0"/>
              <a:t>. Так на политической карте Европы разместились две империи: на западе — ​Франкская, на юго-востоке — ​Византийская.</a:t>
            </a:r>
          </a:p>
        </p:txBody>
      </p:sp>
      <p:pic>
        <p:nvPicPr>
          <p:cNvPr id="4098" name="Picture 2"/>
          <p:cNvPicPr>
            <a:picLocks noGrp="1" noChangeAspect="1" noChangeArrowheads="1"/>
          </p:cNvPicPr>
          <p:nvPr>
            <p:ph sz="quarter" idx="1"/>
          </p:nvPr>
        </p:nvPicPr>
        <p:blipFill>
          <a:blip r:embed="rId2"/>
          <a:srcRect l="8889" r="22222"/>
          <a:stretch>
            <a:fillRect/>
          </a:stretch>
        </p:blipFill>
        <p:spPr bwMode="auto">
          <a:xfrm>
            <a:off x="642910" y="785795"/>
            <a:ext cx="2214578" cy="3071834"/>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a:srcRect/>
          <a:stretch>
            <a:fillRect/>
          </a:stretch>
        </p:blipFill>
        <p:spPr bwMode="auto">
          <a:xfrm>
            <a:off x="2928926" y="714356"/>
            <a:ext cx="2570108" cy="3190879"/>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2"/>
          </p:nvPr>
        </p:nvSpPr>
        <p:spPr/>
        <p:txBody>
          <a:bodyPr>
            <a:normAutofit/>
          </a:bodyPr>
          <a:lstStyle/>
          <a:p>
            <a:endParaRPr lang="ru-RU" dirty="0"/>
          </a:p>
        </p:txBody>
      </p:sp>
      <p:pic>
        <p:nvPicPr>
          <p:cNvPr id="6146" name="Picture 2"/>
          <p:cNvPicPr>
            <a:picLocks noGrp="1" noChangeAspect="1" noChangeArrowheads="1"/>
          </p:cNvPicPr>
          <p:nvPr>
            <p:ph sz="quarter" idx="1"/>
          </p:nvPr>
        </p:nvPicPr>
        <p:blipFill>
          <a:blip r:embed="rId2"/>
          <a:srcRect b="13070"/>
          <a:stretch>
            <a:fillRect/>
          </a:stretch>
        </p:blipFill>
        <p:spPr bwMode="auto">
          <a:xfrm>
            <a:off x="1357290" y="285728"/>
            <a:ext cx="3294550" cy="5500726"/>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2"/>
          </p:nvPr>
        </p:nvSpPr>
        <p:spPr/>
        <p:txBody>
          <a:bodyPr>
            <a:normAutofit fontScale="92500" lnSpcReduction="10000"/>
          </a:bodyPr>
          <a:lstStyle/>
          <a:p>
            <a:r>
              <a:rPr lang="ru-RU" dirty="0"/>
              <a:t>Крупнейшим государством в Западной Европе стала Священная Римская империя. Ее основатель — ​германский король </a:t>
            </a:r>
            <a:r>
              <a:rPr lang="ru-RU" dirty="0" err="1"/>
              <a:t>Оттон</a:t>
            </a:r>
            <a:r>
              <a:rPr lang="ru-RU" dirty="0"/>
              <a:t> I — ​провозгласил себя императором после того, как в 962 г. захватил север Италии и город Рим. Также в состав государства </a:t>
            </a:r>
            <a:r>
              <a:rPr lang="ru-RU" dirty="0" err="1"/>
              <a:t>Оттона</a:t>
            </a:r>
            <a:r>
              <a:rPr lang="ru-RU" dirty="0"/>
              <a:t> были включены Чехия, часть юго-восточной Франции и некоторые славянские земли. Он, как в свое время Карл Великий, стремился подчеркнуть преемственность между своим государством и Римской империей.</a:t>
            </a:r>
          </a:p>
        </p:txBody>
      </p:sp>
      <p:pic>
        <p:nvPicPr>
          <p:cNvPr id="6146" name="Picture 2"/>
          <p:cNvPicPr>
            <a:picLocks noGrp="1" noChangeAspect="1" noChangeArrowheads="1"/>
          </p:cNvPicPr>
          <p:nvPr>
            <p:ph sz="quarter" idx="1"/>
          </p:nvPr>
        </p:nvPicPr>
        <p:blipFill>
          <a:blip r:embed="rId2"/>
          <a:srcRect/>
          <a:stretch>
            <a:fillRect/>
          </a:stretch>
        </p:blipFill>
        <p:spPr bwMode="auto">
          <a:xfrm>
            <a:off x="1476925" y="274638"/>
            <a:ext cx="3294550" cy="6327775"/>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Что?Где?Когда</a:t>
            </a:r>
            <a:r>
              <a:rPr lang="ru-RU" dirty="0"/>
              <a:t>?</a:t>
            </a:r>
          </a:p>
        </p:txBody>
      </p:sp>
      <p:sp>
        <p:nvSpPr>
          <p:cNvPr id="3" name="Текст 2"/>
          <p:cNvSpPr>
            <a:spLocks noGrp="1"/>
          </p:cNvSpPr>
          <p:nvPr>
            <p:ph type="body" idx="2"/>
          </p:nvPr>
        </p:nvSpPr>
        <p:spPr/>
        <p:txBody>
          <a:bodyPr>
            <a:normAutofit/>
          </a:bodyPr>
          <a:lstStyle/>
          <a:p>
            <a:endParaRPr lang="ru-RU" dirty="0"/>
          </a:p>
        </p:txBody>
      </p:sp>
      <p:pic>
        <p:nvPicPr>
          <p:cNvPr id="7170" name="Picture 2"/>
          <p:cNvPicPr>
            <a:picLocks noGrp="1" noChangeAspect="1" noChangeArrowheads="1"/>
          </p:cNvPicPr>
          <p:nvPr>
            <p:ph sz="quarter" idx="1"/>
          </p:nvPr>
        </p:nvPicPr>
        <p:blipFill>
          <a:blip r:embed="rId2"/>
          <a:srcRect/>
          <a:stretch>
            <a:fillRect/>
          </a:stretch>
        </p:blipFill>
        <p:spPr bwMode="auto">
          <a:xfrm>
            <a:off x="304800" y="2321225"/>
            <a:ext cx="5638800" cy="2234600"/>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Что?Где?Когда</a:t>
            </a:r>
            <a:r>
              <a:rPr lang="ru-RU" dirty="0"/>
              <a:t>?</a:t>
            </a:r>
          </a:p>
        </p:txBody>
      </p:sp>
      <p:sp>
        <p:nvSpPr>
          <p:cNvPr id="3" name="Текст 2"/>
          <p:cNvSpPr>
            <a:spLocks noGrp="1"/>
          </p:cNvSpPr>
          <p:nvPr>
            <p:ph type="body" idx="2"/>
          </p:nvPr>
        </p:nvSpPr>
        <p:spPr/>
        <p:txBody>
          <a:bodyPr>
            <a:normAutofit fontScale="70000" lnSpcReduction="20000"/>
          </a:bodyPr>
          <a:lstStyle/>
          <a:p>
            <a:r>
              <a:rPr lang="ru-RU" dirty="0"/>
              <a:t>В сентябре </a:t>
            </a:r>
            <a:r>
              <a:rPr lang="ru-RU" b="1" dirty="0"/>
              <a:t>1066 г.</a:t>
            </a:r>
            <a:r>
              <a:rPr lang="ru-RU" dirty="0"/>
              <a:t> герцог Нормандии Вильгельм вторгся с большим войском в Англию, чтобы завоевать английский престол. В сражении при Гастингсе нормандский герцог разгромил войско английского короля Гарольда II </a:t>
            </a:r>
            <a:r>
              <a:rPr lang="ru-RU" dirty="0" err="1"/>
              <a:t>Годвинсона</a:t>
            </a:r>
            <a:r>
              <a:rPr lang="ru-RU" dirty="0"/>
              <a:t>. Но ещё несколько лет английские феодалы продолжали безрезультатно сопротивляться нормандским завоевателям. Новый король Англии </a:t>
            </a:r>
            <a:r>
              <a:rPr lang="ru-RU" b="1" dirty="0"/>
              <a:t>Вильгельм I</a:t>
            </a:r>
            <a:r>
              <a:rPr lang="ru-RU" dirty="0"/>
              <a:t> (около 1027/1028–1087) получил прозвище </a:t>
            </a:r>
            <a:r>
              <a:rPr lang="ru-RU" b="1" dirty="0"/>
              <a:t>Завоеватель</a:t>
            </a:r>
            <a:r>
              <a:rPr lang="ru-RU" dirty="0"/>
              <a:t>. Он правил в Англии в 1066–1087 гг. и установил там собственные порядки: вершил по своему усмотрению церковные дела, учреждал новые налоги, отнимал земли у местных феодалов и передавал их в собственность приближённым, прибывшим из Нормандии. Для того чтобы знать, с кого и сколько налогов следует брать, чиновники Вильгельма провели перепись людей и их имущества. Во время переписи на все вопросы чиновников полагалось отвечать так честно, будто говоришь с самим Богом, поэтому эти материалы получили название «Книга страшного суда».</a:t>
            </a:r>
          </a:p>
        </p:txBody>
      </p:sp>
      <p:pic>
        <p:nvPicPr>
          <p:cNvPr id="7170" name="Picture 2"/>
          <p:cNvPicPr>
            <a:picLocks noGrp="1" noChangeAspect="1" noChangeArrowheads="1"/>
          </p:cNvPicPr>
          <p:nvPr>
            <p:ph sz="quarter" idx="1"/>
          </p:nvPr>
        </p:nvPicPr>
        <p:blipFill>
          <a:blip r:embed="rId2"/>
          <a:srcRect/>
          <a:stretch>
            <a:fillRect/>
          </a:stretch>
        </p:blipFill>
        <p:spPr bwMode="auto">
          <a:xfrm>
            <a:off x="304800" y="2321225"/>
            <a:ext cx="5638800" cy="2234600"/>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Что?Где?Когда</a:t>
            </a:r>
            <a:r>
              <a:rPr lang="ru-RU" dirty="0"/>
              <a:t>?</a:t>
            </a:r>
          </a:p>
        </p:txBody>
      </p:sp>
      <p:sp>
        <p:nvSpPr>
          <p:cNvPr id="3" name="Текст 2"/>
          <p:cNvSpPr>
            <a:spLocks noGrp="1"/>
          </p:cNvSpPr>
          <p:nvPr>
            <p:ph type="body" idx="2"/>
          </p:nvPr>
        </p:nvSpPr>
        <p:spPr/>
        <p:txBody>
          <a:bodyPr/>
          <a:lstStyle/>
          <a:p>
            <a:endParaRPr lang="ru-RU" dirty="0"/>
          </a:p>
        </p:txBody>
      </p:sp>
      <p:pic>
        <p:nvPicPr>
          <p:cNvPr id="9218" name="Picture 2"/>
          <p:cNvPicPr>
            <a:picLocks noGrp="1" noChangeAspect="1" noChangeArrowheads="1"/>
          </p:cNvPicPr>
          <p:nvPr>
            <p:ph sz="quarter" idx="1"/>
          </p:nvPr>
        </p:nvPicPr>
        <p:blipFill>
          <a:blip r:embed="rId2"/>
          <a:srcRect/>
          <a:stretch>
            <a:fillRect/>
          </a:stretch>
        </p:blipFill>
        <p:spPr bwMode="auto">
          <a:xfrm>
            <a:off x="304800" y="660045"/>
            <a:ext cx="5638800" cy="5556960"/>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Что?Где?Когда</a:t>
            </a:r>
            <a:r>
              <a:rPr lang="ru-RU" dirty="0"/>
              <a:t>?</a:t>
            </a:r>
          </a:p>
        </p:txBody>
      </p:sp>
      <p:sp>
        <p:nvSpPr>
          <p:cNvPr id="3" name="Текст 2"/>
          <p:cNvSpPr>
            <a:spLocks noGrp="1"/>
          </p:cNvSpPr>
          <p:nvPr>
            <p:ph type="body" idx="2"/>
          </p:nvPr>
        </p:nvSpPr>
        <p:spPr/>
        <p:txBody>
          <a:bodyPr/>
          <a:lstStyle/>
          <a:p>
            <a:r>
              <a:rPr lang="ru-RU" dirty="0"/>
              <a:t>Английский король </a:t>
            </a:r>
            <a:r>
              <a:rPr lang="ru-RU" b="1" dirty="0"/>
              <a:t>Генрих II Плантагенет</a:t>
            </a:r>
            <a:r>
              <a:rPr lang="ru-RU" dirty="0"/>
              <a:t> (1133–1189), правивший в 1154‒1189 гг., владел значительными французскими территориями. Помимо Нормандии, ему принадлежали Аквитания, Анжу, Мэн, Пуату, </a:t>
            </a:r>
            <a:r>
              <a:rPr lang="ru-RU" dirty="0" err="1"/>
              <a:t>Турень</a:t>
            </a:r>
            <a:r>
              <a:rPr lang="ru-RU" dirty="0"/>
              <a:t> и другие земли. Чтобы держать в повиновении обширное государство, Генрих II провёл ряд реформ.</a:t>
            </a:r>
          </a:p>
        </p:txBody>
      </p:sp>
      <p:pic>
        <p:nvPicPr>
          <p:cNvPr id="9218" name="Picture 2"/>
          <p:cNvPicPr>
            <a:picLocks noGrp="1" noChangeAspect="1" noChangeArrowheads="1"/>
          </p:cNvPicPr>
          <p:nvPr>
            <p:ph sz="quarter" idx="1"/>
          </p:nvPr>
        </p:nvPicPr>
        <p:blipFill>
          <a:blip r:embed="rId2"/>
          <a:srcRect/>
          <a:stretch>
            <a:fillRect/>
          </a:stretch>
        </p:blipFill>
        <p:spPr bwMode="auto">
          <a:xfrm>
            <a:off x="304800" y="660045"/>
            <a:ext cx="5638800" cy="5556960"/>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2"/>
          </p:nvPr>
        </p:nvSpPr>
        <p:spPr/>
        <p:txBody>
          <a:bodyPr/>
          <a:lstStyle/>
          <a:p>
            <a:r>
              <a:rPr lang="ru-RU" dirty="0"/>
              <a:t>О ком английском короле идет речь идет речь</a:t>
            </a:r>
          </a:p>
        </p:txBody>
      </p:sp>
      <p:sp>
        <p:nvSpPr>
          <p:cNvPr id="4" name="Содержимое 3"/>
          <p:cNvSpPr>
            <a:spLocks noGrp="1"/>
          </p:cNvSpPr>
          <p:nvPr>
            <p:ph sz="quarter" idx="1"/>
          </p:nvPr>
        </p:nvSpPr>
        <p:spPr/>
        <p:txBody>
          <a:bodyPr>
            <a:normAutofit fontScale="92500" lnSpcReduction="20000"/>
          </a:bodyPr>
          <a:lstStyle/>
          <a:p>
            <a:r>
              <a:rPr lang="ru-RU" dirty="0"/>
              <a:t>Вступивший на английский престол в 1199 г. ……………………, правивший в 1199–1216 гг., оказался вовлечён в ряд конфликтов вокруг своих французских владений. Для обеспечения войска ему пришлось увеличить налоги, в том числе «щитовые деньги». Подданные короля, которые сопротивлялись бесконечным поборам, подвергались грабежам со стороны королевских слуг. Военных успехов во Франции не добился, его армия терпела одно поражение за другим, что вызывало недовольство жителей Англии. Попытка английского короля поставить под свой контроль церковь привела к конфликту с римским папой. В итоге английские феодалы, недовольные большими налогами и неумелой политикой своего монарха, подняли мятеж против………….</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2"/>
          </p:nvPr>
        </p:nvSpPr>
        <p:spPr/>
        <p:txBody>
          <a:bodyPr/>
          <a:lstStyle/>
          <a:p>
            <a:r>
              <a:rPr lang="ru-RU" dirty="0"/>
              <a:t>Иоанн Безземельный</a:t>
            </a:r>
          </a:p>
        </p:txBody>
      </p:sp>
      <p:pic>
        <p:nvPicPr>
          <p:cNvPr id="10242" name="Picture 2"/>
          <p:cNvPicPr>
            <a:picLocks noGrp="1" noChangeAspect="1" noChangeArrowheads="1"/>
          </p:cNvPicPr>
          <p:nvPr>
            <p:ph sz="quarter" idx="1"/>
          </p:nvPr>
        </p:nvPicPr>
        <p:blipFill>
          <a:blip r:embed="rId2"/>
          <a:srcRect/>
          <a:stretch>
            <a:fillRect/>
          </a:stretch>
        </p:blipFill>
        <p:spPr bwMode="auto">
          <a:xfrm>
            <a:off x="285720" y="500042"/>
            <a:ext cx="5638800" cy="1607967"/>
          </a:xfrm>
          <a:prstGeom prst="rect">
            <a:avLst/>
          </a:prstGeom>
          <a:noFill/>
          <a:ln w="9525">
            <a:noFill/>
            <a:miter lim="800000"/>
            <a:headEnd/>
            <a:tailEnd/>
          </a:ln>
          <a:effectLst/>
        </p:spPr>
      </p:pic>
      <p:pic>
        <p:nvPicPr>
          <p:cNvPr id="10243" name="Picture 3"/>
          <p:cNvPicPr>
            <a:picLocks noChangeAspect="1" noChangeArrowheads="1"/>
          </p:cNvPicPr>
          <p:nvPr/>
        </p:nvPicPr>
        <p:blipFill>
          <a:blip r:embed="rId3"/>
          <a:srcRect l="8502" t="6371" r="6477"/>
          <a:stretch>
            <a:fillRect/>
          </a:stretch>
        </p:blipFill>
        <p:spPr bwMode="auto">
          <a:xfrm>
            <a:off x="214282" y="3071810"/>
            <a:ext cx="6000792" cy="3219461"/>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Что?Где?Когда</a:t>
            </a:r>
            <a:r>
              <a:rPr lang="ru-RU" dirty="0"/>
              <a:t>?</a:t>
            </a:r>
          </a:p>
        </p:txBody>
      </p:sp>
      <p:sp>
        <p:nvSpPr>
          <p:cNvPr id="3" name="Текст 2"/>
          <p:cNvSpPr>
            <a:spLocks noGrp="1"/>
          </p:cNvSpPr>
          <p:nvPr>
            <p:ph type="body" idx="2"/>
          </p:nvPr>
        </p:nvSpPr>
        <p:spPr/>
        <p:txBody>
          <a:bodyPr>
            <a:normAutofit/>
          </a:bodyPr>
          <a:lstStyle/>
          <a:p>
            <a:r>
              <a:rPr lang="ru-RU" dirty="0"/>
              <a:t>Какой английский король учредил парламент?</a:t>
            </a:r>
          </a:p>
          <a:p>
            <a:endParaRPr lang="ru-RU" dirty="0"/>
          </a:p>
        </p:txBody>
      </p:sp>
      <p:pic>
        <p:nvPicPr>
          <p:cNvPr id="11266" name="Picture 2"/>
          <p:cNvPicPr>
            <a:picLocks noGrp="1" noChangeAspect="1" noChangeArrowheads="1"/>
          </p:cNvPicPr>
          <p:nvPr>
            <p:ph sz="quarter" idx="1"/>
          </p:nvPr>
        </p:nvPicPr>
        <p:blipFill>
          <a:blip r:embed="rId2"/>
          <a:srcRect/>
          <a:stretch>
            <a:fillRect/>
          </a:stretch>
        </p:blipFill>
        <p:spPr bwMode="auto">
          <a:xfrm>
            <a:off x="1285852" y="1214422"/>
            <a:ext cx="3657600" cy="4800600"/>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2"/>
          </p:nvPr>
        </p:nvSpPr>
        <p:spPr/>
        <p:txBody>
          <a:bodyPr>
            <a:normAutofit fontScale="70000" lnSpcReduction="20000"/>
          </a:bodyPr>
          <a:lstStyle/>
          <a:p>
            <a:r>
              <a:rPr lang="ru-RU" dirty="0"/>
              <a:t>Какой английский король учредил парламент?</a:t>
            </a:r>
          </a:p>
          <a:p>
            <a:r>
              <a:rPr lang="ru-RU" b="1" dirty="0"/>
              <a:t>Генрих </a:t>
            </a:r>
            <a:r>
              <a:rPr lang="en-US" b="1" dirty="0"/>
              <a:t>III </a:t>
            </a:r>
            <a:r>
              <a:rPr lang="ru-RU" b="1" dirty="0"/>
              <a:t>Плантагенет</a:t>
            </a:r>
            <a:r>
              <a:rPr lang="ru-RU" dirty="0"/>
              <a:t> </a:t>
            </a:r>
          </a:p>
          <a:p>
            <a:r>
              <a:rPr lang="ru-RU" dirty="0"/>
              <a:t>в 1263 г. началась гражданская война. Король в войне занял сторону крупных феодалов, стремящихся сохранить привилегии. Однако королевское войско было разбито повстанцами во главе с бароном </a:t>
            </a:r>
            <a:r>
              <a:rPr lang="ru-RU" dirty="0" err="1"/>
              <a:t>Симоном</a:t>
            </a:r>
            <a:r>
              <a:rPr lang="ru-RU" dirty="0"/>
              <a:t> де </a:t>
            </a:r>
            <a:r>
              <a:rPr lang="ru-RU" dirty="0" err="1"/>
              <a:t>Монфором</a:t>
            </a:r>
            <a:r>
              <a:rPr lang="ru-RU" dirty="0"/>
              <a:t>. Король оказался в плену у повстанцев. Перед враждующими группировками возник вопрос о дальнейшей судьбе страны.</a:t>
            </a:r>
          </a:p>
          <a:p>
            <a:r>
              <a:rPr lang="ru-RU" dirty="0"/>
              <a:t>Оказавшийся во главе Англии </a:t>
            </a:r>
            <a:r>
              <a:rPr lang="ru-RU" dirty="0" err="1"/>
              <a:t>Симон</a:t>
            </a:r>
            <a:r>
              <a:rPr lang="ru-RU" dirty="0"/>
              <a:t> де </a:t>
            </a:r>
            <a:r>
              <a:rPr lang="ru-RU" dirty="0" err="1"/>
              <a:t>Монфор</a:t>
            </a:r>
            <a:r>
              <a:rPr lang="ru-RU" dirty="0"/>
              <a:t> в январе </a:t>
            </a:r>
            <a:r>
              <a:rPr lang="ru-RU" b="1" dirty="0"/>
              <a:t>1265 г.</a:t>
            </a:r>
            <a:r>
              <a:rPr lang="ru-RU" dirty="0"/>
              <a:t> собрал в Вестминстере представителей разных сословий, чтобы обсудить взаимные претензии и найти решения сложившихся противоречий. На собрании помимо духовенства и крупных феодалов присутствовали рыцари и выборные горожане, которые представляли интересы крупных городских корпораций. Собрание получило наименование </a:t>
            </a:r>
            <a:r>
              <a:rPr lang="ru-RU" b="1" dirty="0"/>
              <a:t>парламент</a:t>
            </a:r>
            <a:r>
              <a:rPr lang="ru-RU" dirty="0"/>
              <a:t>.</a:t>
            </a:r>
          </a:p>
          <a:p>
            <a:endParaRPr lang="ru-RU" dirty="0"/>
          </a:p>
        </p:txBody>
      </p:sp>
      <p:pic>
        <p:nvPicPr>
          <p:cNvPr id="11266" name="Picture 2"/>
          <p:cNvPicPr>
            <a:picLocks noGrp="1" noChangeAspect="1" noChangeArrowheads="1"/>
          </p:cNvPicPr>
          <p:nvPr>
            <p:ph sz="quarter" idx="1"/>
          </p:nvPr>
        </p:nvPicPr>
        <p:blipFill>
          <a:blip r:embed="rId2"/>
          <a:srcRect/>
          <a:stretch>
            <a:fillRect/>
          </a:stretch>
        </p:blipFill>
        <p:spPr bwMode="auto">
          <a:xfrm>
            <a:off x="1285852" y="1214422"/>
            <a:ext cx="3657600" cy="4800600"/>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Что?Где?Когда</a:t>
            </a:r>
            <a:r>
              <a:rPr lang="ru-RU" dirty="0"/>
              <a:t>?</a:t>
            </a:r>
          </a:p>
        </p:txBody>
      </p:sp>
      <p:sp>
        <p:nvSpPr>
          <p:cNvPr id="3" name="Текст 2"/>
          <p:cNvSpPr>
            <a:spLocks noGrp="1"/>
          </p:cNvSpPr>
          <p:nvPr>
            <p:ph type="body" idx="2"/>
          </p:nvPr>
        </p:nvSpPr>
        <p:spPr/>
        <p:txBody>
          <a:bodyPr/>
          <a:lstStyle/>
          <a:p>
            <a:endParaRPr lang="ru-RU"/>
          </a:p>
        </p:txBody>
      </p:sp>
      <p:pic>
        <p:nvPicPr>
          <p:cNvPr id="12290" name="Picture 2"/>
          <p:cNvPicPr>
            <a:picLocks noGrp="1" noChangeAspect="1" noChangeArrowheads="1"/>
          </p:cNvPicPr>
          <p:nvPr>
            <p:ph sz="quarter" idx="1"/>
          </p:nvPr>
        </p:nvPicPr>
        <p:blipFill>
          <a:blip r:embed="rId2"/>
          <a:srcRect b="6614"/>
          <a:stretch>
            <a:fillRect/>
          </a:stretch>
        </p:blipFill>
        <p:spPr bwMode="auto">
          <a:xfrm>
            <a:off x="1428728" y="500042"/>
            <a:ext cx="3533775" cy="4572032"/>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Что?Где?Когда</a:t>
            </a:r>
            <a:r>
              <a:rPr lang="ru-RU" dirty="0"/>
              <a:t>?</a:t>
            </a:r>
          </a:p>
        </p:txBody>
      </p:sp>
      <p:sp>
        <p:nvSpPr>
          <p:cNvPr id="3" name="Текст 2"/>
          <p:cNvSpPr>
            <a:spLocks noGrp="1"/>
          </p:cNvSpPr>
          <p:nvPr>
            <p:ph type="body" idx="2"/>
          </p:nvPr>
        </p:nvSpPr>
        <p:spPr/>
        <p:txBody>
          <a:bodyPr>
            <a:normAutofit fontScale="85000" lnSpcReduction="20000"/>
          </a:bodyPr>
          <a:lstStyle/>
          <a:p>
            <a:r>
              <a:rPr lang="ru-RU" dirty="0"/>
              <a:t>Генрих Тюдор</a:t>
            </a:r>
          </a:p>
          <a:p>
            <a:r>
              <a:rPr lang="ru-RU" dirty="0"/>
              <a:t> С </a:t>
            </a:r>
            <a:r>
              <a:rPr lang="ru-RU" b="1" dirty="0"/>
              <a:t>1455</a:t>
            </a:r>
            <a:r>
              <a:rPr lang="ru-RU" dirty="0"/>
              <a:t> по </a:t>
            </a:r>
            <a:r>
              <a:rPr lang="ru-RU" b="1" dirty="0"/>
              <a:t>1485 г.</a:t>
            </a:r>
            <a:r>
              <a:rPr lang="ru-RU" dirty="0"/>
              <a:t> в королевстве развернулась серия внутренних военных конфликтов, которые принято называть </a:t>
            </a:r>
            <a:r>
              <a:rPr lang="ru-RU" b="1" dirty="0"/>
              <a:t>Войной Алой и Белой розы</a:t>
            </a:r>
            <a:r>
              <a:rPr lang="ru-RU" dirty="0"/>
              <a:t>. Основная борьба развернулась между двумя ветвями правящей династии Плантагенетов. Король Генрих VI и его ближайшие родственники принадлежали к родовой линии</a:t>
            </a:r>
            <a:r>
              <a:rPr lang="ru-RU" i="1" dirty="0"/>
              <a:t> Ланкастеров</a:t>
            </a:r>
            <a:r>
              <a:rPr lang="ru-RU" dirty="0"/>
              <a:t>. Они использовали геральдический знак ― алую розу. Другая династическая линия Плантагенетов ― </a:t>
            </a:r>
            <a:r>
              <a:rPr lang="ru-RU" i="1" dirty="0" err="1"/>
              <a:t>Йорки</a:t>
            </a:r>
            <a:r>
              <a:rPr lang="ru-RU" dirty="0"/>
              <a:t> ― изображали на гербе белую розу. </a:t>
            </a:r>
            <a:r>
              <a:rPr lang="ru-RU" dirty="0" err="1"/>
              <a:t>Йорки</a:t>
            </a:r>
            <a:r>
              <a:rPr lang="ru-RU" dirty="0"/>
              <a:t> обвиняли Ланкастеров в слишком высоких королевских поборах, раздаче земель и титулов незнатным сановникам и позорном поражении в Столетней войне.</a:t>
            </a:r>
          </a:p>
          <a:p>
            <a:endParaRPr lang="ru-RU" dirty="0"/>
          </a:p>
        </p:txBody>
      </p:sp>
      <p:pic>
        <p:nvPicPr>
          <p:cNvPr id="13314" name="Picture 2"/>
          <p:cNvPicPr>
            <a:picLocks noGrp="1" noChangeAspect="1" noChangeArrowheads="1"/>
          </p:cNvPicPr>
          <p:nvPr>
            <p:ph sz="quarter" idx="1"/>
          </p:nvPr>
        </p:nvPicPr>
        <p:blipFill>
          <a:blip r:embed="rId2"/>
          <a:srcRect/>
          <a:stretch>
            <a:fillRect/>
          </a:stretch>
        </p:blipFill>
        <p:spPr bwMode="auto">
          <a:xfrm>
            <a:off x="71407" y="285728"/>
            <a:ext cx="4286280" cy="2508322"/>
          </a:xfrm>
          <a:prstGeom prst="rect">
            <a:avLst/>
          </a:prstGeom>
          <a:noFill/>
          <a:ln w="9525">
            <a:noFill/>
            <a:miter lim="800000"/>
            <a:headEnd/>
            <a:tailEnd/>
          </a:ln>
          <a:effectLst/>
        </p:spPr>
      </p:pic>
      <p:pic>
        <p:nvPicPr>
          <p:cNvPr id="13315" name="Picture 3"/>
          <p:cNvPicPr>
            <a:picLocks noChangeAspect="1" noChangeArrowheads="1"/>
          </p:cNvPicPr>
          <p:nvPr/>
        </p:nvPicPr>
        <p:blipFill>
          <a:blip r:embed="rId3"/>
          <a:srcRect/>
          <a:stretch>
            <a:fillRect/>
          </a:stretch>
        </p:blipFill>
        <p:spPr bwMode="auto">
          <a:xfrm>
            <a:off x="285720" y="3143248"/>
            <a:ext cx="2363320" cy="3157551"/>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Что?Где?Когда</a:t>
            </a:r>
            <a:r>
              <a:rPr lang="ru-RU" dirty="0"/>
              <a:t>?</a:t>
            </a:r>
          </a:p>
        </p:txBody>
      </p:sp>
      <p:sp>
        <p:nvSpPr>
          <p:cNvPr id="3" name="Текст 2"/>
          <p:cNvSpPr>
            <a:spLocks noGrp="1"/>
          </p:cNvSpPr>
          <p:nvPr>
            <p:ph type="body" idx="2"/>
          </p:nvPr>
        </p:nvSpPr>
        <p:spPr/>
        <p:txBody>
          <a:bodyPr/>
          <a:lstStyle/>
          <a:p>
            <a:r>
              <a:rPr lang="ru-RU" dirty="0"/>
              <a:t>О каком политическом событии идет речь</a:t>
            </a:r>
          </a:p>
        </p:txBody>
      </p:sp>
      <p:pic>
        <p:nvPicPr>
          <p:cNvPr id="14338" name="Picture 2"/>
          <p:cNvPicPr>
            <a:picLocks noGrp="1" noChangeAspect="1" noChangeArrowheads="1"/>
          </p:cNvPicPr>
          <p:nvPr>
            <p:ph sz="quarter" idx="1"/>
          </p:nvPr>
        </p:nvPicPr>
        <p:blipFill>
          <a:blip r:embed="rId2"/>
          <a:srcRect/>
          <a:stretch>
            <a:fillRect/>
          </a:stretch>
        </p:blipFill>
        <p:spPr bwMode="auto">
          <a:xfrm>
            <a:off x="509587" y="795338"/>
            <a:ext cx="5229225" cy="5286375"/>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Что?Где?Когда</a:t>
            </a:r>
            <a:r>
              <a:rPr lang="ru-RU" dirty="0"/>
              <a:t>?</a:t>
            </a:r>
          </a:p>
        </p:txBody>
      </p:sp>
      <p:sp>
        <p:nvSpPr>
          <p:cNvPr id="3" name="Текст 2"/>
          <p:cNvSpPr>
            <a:spLocks noGrp="1"/>
          </p:cNvSpPr>
          <p:nvPr>
            <p:ph type="body" idx="2"/>
          </p:nvPr>
        </p:nvSpPr>
        <p:spPr/>
        <p:txBody>
          <a:bodyPr>
            <a:normAutofit/>
          </a:bodyPr>
          <a:lstStyle/>
          <a:p>
            <a:endParaRPr lang="ru-RU" dirty="0"/>
          </a:p>
        </p:txBody>
      </p:sp>
      <p:pic>
        <p:nvPicPr>
          <p:cNvPr id="15362" name="Picture 2"/>
          <p:cNvPicPr>
            <a:picLocks noGrp="1" noChangeAspect="1" noChangeArrowheads="1"/>
          </p:cNvPicPr>
          <p:nvPr>
            <p:ph sz="quarter" idx="1"/>
          </p:nvPr>
        </p:nvPicPr>
        <p:blipFill>
          <a:blip r:embed="rId2"/>
          <a:srcRect t="4584"/>
          <a:stretch>
            <a:fillRect/>
          </a:stretch>
        </p:blipFill>
        <p:spPr bwMode="auto">
          <a:xfrm>
            <a:off x="733425" y="1928802"/>
            <a:ext cx="4781550" cy="3171836"/>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Что?Где?Когда</a:t>
            </a:r>
            <a:r>
              <a:rPr lang="ru-RU" dirty="0"/>
              <a:t>?</a:t>
            </a:r>
          </a:p>
        </p:txBody>
      </p:sp>
      <p:sp>
        <p:nvSpPr>
          <p:cNvPr id="3" name="Текст 2"/>
          <p:cNvSpPr>
            <a:spLocks noGrp="1"/>
          </p:cNvSpPr>
          <p:nvPr>
            <p:ph type="body" idx="2"/>
          </p:nvPr>
        </p:nvSpPr>
        <p:spPr/>
        <p:txBody>
          <a:bodyPr>
            <a:normAutofit fontScale="85000" lnSpcReduction="20000"/>
          </a:bodyPr>
          <a:lstStyle/>
          <a:p>
            <a:r>
              <a:rPr lang="ru-RU" dirty="0"/>
              <a:t>Объединение Франции под королевской властью начал в первой половине XII в. Людовик VI. Он подчинил себе феодалов, владевших землями вокруг Парижа. Постепенно короли распространяли свою власть на другие территории Франции. Их главными соперниками стали короли Англии, где с середины XII в. началось правление династии Плантагенетов, основанной французским графом Анжу Генрихом Плантагенетом. Под властью Плантагенетов оказалась половина территории Франции. В начале XIII в. король Франции Филипп II Август смог подчинить себе </a:t>
            </a:r>
            <a:r>
              <a:rPr lang="ru-RU" dirty="0" err="1"/>
              <a:t>бóльшую</a:t>
            </a:r>
            <a:r>
              <a:rPr lang="ru-RU" dirty="0"/>
              <a:t> часть их французских владений.</a:t>
            </a:r>
          </a:p>
        </p:txBody>
      </p:sp>
      <p:pic>
        <p:nvPicPr>
          <p:cNvPr id="15362" name="Picture 2"/>
          <p:cNvPicPr>
            <a:picLocks noGrp="1" noChangeAspect="1" noChangeArrowheads="1"/>
          </p:cNvPicPr>
          <p:nvPr>
            <p:ph sz="quarter" idx="1"/>
          </p:nvPr>
        </p:nvPicPr>
        <p:blipFill>
          <a:blip r:embed="rId2"/>
          <a:srcRect t="4584"/>
          <a:stretch>
            <a:fillRect/>
          </a:stretch>
        </p:blipFill>
        <p:spPr bwMode="auto">
          <a:xfrm>
            <a:off x="733425" y="1928802"/>
            <a:ext cx="4781550" cy="3171836"/>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Что?Где?Когда</a:t>
            </a:r>
            <a:r>
              <a:rPr lang="ru-RU" dirty="0"/>
              <a:t>?</a:t>
            </a:r>
          </a:p>
        </p:txBody>
      </p:sp>
      <p:sp>
        <p:nvSpPr>
          <p:cNvPr id="3" name="Текст 2"/>
          <p:cNvSpPr>
            <a:spLocks noGrp="1"/>
          </p:cNvSpPr>
          <p:nvPr>
            <p:ph type="body" idx="2"/>
          </p:nvPr>
        </p:nvSpPr>
        <p:spPr/>
        <p:txBody>
          <a:bodyPr>
            <a:normAutofit/>
          </a:bodyPr>
          <a:lstStyle/>
          <a:p>
            <a:endParaRPr lang="ru-RU" dirty="0"/>
          </a:p>
        </p:txBody>
      </p:sp>
      <p:pic>
        <p:nvPicPr>
          <p:cNvPr id="16386" name="Picture 2"/>
          <p:cNvPicPr>
            <a:picLocks noGrp="1" noChangeAspect="1" noChangeArrowheads="1"/>
          </p:cNvPicPr>
          <p:nvPr>
            <p:ph sz="quarter" idx="1"/>
          </p:nvPr>
        </p:nvPicPr>
        <p:blipFill>
          <a:blip r:embed="rId2"/>
          <a:srcRect/>
          <a:stretch>
            <a:fillRect/>
          </a:stretch>
        </p:blipFill>
        <p:spPr bwMode="auto">
          <a:xfrm>
            <a:off x="719137" y="1466850"/>
            <a:ext cx="4810125" cy="3943350"/>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Что?Где?Когда</a:t>
            </a:r>
            <a:r>
              <a:rPr lang="ru-RU" dirty="0"/>
              <a:t>?</a:t>
            </a:r>
          </a:p>
        </p:txBody>
      </p:sp>
      <p:sp>
        <p:nvSpPr>
          <p:cNvPr id="3" name="Текст 2"/>
          <p:cNvSpPr>
            <a:spLocks noGrp="1"/>
          </p:cNvSpPr>
          <p:nvPr>
            <p:ph type="body" idx="2"/>
          </p:nvPr>
        </p:nvSpPr>
        <p:spPr/>
        <p:txBody>
          <a:bodyPr>
            <a:normAutofit fontScale="70000" lnSpcReduction="20000"/>
          </a:bodyPr>
          <a:lstStyle/>
          <a:p>
            <a:r>
              <a:rPr lang="ru-RU" dirty="0"/>
              <a:t>Нового папу </a:t>
            </a:r>
            <a:r>
              <a:rPr lang="ru-RU" dirty="0" err="1"/>
              <a:t>Климента</a:t>
            </a:r>
            <a:r>
              <a:rPr lang="ru-RU" dirty="0"/>
              <a:t> V Филипп IV Красивый сумел принудить переселиться из Италии в г. Авиньон, находящийся во французских землях. </a:t>
            </a:r>
            <a:r>
              <a:rPr lang="ru-RU" b="1" dirty="0" err="1"/>
              <a:t>Авиньонское</a:t>
            </a:r>
            <a:r>
              <a:rPr lang="ru-RU" b="1" dirty="0"/>
              <a:t> пленение пап</a:t>
            </a:r>
            <a:r>
              <a:rPr lang="ru-RU" dirty="0"/>
              <a:t> продолжалось в </a:t>
            </a:r>
            <a:r>
              <a:rPr lang="ru-RU" b="1" dirty="0"/>
              <a:t>1309–1378 гг.</a:t>
            </a:r>
            <a:r>
              <a:rPr lang="ru-RU" dirty="0"/>
              <a:t> Глава католической церкви на это время стал подконтролен французскому монарху. Французские короли стали продвигать на папский престол верных себе людей, а расположение папской резиденции в окружении королевских владений значительно ограничило свободу действий римского папы. Такое положение дел сильно подорвало уважение к римскому папе со стороны светских правителей Европы. После возвращения папской резиденции в 1378 г. в Италию европейские монархи начали бороться за контроль над папским престолом. В итоге несколько епископов одновременно были объявлены римскими папами, что ознаменовало глубокий кризис католической церкви.</a:t>
            </a:r>
          </a:p>
        </p:txBody>
      </p:sp>
      <p:pic>
        <p:nvPicPr>
          <p:cNvPr id="16386" name="Picture 2"/>
          <p:cNvPicPr>
            <a:picLocks noGrp="1" noChangeAspect="1" noChangeArrowheads="1"/>
          </p:cNvPicPr>
          <p:nvPr>
            <p:ph sz="quarter" idx="1"/>
          </p:nvPr>
        </p:nvPicPr>
        <p:blipFill>
          <a:blip r:embed="rId2"/>
          <a:srcRect/>
          <a:stretch>
            <a:fillRect/>
          </a:stretch>
        </p:blipFill>
        <p:spPr bwMode="auto">
          <a:xfrm>
            <a:off x="719137" y="1466850"/>
            <a:ext cx="4810125" cy="3943350"/>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Что?Где?Когда</a:t>
            </a:r>
            <a:r>
              <a:rPr lang="ru-RU" dirty="0"/>
              <a:t>?</a:t>
            </a:r>
          </a:p>
        </p:txBody>
      </p:sp>
      <p:sp>
        <p:nvSpPr>
          <p:cNvPr id="3" name="Текст 2"/>
          <p:cNvSpPr>
            <a:spLocks noGrp="1"/>
          </p:cNvSpPr>
          <p:nvPr>
            <p:ph type="body" idx="2"/>
          </p:nvPr>
        </p:nvSpPr>
        <p:spPr/>
        <p:txBody>
          <a:bodyPr/>
          <a:lstStyle/>
          <a:p>
            <a:endParaRPr lang="ru-RU" dirty="0"/>
          </a:p>
        </p:txBody>
      </p:sp>
      <p:pic>
        <p:nvPicPr>
          <p:cNvPr id="17410" name="Picture 2"/>
          <p:cNvPicPr>
            <a:picLocks noGrp="1" noChangeAspect="1" noChangeArrowheads="1"/>
          </p:cNvPicPr>
          <p:nvPr>
            <p:ph sz="quarter" idx="1"/>
          </p:nvPr>
        </p:nvPicPr>
        <p:blipFill>
          <a:blip r:embed="rId2"/>
          <a:srcRect/>
          <a:stretch>
            <a:fillRect/>
          </a:stretch>
        </p:blipFill>
        <p:spPr bwMode="auto">
          <a:xfrm>
            <a:off x="142844" y="0"/>
            <a:ext cx="2490782" cy="2921519"/>
          </a:xfrm>
          <a:prstGeom prst="rect">
            <a:avLst/>
          </a:prstGeom>
          <a:noFill/>
          <a:ln w="9525">
            <a:noFill/>
            <a:miter lim="800000"/>
            <a:headEnd/>
            <a:tailEnd/>
          </a:ln>
          <a:effectLst/>
        </p:spPr>
      </p:pic>
      <p:pic>
        <p:nvPicPr>
          <p:cNvPr id="17411" name="Picture 3"/>
          <p:cNvPicPr>
            <a:picLocks noChangeAspect="1" noChangeArrowheads="1"/>
          </p:cNvPicPr>
          <p:nvPr/>
        </p:nvPicPr>
        <p:blipFill>
          <a:blip r:embed="rId3"/>
          <a:srcRect/>
          <a:stretch>
            <a:fillRect/>
          </a:stretch>
        </p:blipFill>
        <p:spPr bwMode="auto">
          <a:xfrm>
            <a:off x="2571736" y="2571744"/>
            <a:ext cx="3627428" cy="4071966"/>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Что?Где?Когда</a:t>
            </a:r>
            <a:r>
              <a:rPr lang="ru-RU" dirty="0"/>
              <a:t>?</a:t>
            </a:r>
          </a:p>
        </p:txBody>
      </p:sp>
      <p:sp>
        <p:nvSpPr>
          <p:cNvPr id="3" name="Текст 2"/>
          <p:cNvSpPr>
            <a:spLocks noGrp="1"/>
          </p:cNvSpPr>
          <p:nvPr>
            <p:ph type="body" idx="2"/>
          </p:nvPr>
        </p:nvSpPr>
        <p:spPr/>
        <p:txBody>
          <a:bodyPr/>
          <a:lstStyle/>
          <a:p>
            <a:r>
              <a:rPr lang="ru-RU" dirty="0"/>
              <a:t>Образование централизованного государства во Франции</a:t>
            </a:r>
          </a:p>
        </p:txBody>
      </p:sp>
      <p:pic>
        <p:nvPicPr>
          <p:cNvPr id="17410" name="Picture 2"/>
          <p:cNvPicPr>
            <a:picLocks noGrp="1" noChangeAspect="1" noChangeArrowheads="1"/>
          </p:cNvPicPr>
          <p:nvPr>
            <p:ph sz="quarter" idx="1"/>
          </p:nvPr>
        </p:nvPicPr>
        <p:blipFill>
          <a:blip r:embed="rId2"/>
          <a:srcRect/>
          <a:stretch>
            <a:fillRect/>
          </a:stretch>
        </p:blipFill>
        <p:spPr bwMode="auto">
          <a:xfrm>
            <a:off x="142844" y="0"/>
            <a:ext cx="2490782" cy="2921519"/>
          </a:xfrm>
          <a:prstGeom prst="rect">
            <a:avLst/>
          </a:prstGeom>
          <a:noFill/>
          <a:ln w="9525">
            <a:noFill/>
            <a:miter lim="800000"/>
            <a:headEnd/>
            <a:tailEnd/>
          </a:ln>
          <a:effectLst/>
        </p:spPr>
      </p:pic>
      <p:pic>
        <p:nvPicPr>
          <p:cNvPr id="17411" name="Picture 3"/>
          <p:cNvPicPr>
            <a:picLocks noChangeAspect="1" noChangeArrowheads="1"/>
          </p:cNvPicPr>
          <p:nvPr/>
        </p:nvPicPr>
        <p:blipFill>
          <a:blip r:embed="rId3"/>
          <a:srcRect/>
          <a:stretch>
            <a:fillRect/>
          </a:stretch>
        </p:blipFill>
        <p:spPr bwMode="auto">
          <a:xfrm>
            <a:off x="2571736" y="2571744"/>
            <a:ext cx="3627428" cy="4071966"/>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Что?Где?Когда</a:t>
            </a:r>
            <a:r>
              <a:rPr lang="ru-RU" dirty="0"/>
              <a:t>?</a:t>
            </a:r>
          </a:p>
        </p:txBody>
      </p:sp>
      <p:sp>
        <p:nvSpPr>
          <p:cNvPr id="3" name="Текст 2"/>
          <p:cNvSpPr>
            <a:spLocks noGrp="1"/>
          </p:cNvSpPr>
          <p:nvPr>
            <p:ph type="body" idx="2"/>
          </p:nvPr>
        </p:nvSpPr>
        <p:spPr/>
        <p:txBody>
          <a:bodyPr/>
          <a:lstStyle/>
          <a:p>
            <a:endParaRPr lang="ru-RU"/>
          </a:p>
        </p:txBody>
      </p:sp>
      <p:pic>
        <p:nvPicPr>
          <p:cNvPr id="18434" name="Picture 2"/>
          <p:cNvPicPr>
            <a:picLocks noGrp="1" noChangeAspect="1" noChangeArrowheads="1"/>
          </p:cNvPicPr>
          <p:nvPr>
            <p:ph sz="quarter" idx="1"/>
          </p:nvPr>
        </p:nvPicPr>
        <p:blipFill>
          <a:blip r:embed="rId2"/>
          <a:srcRect/>
          <a:stretch>
            <a:fillRect/>
          </a:stretch>
        </p:blipFill>
        <p:spPr bwMode="auto">
          <a:xfrm>
            <a:off x="214282" y="357166"/>
            <a:ext cx="2976555" cy="2281495"/>
          </a:xfrm>
          <a:prstGeom prst="rect">
            <a:avLst/>
          </a:prstGeom>
          <a:noFill/>
          <a:ln w="9525">
            <a:noFill/>
            <a:miter lim="800000"/>
            <a:headEnd/>
            <a:tailEnd/>
          </a:ln>
          <a:effectLst/>
        </p:spPr>
      </p:pic>
      <p:pic>
        <p:nvPicPr>
          <p:cNvPr id="18435" name="Picture 3"/>
          <p:cNvPicPr>
            <a:picLocks noChangeAspect="1" noChangeArrowheads="1"/>
          </p:cNvPicPr>
          <p:nvPr/>
        </p:nvPicPr>
        <p:blipFill>
          <a:blip r:embed="rId3"/>
          <a:srcRect/>
          <a:stretch>
            <a:fillRect/>
          </a:stretch>
        </p:blipFill>
        <p:spPr bwMode="auto">
          <a:xfrm>
            <a:off x="3500430" y="285728"/>
            <a:ext cx="2157416" cy="2702969"/>
          </a:xfrm>
          <a:prstGeom prst="rect">
            <a:avLst/>
          </a:prstGeom>
          <a:noFill/>
          <a:ln w="9525">
            <a:noFill/>
            <a:miter lim="800000"/>
            <a:headEnd/>
            <a:tailEnd/>
          </a:ln>
          <a:effectLst/>
        </p:spPr>
      </p:pic>
      <p:pic>
        <p:nvPicPr>
          <p:cNvPr id="18436" name="Picture 4"/>
          <p:cNvPicPr>
            <a:picLocks noChangeAspect="1" noChangeArrowheads="1"/>
          </p:cNvPicPr>
          <p:nvPr/>
        </p:nvPicPr>
        <p:blipFill>
          <a:blip r:embed="rId4"/>
          <a:srcRect/>
          <a:stretch>
            <a:fillRect/>
          </a:stretch>
        </p:blipFill>
        <p:spPr bwMode="auto">
          <a:xfrm>
            <a:off x="357158" y="3143248"/>
            <a:ext cx="2009775" cy="1866900"/>
          </a:xfrm>
          <a:prstGeom prst="rect">
            <a:avLst/>
          </a:prstGeom>
          <a:noFill/>
          <a:ln w="9525">
            <a:noFill/>
            <a:miter lim="800000"/>
            <a:headEnd/>
            <a:tailEnd/>
          </a:ln>
          <a:effectLst/>
        </p:spPr>
      </p:pic>
      <p:pic>
        <p:nvPicPr>
          <p:cNvPr id="18437" name="Picture 5"/>
          <p:cNvPicPr>
            <a:picLocks noChangeAspect="1" noChangeArrowheads="1"/>
          </p:cNvPicPr>
          <p:nvPr/>
        </p:nvPicPr>
        <p:blipFill>
          <a:blip r:embed="rId5"/>
          <a:srcRect/>
          <a:stretch>
            <a:fillRect/>
          </a:stretch>
        </p:blipFill>
        <p:spPr bwMode="auto">
          <a:xfrm>
            <a:off x="2500298" y="3071810"/>
            <a:ext cx="2277963" cy="3167066"/>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Что?Где?Когда</a:t>
            </a:r>
            <a:r>
              <a:rPr lang="ru-RU" dirty="0"/>
              <a:t>?</a:t>
            </a:r>
          </a:p>
        </p:txBody>
      </p:sp>
      <p:sp>
        <p:nvSpPr>
          <p:cNvPr id="3" name="Текст 2"/>
          <p:cNvSpPr>
            <a:spLocks noGrp="1"/>
          </p:cNvSpPr>
          <p:nvPr>
            <p:ph type="body" idx="2"/>
          </p:nvPr>
        </p:nvSpPr>
        <p:spPr/>
        <p:txBody>
          <a:bodyPr>
            <a:normAutofit/>
          </a:bodyPr>
          <a:lstStyle/>
          <a:p>
            <a:endParaRPr lang="ru-RU" dirty="0"/>
          </a:p>
        </p:txBody>
      </p:sp>
      <p:pic>
        <p:nvPicPr>
          <p:cNvPr id="19458" name="Picture 2"/>
          <p:cNvPicPr>
            <a:picLocks noGrp="1" noChangeAspect="1" noChangeArrowheads="1"/>
          </p:cNvPicPr>
          <p:nvPr>
            <p:ph sz="quarter" idx="1"/>
          </p:nvPr>
        </p:nvPicPr>
        <p:blipFill>
          <a:blip r:embed="rId2"/>
          <a:srcRect/>
          <a:stretch>
            <a:fillRect/>
          </a:stretch>
        </p:blipFill>
        <p:spPr bwMode="auto">
          <a:xfrm>
            <a:off x="0" y="0"/>
            <a:ext cx="1590675" cy="4000500"/>
          </a:xfrm>
          <a:prstGeom prst="rect">
            <a:avLst/>
          </a:prstGeom>
          <a:noFill/>
          <a:ln w="9525">
            <a:noFill/>
            <a:miter lim="800000"/>
            <a:headEnd/>
            <a:tailEnd/>
          </a:ln>
          <a:effectLst/>
        </p:spPr>
      </p:pic>
      <p:pic>
        <p:nvPicPr>
          <p:cNvPr id="19459" name="Picture 3"/>
          <p:cNvPicPr>
            <a:picLocks noChangeAspect="1" noChangeArrowheads="1"/>
          </p:cNvPicPr>
          <p:nvPr/>
        </p:nvPicPr>
        <p:blipFill>
          <a:blip r:embed="rId3"/>
          <a:srcRect/>
          <a:stretch>
            <a:fillRect/>
          </a:stretch>
        </p:blipFill>
        <p:spPr bwMode="auto">
          <a:xfrm>
            <a:off x="1714480" y="357166"/>
            <a:ext cx="2876550" cy="2733675"/>
          </a:xfrm>
          <a:prstGeom prst="rect">
            <a:avLst/>
          </a:prstGeom>
          <a:noFill/>
          <a:ln w="9525">
            <a:noFill/>
            <a:miter lim="800000"/>
            <a:headEnd/>
            <a:tailEnd/>
          </a:ln>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Что?Где?Когда</a:t>
            </a:r>
            <a:r>
              <a:rPr lang="ru-RU" dirty="0"/>
              <a:t>?</a:t>
            </a:r>
          </a:p>
        </p:txBody>
      </p:sp>
      <p:sp>
        <p:nvSpPr>
          <p:cNvPr id="3" name="Текст 2"/>
          <p:cNvSpPr>
            <a:spLocks noGrp="1"/>
          </p:cNvSpPr>
          <p:nvPr>
            <p:ph type="body" idx="2"/>
          </p:nvPr>
        </p:nvSpPr>
        <p:spPr/>
        <p:txBody>
          <a:bodyPr>
            <a:normAutofit fontScale="85000" lnSpcReduction="20000"/>
          </a:bodyPr>
          <a:lstStyle/>
          <a:p>
            <a:r>
              <a:rPr lang="ru-RU" dirty="0"/>
              <a:t>Римские папы активно вмешивались в политическую жизнь, стремясь подчинить своей власти западноевропейских государей. Крупный конфликт из-за права назначать епископов произошел в конце XI в. между папой римским Григорием VII и германским королем Генрихом IV. Король объявил о лишении папы власти, папа же освободил подданных Генриха IV от присяги монарху. А феодалы, воспользовавшись этим, начали борьбу с королем. В итоге Генриху IV пришлось каяться и вымаливать у римского папы прощение. Борьба пап и германских монархов, в которую были втянуты многие феодалы, </a:t>
            </a:r>
            <a:r>
              <a:rPr lang="ru-RU" dirty="0" err="1"/>
              <a:t>зéмли</a:t>
            </a:r>
            <a:r>
              <a:rPr lang="ru-RU" dirty="0"/>
              <a:t> и города Италии и Германии, продолжалась более 200 лет. </a:t>
            </a:r>
          </a:p>
        </p:txBody>
      </p:sp>
      <p:pic>
        <p:nvPicPr>
          <p:cNvPr id="19458" name="Picture 2"/>
          <p:cNvPicPr>
            <a:picLocks noGrp="1" noChangeAspect="1" noChangeArrowheads="1"/>
          </p:cNvPicPr>
          <p:nvPr>
            <p:ph sz="quarter" idx="1"/>
          </p:nvPr>
        </p:nvPicPr>
        <p:blipFill>
          <a:blip r:embed="rId2"/>
          <a:srcRect/>
          <a:stretch>
            <a:fillRect/>
          </a:stretch>
        </p:blipFill>
        <p:spPr bwMode="auto">
          <a:xfrm>
            <a:off x="0" y="0"/>
            <a:ext cx="1590675" cy="4000500"/>
          </a:xfrm>
          <a:prstGeom prst="rect">
            <a:avLst/>
          </a:prstGeom>
          <a:noFill/>
          <a:ln w="9525">
            <a:noFill/>
            <a:miter lim="800000"/>
            <a:headEnd/>
            <a:tailEnd/>
          </a:ln>
          <a:effectLst/>
        </p:spPr>
      </p:pic>
      <p:pic>
        <p:nvPicPr>
          <p:cNvPr id="19459" name="Picture 3"/>
          <p:cNvPicPr>
            <a:picLocks noChangeAspect="1" noChangeArrowheads="1"/>
          </p:cNvPicPr>
          <p:nvPr/>
        </p:nvPicPr>
        <p:blipFill>
          <a:blip r:embed="rId3"/>
          <a:srcRect/>
          <a:stretch>
            <a:fillRect/>
          </a:stretch>
        </p:blipFill>
        <p:spPr bwMode="auto">
          <a:xfrm>
            <a:off x="1714480" y="357166"/>
            <a:ext cx="2876550" cy="2733675"/>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Что?Где?Когда</a:t>
            </a:r>
            <a:r>
              <a:rPr lang="ru-RU" dirty="0"/>
              <a:t>?</a:t>
            </a:r>
          </a:p>
        </p:txBody>
      </p:sp>
      <p:sp>
        <p:nvSpPr>
          <p:cNvPr id="3" name="Текст 2"/>
          <p:cNvSpPr>
            <a:spLocks noGrp="1"/>
          </p:cNvSpPr>
          <p:nvPr>
            <p:ph type="body" idx="2"/>
          </p:nvPr>
        </p:nvSpPr>
        <p:spPr/>
        <p:txBody>
          <a:bodyPr>
            <a:normAutofit/>
          </a:bodyPr>
          <a:lstStyle/>
          <a:p>
            <a:endParaRPr lang="ru-RU" dirty="0"/>
          </a:p>
        </p:txBody>
      </p:sp>
      <p:pic>
        <p:nvPicPr>
          <p:cNvPr id="20482" name="Picture 2"/>
          <p:cNvPicPr>
            <a:picLocks noGrp="1" noChangeAspect="1" noChangeArrowheads="1"/>
          </p:cNvPicPr>
          <p:nvPr>
            <p:ph sz="quarter" idx="1"/>
          </p:nvPr>
        </p:nvPicPr>
        <p:blipFill>
          <a:blip r:embed="rId2"/>
          <a:srcRect/>
          <a:stretch>
            <a:fillRect/>
          </a:stretch>
        </p:blipFill>
        <p:spPr bwMode="auto">
          <a:xfrm>
            <a:off x="357158" y="142853"/>
            <a:ext cx="4617247" cy="3500462"/>
          </a:xfrm>
          <a:prstGeom prst="rect">
            <a:avLst/>
          </a:prstGeom>
          <a:noFill/>
          <a:ln w="9525">
            <a:noFill/>
            <a:miter lim="800000"/>
            <a:headEnd/>
            <a:tailEnd/>
          </a:ln>
          <a:effectLst/>
        </p:spPr>
      </p:pic>
      <p:pic>
        <p:nvPicPr>
          <p:cNvPr id="20483" name="Picture 3"/>
          <p:cNvPicPr>
            <a:picLocks noChangeAspect="1" noChangeArrowheads="1"/>
          </p:cNvPicPr>
          <p:nvPr/>
        </p:nvPicPr>
        <p:blipFill>
          <a:blip r:embed="rId3"/>
          <a:srcRect/>
          <a:stretch>
            <a:fillRect/>
          </a:stretch>
        </p:blipFill>
        <p:spPr bwMode="auto">
          <a:xfrm>
            <a:off x="0" y="3429000"/>
            <a:ext cx="6221327" cy="3228983"/>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Что?Где?Когда</a:t>
            </a:r>
            <a:r>
              <a:rPr lang="ru-RU" dirty="0"/>
              <a:t>?</a:t>
            </a:r>
          </a:p>
        </p:txBody>
      </p:sp>
      <p:sp>
        <p:nvSpPr>
          <p:cNvPr id="3" name="Текст 2"/>
          <p:cNvSpPr>
            <a:spLocks noGrp="1"/>
          </p:cNvSpPr>
          <p:nvPr>
            <p:ph type="body" idx="2"/>
          </p:nvPr>
        </p:nvSpPr>
        <p:spPr/>
        <p:txBody>
          <a:bodyPr>
            <a:normAutofit fontScale="92500" lnSpcReduction="20000"/>
          </a:bodyPr>
          <a:lstStyle/>
          <a:p>
            <a:r>
              <a:rPr lang="ru-RU" dirty="0"/>
              <a:t> </a:t>
            </a:r>
            <a:r>
              <a:rPr lang="ru-RU" b="1" i="1" dirty="0"/>
              <a:t>756 г.</a:t>
            </a:r>
            <a:r>
              <a:rPr lang="ru-RU" dirty="0"/>
              <a:t> король </a:t>
            </a:r>
            <a:r>
              <a:rPr lang="ru-RU" dirty="0" err="1"/>
              <a:t>Пипин</a:t>
            </a:r>
            <a:r>
              <a:rPr lang="ru-RU" dirty="0"/>
              <a:t> Короткий подарил папе римскому обширные территории. Так возникла </a:t>
            </a:r>
            <a:r>
              <a:rPr lang="ru-RU" i="1" dirty="0"/>
              <a:t>Папская область</a:t>
            </a:r>
            <a:r>
              <a:rPr lang="ru-RU" dirty="0"/>
              <a:t> с центром в Риме — ​государство, в котором папы обладали не только духовной, но и светской властью. В 800 г. папа римский короновал Карла Великого, признав его императором, а с 962 г. была установлена постоянная практика коронации германских императоров римскими папами. Все это свидетельствовало о значимом политическом авторитете церкви Рима.</a:t>
            </a:r>
          </a:p>
        </p:txBody>
      </p:sp>
      <p:pic>
        <p:nvPicPr>
          <p:cNvPr id="20482" name="Picture 2"/>
          <p:cNvPicPr>
            <a:picLocks noGrp="1" noChangeAspect="1" noChangeArrowheads="1"/>
          </p:cNvPicPr>
          <p:nvPr>
            <p:ph sz="quarter" idx="1"/>
          </p:nvPr>
        </p:nvPicPr>
        <p:blipFill>
          <a:blip r:embed="rId2"/>
          <a:srcRect/>
          <a:stretch>
            <a:fillRect/>
          </a:stretch>
        </p:blipFill>
        <p:spPr bwMode="auto">
          <a:xfrm>
            <a:off x="357158" y="142853"/>
            <a:ext cx="4617247" cy="3500462"/>
          </a:xfrm>
          <a:prstGeom prst="rect">
            <a:avLst/>
          </a:prstGeom>
          <a:noFill/>
          <a:ln w="9525">
            <a:noFill/>
            <a:miter lim="800000"/>
            <a:headEnd/>
            <a:tailEnd/>
          </a:ln>
          <a:effectLst/>
        </p:spPr>
      </p:pic>
      <p:pic>
        <p:nvPicPr>
          <p:cNvPr id="20483" name="Picture 3"/>
          <p:cNvPicPr>
            <a:picLocks noChangeAspect="1" noChangeArrowheads="1"/>
          </p:cNvPicPr>
          <p:nvPr/>
        </p:nvPicPr>
        <p:blipFill>
          <a:blip r:embed="rId3"/>
          <a:srcRect/>
          <a:stretch>
            <a:fillRect/>
          </a:stretch>
        </p:blipFill>
        <p:spPr bwMode="auto">
          <a:xfrm>
            <a:off x="0" y="3429000"/>
            <a:ext cx="6221327" cy="3228983"/>
          </a:xfrm>
          <a:prstGeom prst="rect">
            <a:avLst/>
          </a:prstGeom>
          <a:noFill/>
          <a:ln w="9525">
            <a:noFill/>
            <a:miter lim="800000"/>
            <a:headEnd/>
            <a:tailEnd/>
          </a:ln>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2"/>
          </p:nvPr>
        </p:nvSpPr>
        <p:spPr/>
        <p:txBody>
          <a:bodyPr>
            <a:normAutofit/>
          </a:bodyPr>
          <a:lstStyle/>
          <a:p>
            <a:endParaRPr lang="ru-RU" dirty="0"/>
          </a:p>
        </p:txBody>
      </p:sp>
      <p:pic>
        <p:nvPicPr>
          <p:cNvPr id="23554" name="Picture 2"/>
          <p:cNvPicPr>
            <a:picLocks noGrp="1" noChangeAspect="1" noChangeArrowheads="1"/>
          </p:cNvPicPr>
          <p:nvPr>
            <p:ph sz="quarter" idx="1"/>
          </p:nvPr>
        </p:nvPicPr>
        <p:blipFill>
          <a:blip r:embed="rId2"/>
          <a:srcRect/>
          <a:stretch>
            <a:fillRect/>
          </a:stretch>
        </p:blipFill>
        <p:spPr bwMode="auto">
          <a:xfrm>
            <a:off x="495300" y="1509713"/>
            <a:ext cx="5257800" cy="3857625"/>
          </a:xfrm>
          <a:prstGeom prst="rect">
            <a:avLst/>
          </a:prstGeom>
          <a:noFill/>
          <a:ln w="9525">
            <a:noFill/>
            <a:miter lim="800000"/>
            <a:headEnd/>
            <a:tailEnd/>
          </a:ln>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2"/>
          </p:nvPr>
        </p:nvSpPr>
        <p:spPr/>
        <p:txBody>
          <a:bodyPr>
            <a:normAutofit fontScale="92500" lnSpcReduction="10000"/>
          </a:bodyPr>
          <a:lstStyle/>
          <a:p>
            <a:r>
              <a:rPr lang="ru-RU" dirty="0"/>
              <a:t>Ключевое значение для Реконкисты имело сражение, произошедшее в 1212 г. у селения Лас </a:t>
            </a:r>
            <a:r>
              <a:rPr lang="ru-RU" dirty="0" err="1"/>
              <a:t>На́вас</a:t>
            </a:r>
            <a:r>
              <a:rPr lang="ru-RU" dirty="0"/>
              <a:t> де </a:t>
            </a:r>
            <a:r>
              <a:rPr lang="ru-RU" dirty="0" err="1"/>
              <a:t>Толо́са</a:t>
            </a:r>
            <a:r>
              <a:rPr lang="ru-RU" dirty="0"/>
              <a:t>. Объединённое войско христианских феодалов Пиренейского полуострова разгромило крупную армию мавров. Военная инициатива окончательно перешла в руки христианских правителей. В 1236 г. войско короля Кастилии взяло г. Кордову. Вскоре под властью мусульман осталась только южная часть полуострова ― </a:t>
            </a:r>
            <a:r>
              <a:rPr lang="ru-RU" dirty="0" err="1"/>
              <a:t>Гранадский</a:t>
            </a:r>
            <a:r>
              <a:rPr lang="ru-RU" dirty="0"/>
              <a:t> эмират.</a:t>
            </a:r>
          </a:p>
        </p:txBody>
      </p:sp>
      <p:pic>
        <p:nvPicPr>
          <p:cNvPr id="23554" name="Picture 2"/>
          <p:cNvPicPr>
            <a:picLocks noGrp="1" noChangeAspect="1" noChangeArrowheads="1"/>
          </p:cNvPicPr>
          <p:nvPr>
            <p:ph sz="quarter" idx="1"/>
          </p:nvPr>
        </p:nvPicPr>
        <p:blipFill>
          <a:blip r:embed="rId2"/>
          <a:srcRect/>
          <a:stretch>
            <a:fillRect/>
          </a:stretch>
        </p:blipFill>
        <p:spPr bwMode="auto">
          <a:xfrm>
            <a:off x="495300" y="1509713"/>
            <a:ext cx="5257800" cy="3857625"/>
          </a:xfrm>
          <a:prstGeom prst="rect">
            <a:avLst/>
          </a:prstGeom>
          <a:noFill/>
          <a:ln w="9525">
            <a:noFill/>
            <a:miter lim="800000"/>
            <a:headEnd/>
            <a:tailEnd/>
          </a:ln>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Что?Где?Когда</a:t>
            </a:r>
            <a:r>
              <a:rPr lang="ru-RU" dirty="0"/>
              <a:t>?</a:t>
            </a:r>
          </a:p>
        </p:txBody>
      </p:sp>
      <p:sp>
        <p:nvSpPr>
          <p:cNvPr id="3" name="Текст 2"/>
          <p:cNvSpPr>
            <a:spLocks noGrp="1"/>
          </p:cNvSpPr>
          <p:nvPr>
            <p:ph type="body" idx="2"/>
          </p:nvPr>
        </p:nvSpPr>
        <p:spPr/>
        <p:txBody>
          <a:bodyPr/>
          <a:lstStyle/>
          <a:p>
            <a:endParaRPr lang="ru-RU" dirty="0"/>
          </a:p>
        </p:txBody>
      </p:sp>
      <p:pic>
        <p:nvPicPr>
          <p:cNvPr id="21506" name="Picture 2"/>
          <p:cNvPicPr>
            <a:picLocks noGrp="1" noChangeAspect="1" noChangeArrowheads="1"/>
          </p:cNvPicPr>
          <p:nvPr>
            <p:ph sz="quarter" idx="1"/>
          </p:nvPr>
        </p:nvPicPr>
        <p:blipFill>
          <a:blip r:embed="rId2"/>
          <a:srcRect/>
          <a:stretch>
            <a:fillRect/>
          </a:stretch>
        </p:blipFill>
        <p:spPr bwMode="auto">
          <a:xfrm>
            <a:off x="142844" y="285728"/>
            <a:ext cx="3389045" cy="2493408"/>
          </a:xfrm>
          <a:prstGeom prst="rect">
            <a:avLst/>
          </a:prstGeom>
          <a:noFill/>
          <a:ln w="9525">
            <a:noFill/>
            <a:miter lim="800000"/>
            <a:headEnd/>
            <a:tailEnd/>
          </a:ln>
          <a:effectLst/>
        </p:spPr>
      </p:pic>
      <p:pic>
        <p:nvPicPr>
          <p:cNvPr id="21508" name="Picture 4"/>
          <p:cNvPicPr>
            <a:picLocks noChangeAspect="1" noChangeArrowheads="1"/>
          </p:cNvPicPr>
          <p:nvPr/>
        </p:nvPicPr>
        <p:blipFill>
          <a:blip r:embed="rId3" cstate="print"/>
          <a:srcRect/>
          <a:stretch>
            <a:fillRect/>
          </a:stretch>
        </p:blipFill>
        <p:spPr bwMode="auto">
          <a:xfrm>
            <a:off x="500034" y="2857496"/>
            <a:ext cx="2855071" cy="1857388"/>
          </a:xfrm>
          <a:prstGeom prst="rect">
            <a:avLst/>
          </a:prstGeom>
          <a:noFill/>
          <a:ln w="9525">
            <a:noFill/>
            <a:miter lim="800000"/>
            <a:headEnd/>
            <a:tailEnd/>
          </a:ln>
          <a:effectLst/>
        </p:spPr>
      </p:pic>
      <p:pic>
        <p:nvPicPr>
          <p:cNvPr id="21509" name="Picture 5"/>
          <p:cNvPicPr>
            <a:picLocks noChangeAspect="1" noChangeArrowheads="1"/>
          </p:cNvPicPr>
          <p:nvPr/>
        </p:nvPicPr>
        <p:blipFill>
          <a:blip r:embed="rId4"/>
          <a:srcRect/>
          <a:stretch>
            <a:fillRect/>
          </a:stretch>
        </p:blipFill>
        <p:spPr bwMode="auto">
          <a:xfrm>
            <a:off x="357158" y="4829161"/>
            <a:ext cx="3191369" cy="2028839"/>
          </a:xfrm>
          <a:prstGeom prst="rect">
            <a:avLst/>
          </a:prstGeom>
          <a:noFill/>
          <a:ln w="9525">
            <a:noFill/>
            <a:miter lim="800000"/>
            <a:headEnd/>
            <a:tailEnd/>
          </a:ln>
          <a:effectLst/>
        </p:spPr>
      </p:pic>
      <p:pic>
        <p:nvPicPr>
          <p:cNvPr id="21510" name="Picture 6"/>
          <p:cNvPicPr>
            <a:picLocks noChangeAspect="1" noChangeArrowheads="1"/>
          </p:cNvPicPr>
          <p:nvPr/>
        </p:nvPicPr>
        <p:blipFill>
          <a:blip r:embed="rId5"/>
          <a:srcRect l="-647" r="3512"/>
          <a:stretch>
            <a:fillRect/>
          </a:stretch>
        </p:blipFill>
        <p:spPr bwMode="auto">
          <a:xfrm>
            <a:off x="3786182" y="4286256"/>
            <a:ext cx="4214842" cy="2376491"/>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Что?Где?Когда</a:t>
            </a:r>
            <a:r>
              <a:rPr lang="ru-RU" dirty="0"/>
              <a:t>?</a:t>
            </a:r>
          </a:p>
        </p:txBody>
      </p:sp>
      <p:sp>
        <p:nvSpPr>
          <p:cNvPr id="3" name="Текст 2"/>
          <p:cNvSpPr>
            <a:spLocks noGrp="1"/>
          </p:cNvSpPr>
          <p:nvPr>
            <p:ph type="body" idx="2"/>
          </p:nvPr>
        </p:nvSpPr>
        <p:spPr/>
        <p:txBody>
          <a:bodyPr/>
          <a:lstStyle/>
          <a:p>
            <a:r>
              <a:rPr lang="ru-RU" dirty="0"/>
              <a:t>Крестовые походы</a:t>
            </a:r>
          </a:p>
        </p:txBody>
      </p:sp>
      <p:pic>
        <p:nvPicPr>
          <p:cNvPr id="21506" name="Picture 2"/>
          <p:cNvPicPr>
            <a:picLocks noGrp="1" noChangeAspect="1" noChangeArrowheads="1"/>
          </p:cNvPicPr>
          <p:nvPr>
            <p:ph sz="quarter" idx="1"/>
          </p:nvPr>
        </p:nvPicPr>
        <p:blipFill>
          <a:blip r:embed="rId2"/>
          <a:srcRect/>
          <a:stretch>
            <a:fillRect/>
          </a:stretch>
        </p:blipFill>
        <p:spPr bwMode="auto">
          <a:xfrm>
            <a:off x="142844" y="285728"/>
            <a:ext cx="3389045" cy="2493408"/>
          </a:xfrm>
          <a:prstGeom prst="rect">
            <a:avLst/>
          </a:prstGeom>
          <a:noFill/>
          <a:ln w="9525">
            <a:noFill/>
            <a:miter lim="800000"/>
            <a:headEnd/>
            <a:tailEnd/>
          </a:ln>
          <a:effectLst/>
        </p:spPr>
      </p:pic>
      <p:pic>
        <p:nvPicPr>
          <p:cNvPr id="21508" name="Picture 4"/>
          <p:cNvPicPr>
            <a:picLocks noChangeAspect="1" noChangeArrowheads="1"/>
          </p:cNvPicPr>
          <p:nvPr/>
        </p:nvPicPr>
        <p:blipFill>
          <a:blip r:embed="rId3" cstate="print"/>
          <a:srcRect/>
          <a:stretch>
            <a:fillRect/>
          </a:stretch>
        </p:blipFill>
        <p:spPr bwMode="auto">
          <a:xfrm>
            <a:off x="500034" y="2857496"/>
            <a:ext cx="2855071" cy="1857388"/>
          </a:xfrm>
          <a:prstGeom prst="rect">
            <a:avLst/>
          </a:prstGeom>
          <a:noFill/>
          <a:ln w="9525">
            <a:noFill/>
            <a:miter lim="800000"/>
            <a:headEnd/>
            <a:tailEnd/>
          </a:ln>
          <a:effectLst/>
        </p:spPr>
      </p:pic>
      <p:pic>
        <p:nvPicPr>
          <p:cNvPr id="21509" name="Picture 5"/>
          <p:cNvPicPr>
            <a:picLocks noChangeAspect="1" noChangeArrowheads="1"/>
          </p:cNvPicPr>
          <p:nvPr/>
        </p:nvPicPr>
        <p:blipFill>
          <a:blip r:embed="rId4"/>
          <a:srcRect/>
          <a:stretch>
            <a:fillRect/>
          </a:stretch>
        </p:blipFill>
        <p:spPr bwMode="auto">
          <a:xfrm>
            <a:off x="357158" y="4829161"/>
            <a:ext cx="3191369" cy="2028839"/>
          </a:xfrm>
          <a:prstGeom prst="rect">
            <a:avLst/>
          </a:prstGeom>
          <a:noFill/>
          <a:ln w="9525">
            <a:noFill/>
            <a:miter lim="800000"/>
            <a:headEnd/>
            <a:tailEnd/>
          </a:ln>
          <a:effectLst/>
        </p:spPr>
      </p:pic>
      <p:pic>
        <p:nvPicPr>
          <p:cNvPr id="21510" name="Picture 6"/>
          <p:cNvPicPr>
            <a:picLocks noChangeAspect="1" noChangeArrowheads="1"/>
          </p:cNvPicPr>
          <p:nvPr/>
        </p:nvPicPr>
        <p:blipFill>
          <a:blip r:embed="rId5"/>
          <a:srcRect l="-647" r="3512"/>
          <a:stretch>
            <a:fillRect/>
          </a:stretch>
        </p:blipFill>
        <p:spPr bwMode="auto">
          <a:xfrm>
            <a:off x="3786182" y="4286256"/>
            <a:ext cx="4214842" cy="2376491"/>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Что?Где?Когда</a:t>
            </a:r>
            <a:r>
              <a:rPr lang="ru-RU" dirty="0"/>
              <a:t>?</a:t>
            </a:r>
          </a:p>
        </p:txBody>
      </p:sp>
      <p:sp>
        <p:nvSpPr>
          <p:cNvPr id="3" name="Текст 2"/>
          <p:cNvSpPr>
            <a:spLocks noGrp="1"/>
          </p:cNvSpPr>
          <p:nvPr>
            <p:ph type="body" idx="2"/>
          </p:nvPr>
        </p:nvSpPr>
        <p:spPr/>
        <p:txBody>
          <a:bodyPr/>
          <a:lstStyle/>
          <a:p>
            <a:endParaRPr lang="ru-RU"/>
          </a:p>
        </p:txBody>
      </p:sp>
      <p:pic>
        <p:nvPicPr>
          <p:cNvPr id="22530" name="Picture 2"/>
          <p:cNvPicPr>
            <a:picLocks noGrp="1" noChangeAspect="1" noChangeArrowheads="1"/>
          </p:cNvPicPr>
          <p:nvPr>
            <p:ph sz="quarter" idx="1"/>
          </p:nvPr>
        </p:nvPicPr>
        <p:blipFill>
          <a:blip r:embed="rId2"/>
          <a:srcRect/>
          <a:stretch>
            <a:fillRect/>
          </a:stretch>
        </p:blipFill>
        <p:spPr bwMode="auto">
          <a:xfrm>
            <a:off x="438150" y="1619250"/>
            <a:ext cx="5372100" cy="3638550"/>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Что?Где?Когда</a:t>
            </a:r>
            <a:r>
              <a:rPr lang="ru-RU" dirty="0"/>
              <a:t>?</a:t>
            </a:r>
          </a:p>
        </p:txBody>
      </p:sp>
      <p:sp>
        <p:nvSpPr>
          <p:cNvPr id="3" name="Текст 2"/>
          <p:cNvSpPr>
            <a:spLocks noGrp="1"/>
          </p:cNvSpPr>
          <p:nvPr>
            <p:ph type="body" idx="2"/>
          </p:nvPr>
        </p:nvSpPr>
        <p:spPr/>
        <p:txBody>
          <a:bodyPr/>
          <a:lstStyle/>
          <a:p>
            <a:endParaRPr lang="ru-RU"/>
          </a:p>
        </p:txBody>
      </p:sp>
      <p:sp>
        <p:nvSpPr>
          <p:cNvPr id="4" name="Содержимое 3"/>
          <p:cNvSpPr>
            <a:spLocks noGrp="1"/>
          </p:cNvSpPr>
          <p:nvPr>
            <p:ph sz="quarter" idx="1"/>
          </p:nvPr>
        </p:nvSpPr>
        <p:spPr/>
        <p:txBody>
          <a:bodyPr>
            <a:normAutofit fontScale="70000" lnSpcReduction="20000"/>
          </a:bodyPr>
          <a:lstStyle/>
          <a:p>
            <a:r>
              <a:rPr lang="ru-RU" b="1" dirty="0"/>
              <a:t>«Золотая булла» Карла IV</a:t>
            </a:r>
          </a:p>
          <a:p>
            <a:r>
              <a:rPr lang="ru-RU" dirty="0"/>
              <a:t>Разработанная имперскими рейхстагами в Нюрнберге в январе 1356 года и в </a:t>
            </a:r>
            <a:r>
              <a:rPr lang="ru-RU" dirty="0" err="1"/>
              <a:t>Меце</a:t>
            </a:r>
            <a:r>
              <a:rPr lang="ru-RU" dirty="0"/>
              <a:t> </a:t>
            </a:r>
            <a:r>
              <a:rPr lang="ru-RU" dirty="0" err="1"/>
              <a:t>в</a:t>
            </a:r>
            <a:r>
              <a:rPr lang="ru-RU" dirty="0"/>
              <a:t> декабре того же года, а затем утвержденная императором </a:t>
            </a:r>
            <a:r>
              <a:rPr lang="ru-RU" dirty="0">
                <a:hlinkClick r:id="rId2"/>
              </a:rPr>
              <a:t>Карлом IV</a:t>
            </a:r>
            <a:r>
              <a:rPr lang="ru-RU" dirty="0"/>
              <a:t>, «Золотая булла» стала основным законом Священной Римской империи и знаменовала </a:t>
            </a:r>
            <a:r>
              <a:rPr lang="ru-RU" dirty="0">
                <a:hlinkClick r:id="rId2"/>
              </a:rPr>
              <a:t>полную политическую раздробленность</a:t>
            </a:r>
            <a:r>
              <a:rPr lang="ru-RU" dirty="0"/>
              <a:t> Германии. «Золотая булла» устанавливала подробный порядок избрания императора коллегией из семи князей-курфюрстов (а именно архиепископов </a:t>
            </a:r>
            <a:r>
              <a:rPr lang="ru-RU" dirty="0" err="1"/>
              <a:t>Майнцского</a:t>
            </a:r>
            <a:r>
              <a:rPr lang="ru-RU" dirty="0"/>
              <a:t>, Кёльнского и </a:t>
            </a:r>
            <a:r>
              <a:rPr lang="ru-RU" dirty="0" err="1"/>
              <a:t>Трирского</a:t>
            </a:r>
            <a:r>
              <a:rPr lang="ru-RU" dirty="0"/>
              <a:t>, короля Чешского, пфальцграфа Рейнского, герцога Саксонского и маркграфа Бранденбургского). Для выборов курфюрсты не позже чем через три месяца после освобождения императорского трона собирались во Франкфурте-на-Майне по приглашению архиепископа </a:t>
            </a:r>
            <a:r>
              <a:rPr lang="ru-RU" dirty="0" err="1"/>
              <a:t>Майнцского</a:t>
            </a:r>
            <a:r>
              <a:rPr lang="ru-RU" dirty="0"/>
              <a:t>. «Золотая булла» признала территориальный суверенитет германских князей, запретила дробление курфюршеств, узаконила частные войны (за тем исключением, что вассал не мог воевать против своего сеньора). Курфюрсты получили законное право на чеканку монеты, взимание торговых пошлин и разработку горных недр. Став ядром имперского законодательства, «Золотая булла» действовала до 1806 года.</a:t>
            </a:r>
          </a:p>
          <a:p>
            <a:endParaRPr lang="ru-RU"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2"/>
          </p:nvPr>
        </p:nvSpPr>
        <p:spPr/>
        <p:txBody>
          <a:bodyPr>
            <a:normAutofit/>
          </a:bodyPr>
          <a:lstStyle/>
          <a:p>
            <a:endParaRPr lang="ru-RU" dirty="0"/>
          </a:p>
        </p:txBody>
      </p:sp>
      <p:pic>
        <p:nvPicPr>
          <p:cNvPr id="24578" name="Picture 2"/>
          <p:cNvPicPr>
            <a:picLocks noGrp="1" noChangeAspect="1" noChangeArrowheads="1"/>
          </p:cNvPicPr>
          <p:nvPr>
            <p:ph sz="quarter" idx="1"/>
          </p:nvPr>
        </p:nvPicPr>
        <p:blipFill>
          <a:blip r:embed="rId2"/>
          <a:srcRect/>
          <a:stretch>
            <a:fillRect/>
          </a:stretch>
        </p:blipFill>
        <p:spPr bwMode="auto">
          <a:xfrm>
            <a:off x="428596" y="214290"/>
            <a:ext cx="2545584" cy="3714776"/>
          </a:xfrm>
          <a:prstGeom prst="rect">
            <a:avLst/>
          </a:prstGeom>
          <a:noFill/>
          <a:ln w="9525">
            <a:noFill/>
            <a:miter lim="800000"/>
            <a:headEnd/>
            <a:tailEnd/>
          </a:ln>
          <a:effectLst/>
        </p:spPr>
      </p:pic>
      <p:pic>
        <p:nvPicPr>
          <p:cNvPr id="24579" name="Picture 3"/>
          <p:cNvPicPr>
            <a:picLocks noChangeAspect="1" noChangeArrowheads="1"/>
          </p:cNvPicPr>
          <p:nvPr/>
        </p:nvPicPr>
        <p:blipFill>
          <a:blip r:embed="rId3"/>
          <a:srcRect/>
          <a:stretch>
            <a:fillRect/>
          </a:stretch>
        </p:blipFill>
        <p:spPr bwMode="auto">
          <a:xfrm>
            <a:off x="3000364" y="2285992"/>
            <a:ext cx="3064196" cy="3929090"/>
          </a:xfrm>
          <a:prstGeom prst="rect">
            <a:avLst/>
          </a:prstGeom>
          <a:noFill/>
          <a:ln w="9525">
            <a:noFill/>
            <a:miter lim="800000"/>
            <a:headEnd/>
            <a:tailEnd/>
          </a:ln>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2"/>
          </p:nvPr>
        </p:nvSpPr>
        <p:spPr/>
        <p:txBody>
          <a:bodyPr>
            <a:normAutofit fontScale="92500"/>
          </a:bodyPr>
          <a:lstStyle/>
          <a:p>
            <a:r>
              <a:rPr lang="ru-RU" dirty="0"/>
              <a:t>Объединённые силы Кастилии и Арагона начали войну против </a:t>
            </a:r>
            <a:r>
              <a:rPr lang="ru-RU" dirty="0" err="1"/>
              <a:t>Гранадского</a:t>
            </a:r>
            <a:r>
              <a:rPr lang="ru-RU" dirty="0"/>
              <a:t> эмирата. В </a:t>
            </a:r>
            <a:r>
              <a:rPr lang="ru-RU" b="1" dirty="0"/>
              <a:t>1492 г.</a:t>
            </a:r>
            <a:r>
              <a:rPr lang="ru-RU" dirty="0"/>
              <a:t> Гранада была захвачена войсками </a:t>
            </a:r>
            <a:r>
              <a:rPr lang="ru-RU" dirty="0" err="1"/>
              <a:t>Фернандо</a:t>
            </a:r>
            <a:r>
              <a:rPr lang="ru-RU" dirty="0"/>
              <a:t> II. Мусульманское население Гранады частично осталось жить на прежнем месте, но под властью христианских правителей, частично переселилось в Северную Африку. Падение последнего оплота мусульман на Пиренейском полуострове означало </a:t>
            </a:r>
            <a:r>
              <a:rPr lang="ru-RU" b="1" dirty="0"/>
              <a:t>завершение Реконкисты</a:t>
            </a:r>
            <a:r>
              <a:rPr lang="ru-RU" dirty="0"/>
              <a:t>.</a:t>
            </a:r>
          </a:p>
        </p:txBody>
      </p:sp>
      <p:pic>
        <p:nvPicPr>
          <p:cNvPr id="24578" name="Picture 2"/>
          <p:cNvPicPr>
            <a:picLocks noGrp="1" noChangeAspect="1" noChangeArrowheads="1"/>
          </p:cNvPicPr>
          <p:nvPr>
            <p:ph sz="quarter" idx="1"/>
          </p:nvPr>
        </p:nvPicPr>
        <p:blipFill>
          <a:blip r:embed="rId2"/>
          <a:srcRect/>
          <a:stretch>
            <a:fillRect/>
          </a:stretch>
        </p:blipFill>
        <p:spPr bwMode="auto">
          <a:xfrm>
            <a:off x="428596" y="214290"/>
            <a:ext cx="2545584" cy="3714776"/>
          </a:xfrm>
          <a:prstGeom prst="rect">
            <a:avLst/>
          </a:prstGeom>
          <a:noFill/>
          <a:ln w="9525">
            <a:noFill/>
            <a:miter lim="800000"/>
            <a:headEnd/>
            <a:tailEnd/>
          </a:ln>
          <a:effectLst/>
        </p:spPr>
      </p:pic>
      <p:pic>
        <p:nvPicPr>
          <p:cNvPr id="24579" name="Picture 3"/>
          <p:cNvPicPr>
            <a:picLocks noChangeAspect="1" noChangeArrowheads="1"/>
          </p:cNvPicPr>
          <p:nvPr/>
        </p:nvPicPr>
        <p:blipFill>
          <a:blip r:embed="rId3"/>
          <a:srcRect/>
          <a:stretch>
            <a:fillRect/>
          </a:stretch>
        </p:blipFill>
        <p:spPr bwMode="auto">
          <a:xfrm>
            <a:off x="3000364" y="2285992"/>
            <a:ext cx="3064196" cy="3929090"/>
          </a:xfrm>
          <a:prstGeom prst="rect">
            <a:avLst/>
          </a:prstGeom>
          <a:noFill/>
          <a:ln w="9525">
            <a:noFill/>
            <a:miter lim="800000"/>
            <a:headEnd/>
            <a:tailEnd/>
          </a:ln>
          <a:effec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70</TotalTime>
  <Words>1767</Words>
  <Application>Microsoft Office PowerPoint</Application>
  <PresentationFormat>Экран (4:3)</PresentationFormat>
  <Paragraphs>59</Paragraphs>
  <Slides>39</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39</vt:i4>
      </vt:variant>
    </vt:vector>
  </HeadingPairs>
  <TitlesOfParts>
    <vt:vector size="43" baseType="lpstr">
      <vt:lpstr>Century Schoolbook</vt:lpstr>
      <vt:lpstr>Wingdings</vt:lpstr>
      <vt:lpstr>Wingdings 2</vt:lpstr>
      <vt:lpstr>Эркер</vt:lpstr>
      <vt:lpstr>Что?Где?Когда?</vt:lpstr>
      <vt:lpstr>Что?Где?Когда?</vt:lpstr>
      <vt:lpstr>Что?Где?Когда?</vt:lpstr>
      <vt:lpstr>Что?Где?Когда?</vt:lpstr>
      <vt:lpstr>Что?Где?Когда?</vt:lpstr>
      <vt:lpstr>Что?Где?Когда?</vt:lpstr>
      <vt:lpstr>Что?Где?Когда?</vt:lpstr>
      <vt:lpstr>Презентация PowerPoint</vt:lpstr>
      <vt:lpstr>Презентация PowerPoint</vt:lpstr>
      <vt:lpstr>Что?Где?Когда?</vt:lpstr>
      <vt:lpstr>Что?Где?Когда?</vt:lpstr>
      <vt:lpstr>Что?Где?Когда?</vt:lpstr>
      <vt:lpstr>Что?Где?Когда?</vt:lpstr>
      <vt:lpstr>Презентация PowerPoint</vt:lpstr>
      <vt:lpstr>Презентация PowerPoint</vt:lpstr>
      <vt:lpstr>Что?Где?Когда?</vt:lpstr>
      <vt:lpstr>Презентация PowerPoint</vt:lpstr>
      <vt:lpstr>Что?Где?Когда?</vt:lpstr>
      <vt:lpstr>Что?Где?Когда?</vt:lpstr>
      <vt:lpstr>Что?Где?Когда?</vt:lpstr>
      <vt:lpstr>Что?Где?Когда?</vt:lpstr>
      <vt:lpstr>Что?Где?Когда?</vt:lpstr>
      <vt:lpstr>Что?Где?Когда?</vt:lpstr>
      <vt:lpstr>Что?Где?Когда?</vt:lpstr>
      <vt:lpstr>Что?Где?Когда?</vt:lpstr>
      <vt:lpstr>Что?Где?Когда?</vt:lpstr>
      <vt:lpstr>Что?Где?Когда?</vt:lpstr>
      <vt:lpstr>Что?Где?Когда?</vt:lpstr>
      <vt:lpstr>Что?Где?Когда?</vt:lpstr>
      <vt:lpstr>Что?Где?Когда?</vt:lpstr>
      <vt:lpstr>Что?Где?Когда?</vt:lpstr>
      <vt:lpstr>Презентация PowerPoint</vt:lpstr>
      <vt:lpstr>Презентация PowerPoint</vt:lpstr>
      <vt:lpstr>Что?Где?Когда?</vt:lpstr>
      <vt:lpstr>Что?Где?Когда?</vt:lpstr>
      <vt:lpstr>Что?Где?Когда?</vt:lpstr>
      <vt:lpstr>Что?Где?Когда?</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LuckyOne</dc:creator>
  <cp:lastModifiedBy>User'</cp:lastModifiedBy>
  <cp:revision>9</cp:revision>
  <dcterms:created xsi:type="dcterms:W3CDTF">2024-10-10T19:29:17Z</dcterms:created>
  <dcterms:modified xsi:type="dcterms:W3CDTF">2026-09-22T08:31:09Z</dcterms:modified>
</cp:coreProperties>
</file>