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7" r:id="rId3"/>
    <p:sldId id="266" r:id="rId4"/>
    <p:sldId id="257" r:id="rId5"/>
    <p:sldId id="258" r:id="rId6"/>
    <p:sldId id="259" r:id="rId7"/>
    <p:sldId id="260" r:id="rId8"/>
    <p:sldId id="261" r:id="rId9"/>
    <p:sldId id="262" r:id="rId10"/>
    <p:sldId id="263" r:id="rId11"/>
    <p:sldId id="264" r:id="rId12"/>
    <p:sldId id="268" r:id="rId13"/>
    <p:sldId id="269" r:id="rId14"/>
    <p:sldId id="265" r:id="rId15"/>
    <p:sldId id="270" r:id="rId16"/>
    <p:sldId id="271"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8" d="100"/>
          <a:sy n="48" d="100"/>
        </p:scale>
        <p:origin x="1411" y="5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2EA11112-E54F-4FEE-BE3B-526C92517E97}" type="datetimeFigureOut">
              <a:rPr lang="ru-RU" smtClean="0"/>
              <a:pPr/>
              <a:t>22.09.2026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F939559-C1E1-43F1-80E0-71190BB7285A}"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2EA11112-E54F-4FEE-BE3B-526C92517E97}" type="datetimeFigureOut">
              <a:rPr lang="ru-RU" smtClean="0"/>
              <a:pPr/>
              <a:t>22.09.2026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F939559-C1E1-43F1-80E0-71190BB7285A}"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2EA11112-E54F-4FEE-BE3B-526C92517E97}" type="datetimeFigureOut">
              <a:rPr lang="ru-RU" smtClean="0"/>
              <a:pPr/>
              <a:t>22.09.2026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F939559-C1E1-43F1-80E0-71190BB7285A}"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2EA11112-E54F-4FEE-BE3B-526C92517E97}" type="datetimeFigureOut">
              <a:rPr lang="ru-RU" smtClean="0"/>
              <a:pPr/>
              <a:t>22.09.2026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F939559-C1E1-43F1-80E0-71190BB7285A}"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2EA11112-E54F-4FEE-BE3B-526C92517E97}" type="datetimeFigureOut">
              <a:rPr lang="ru-RU" smtClean="0"/>
              <a:pPr/>
              <a:t>22.09.2026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DF939559-C1E1-43F1-80E0-71190BB7285A}"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2EA11112-E54F-4FEE-BE3B-526C92517E97}" type="datetimeFigureOut">
              <a:rPr lang="ru-RU" smtClean="0"/>
              <a:pPr/>
              <a:t>22.09.2026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DF939559-C1E1-43F1-80E0-71190BB7285A}"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EA11112-E54F-4FEE-BE3B-526C92517E97}" type="datetimeFigureOut">
              <a:rPr lang="ru-RU" smtClean="0"/>
              <a:pPr/>
              <a:t>22.09.2026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DF939559-C1E1-43F1-80E0-71190BB7285A}"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2EA11112-E54F-4FEE-BE3B-526C92517E97}" type="datetimeFigureOut">
              <a:rPr lang="ru-RU" smtClean="0"/>
              <a:pPr/>
              <a:t>22.09.2026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F939559-C1E1-43F1-80E0-71190BB7285A}"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2EA11112-E54F-4FEE-BE3B-526C92517E97}" type="datetimeFigureOut">
              <a:rPr lang="ru-RU" smtClean="0"/>
              <a:pPr/>
              <a:t>22.09.2026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F939559-C1E1-43F1-80E0-71190BB7285A}"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2EA11112-E54F-4FEE-BE3B-526C92517E97}" type="datetimeFigureOut">
              <a:rPr lang="ru-RU" smtClean="0"/>
              <a:pPr/>
              <a:t>22.09.2026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F939559-C1E1-43F1-80E0-71190BB7285A}"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2EA11112-E54F-4FEE-BE3B-526C92517E97}" type="datetimeFigureOut">
              <a:rPr lang="ru-RU" smtClean="0"/>
              <a:pPr/>
              <a:t>22.09.2026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F939559-C1E1-43F1-80E0-71190BB7285A}"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A11112-E54F-4FEE-BE3B-526C92517E97}" type="datetimeFigureOut">
              <a:rPr lang="ru-RU" smtClean="0"/>
              <a:pPr/>
              <a:t>22.09.2026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939559-C1E1-43F1-80E0-71190BB7285A}"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ru.wikipedia.org/wiki/Chicago_Tribune" TargetMode="Externa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hyperlink" Target="https://propagandahistory.ru/1473/Karikatury-na-Brezhneva-i-sovetskikh-rukovoditeley-v-inostrannoy-presse/" TargetMode="Externa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a:t>карикатуры</a:t>
            </a:r>
          </a:p>
        </p:txBody>
      </p:sp>
      <p:sp>
        <p:nvSpPr>
          <p:cNvPr id="3" name="Подзаголовок 2"/>
          <p:cNvSpPr>
            <a:spLocks noGrp="1"/>
          </p:cNvSpPr>
          <p:nvPr>
            <p:ph type="subTitle" idx="1"/>
          </p:nvPr>
        </p:nvSpPr>
        <p:spPr/>
        <p:txBody>
          <a:bodyPr/>
          <a:lstStyle/>
          <a:p>
            <a:endParaRPr lang="ru-RU"/>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026" name="Picture 2"/>
          <p:cNvPicPr>
            <a:picLocks noGrp="1" noChangeAspect="1" noChangeArrowheads="1"/>
          </p:cNvPicPr>
          <p:nvPr>
            <p:ph idx="1"/>
          </p:nvPr>
        </p:nvPicPr>
        <p:blipFill>
          <a:blip r:embed="rId2" cstate="print"/>
          <a:srcRect/>
          <a:stretch>
            <a:fillRect/>
          </a:stretch>
        </p:blipFill>
        <p:spPr bwMode="auto">
          <a:xfrm>
            <a:off x="323528" y="1600200"/>
            <a:ext cx="7529589" cy="4525963"/>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endParaRPr lang="ru-RU"/>
          </a:p>
        </p:txBody>
      </p:sp>
      <p:pic>
        <p:nvPicPr>
          <p:cNvPr id="1026" name="Picture 2"/>
          <p:cNvPicPr>
            <a:picLocks noGrp="1" noChangeAspect="1" noChangeArrowheads="1"/>
          </p:cNvPicPr>
          <p:nvPr>
            <p:ph idx="1"/>
          </p:nvPr>
        </p:nvPicPr>
        <p:blipFill>
          <a:blip r:embed="rId2" cstate="print"/>
          <a:stretch>
            <a:fillRect/>
          </a:stretch>
        </p:blipFill>
        <p:spPr bwMode="auto">
          <a:xfrm>
            <a:off x="4206875" y="985044"/>
            <a:ext cx="3848100" cy="4429125"/>
          </a:xfrm>
          <a:prstGeom prst="rect">
            <a:avLst/>
          </a:prstGeom>
          <a:noFill/>
          <a:ln w="9525">
            <a:noFill/>
            <a:miter lim="800000"/>
            <a:headEnd/>
            <a:tailEnd/>
          </a:ln>
        </p:spPr>
      </p:pic>
      <p:sp>
        <p:nvSpPr>
          <p:cNvPr id="6" name="Текст 5"/>
          <p:cNvSpPr>
            <a:spLocks noGrp="1"/>
          </p:cNvSpPr>
          <p:nvPr>
            <p:ph type="body" sz="half" idx="2"/>
          </p:nvPr>
        </p:nvSpPr>
        <p:spPr/>
        <p:txBody>
          <a:bodyPr/>
          <a:lstStyle/>
          <a:p>
            <a:r>
              <a:rPr lang="ru-RU" i="1" dirty="0"/>
              <a:t>«Субсидируемый Шахтовладелец — Бедный Нищий!». </a:t>
            </a:r>
            <a:r>
              <a:rPr lang="ru-RU" i="1"/>
              <a:t>Карикатура неизвестного автора из британского журнала «Профсоюзное единство», 1925 г.</a:t>
            </a:r>
            <a:endParaRPr lang="ru-RU"/>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endParaRPr lang="ru-RU"/>
          </a:p>
        </p:txBody>
      </p:sp>
      <p:sp>
        <p:nvSpPr>
          <p:cNvPr id="6" name="Текст 5"/>
          <p:cNvSpPr>
            <a:spLocks noGrp="1"/>
          </p:cNvSpPr>
          <p:nvPr>
            <p:ph type="body" sz="half" idx="2"/>
          </p:nvPr>
        </p:nvSpPr>
        <p:spPr/>
        <p:txBody>
          <a:bodyPr>
            <a:normAutofit fontScale="92500"/>
          </a:bodyPr>
          <a:lstStyle/>
          <a:p>
            <a:r>
              <a:rPr lang="ru-RU" b="1" dirty="0"/>
              <a:t> Какие суждения о данном изображении являются верными? Выберите два суждения из пяти предложенных.</a:t>
            </a:r>
            <a:endParaRPr lang="ru-RU" dirty="0"/>
          </a:p>
          <a:p>
            <a:r>
              <a:rPr lang="ru-RU" dirty="0"/>
              <a:t>1) Карикатура относится к событиям 1920-х гг.</a:t>
            </a:r>
          </a:p>
          <a:p>
            <a:r>
              <a:rPr lang="ru-RU" dirty="0"/>
              <a:t>2) США входили в организацию, название которой представлено на карикатуре.</a:t>
            </a:r>
          </a:p>
          <a:p>
            <a:r>
              <a:rPr lang="ru-RU" dirty="0"/>
              <a:t>3) На карикатуре присутствует название одного из государств – участников Антикоминтерновского пакта.</a:t>
            </a:r>
          </a:p>
          <a:p>
            <a:r>
              <a:rPr lang="ru-RU" dirty="0"/>
              <a:t>4) СССР никогда не входил в международную организацию, название которой присутствует на карикатуре.</a:t>
            </a:r>
          </a:p>
          <a:p>
            <a:r>
              <a:rPr lang="ru-RU" dirty="0"/>
              <a:t>5) Автор изображения намекает на то, что участники «Лиги наций» предлагают США попробовать остановить международный конфликт, символически представленный на карикатуре.</a:t>
            </a:r>
          </a:p>
          <a:p>
            <a:endParaRPr lang="ru-RU"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3575050" y="1640226"/>
            <a:ext cx="5111750" cy="311876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4" name="Текст 3"/>
          <p:cNvSpPr>
            <a:spLocks noGrp="1"/>
          </p:cNvSpPr>
          <p:nvPr>
            <p:ph type="body" sz="half" idx="2"/>
          </p:nvPr>
        </p:nvSpPr>
        <p:spPr/>
        <p:txBody>
          <a:bodyPr>
            <a:normAutofit fontScale="47500" lnSpcReduction="20000"/>
          </a:bodyPr>
          <a:lstStyle/>
          <a:p>
            <a:r>
              <a:rPr lang="ru-RU" dirty="0"/>
              <a:t>Двенадцать подвигов</a:t>
            </a:r>
          </a:p>
          <a:p>
            <a:r>
              <a:rPr lang="ru-RU" dirty="0"/>
              <a:t>Бурное развитие промышленности в начале ХХ века, усилило левые движения по всему миру. В Британии набирала силу Лейбористская партия, которая проводила активную левоцентристскую политику и выступала на стороне рабочего класса.</a:t>
            </a:r>
          </a:p>
          <a:p>
            <a:r>
              <a:rPr lang="ru-RU" dirty="0"/>
              <a:t>Одним из лидеров Лейбористской партии на тот момент был Джеймс Рамсей Макдональд. Макдональд не был выходцем из рабочей среды, он работал счетоводом, а в начале своей политической карьеры был даже членом Либеральной партии. В 1894 году, Макдональд вступил в Независимую Лейбористскую партию, и на первых же выборах от этой партии проиграл. </a:t>
            </a:r>
          </a:p>
          <a:p>
            <a:r>
              <a:rPr lang="ru-RU" dirty="0"/>
              <a:t>Во время первой Мировой войны, пацифист Макдональд отошел с первых ролей в партии, и со временем утратил свою популярность. Последствия Первой мировой войны усилили бедность в Британии и тем самым актуализировались левые идеи. Лейбористы набирали ход и уже на выборах 1922 года усилили свои позиции. А на выборах 1923 года консерваторы утратили большинство, либералы отказались создавать коалицию с кем-либо, и король Георг V предложил лейбористам создать правительство меньшинства.</a:t>
            </a:r>
          </a:p>
          <a:p>
            <a:r>
              <a:rPr lang="ru-RU" dirty="0"/>
              <a:t>Бернард </a:t>
            </a:r>
            <a:r>
              <a:rPr lang="ru-RU" dirty="0" err="1"/>
              <a:t>Партридж</a:t>
            </a:r>
            <a:r>
              <a:rPr lang="ru-RU" dirty="0"/>
              <a:t> в своей карикатуре для журнала «</a:t>
            </a:r>
            <a:r>
              <a:rPr lang="ru-RU" dirty="0" err="1"/>
              <a:t>Punch</a:t>
            </a:r>
            <a:r>
              <a:rPr lang="ru-RU" dirty="0"/>
              <a:t>» сравнил вступающего в должность премьер-министра Макдональда с Геркулесом. На рисунке, Рамсей стоит в шкуре Геракла, а перед ним список из предстоящих 12 подвигов, которые предстоит совершить (карикатура называется "</a:t>
            </a:r>
            <a:r>
              <a:rPr lang="ru-RU" dirty="0" err="1"/>
              <a:t>Labours</a:t>
            </a:r>
            <a:r>
              <a:rPr lang="ru-RU" dirty="0"/>
              <a:t> </a:t>
            </a:r>
            <a:r>
              <a:rPr lang="ru-RU" dirty="0" err="1"/>
              <a:t>of</a:t>
            </a:r>
            <a:r>
              <a:rPr lang="ru-RU" dirty="0"/>
              <a:t> </a:t>
            </a:r>
            <a:r>
              <a:rPr lang="ru-RU" dirty="0" err="1"/>
              <a:t>Machercules</a:t>
            </a:r>
            <a:r>
              <a:rPr lang="ru-RU" dirty="0"/>
              <a:t>", где слово «</a:t>
            </a:r>
            <a:r>
              <a:rPr lang="ru-RU" dirty="0" err="1"/>
              <a:t>labours</a:t>
            </a:r>
            <a:r>
              <a:rPr lang="ru-RU" dirty="0"/>
              <a:t>» - «подвиги» перекликается с названием Лейбористской партии). Половина из этих подвигов обозначены как «</a:t>
            </a:r>
            <a:r>
              <a:rPr lang="ru-RU" dirty="0" err="1"/>
              <a:t>strike</a:t>
            </a:r>
            <a:r>
              <a:rPr lang="ru-RU" dirty="0"/>
              <a:t>» - забастовки. Шесть других подвигов – это проблема оккупированного французами немецкого Рура, признание Советского Союза, который национализировал на своей территории иностранную собственность, в том числе британскую, безработица, жилищная проблема, пенсионная реформа и Индия.</a:t>
            </a:r>
          </a:p>
          <a:p>
            <a:r>
              <a:rPr lang="ru-RU" dirty="0"/>
              <a:t>Половину из подвигов Макдональд точно успел совершить, в частности был документально урегулирован Рурский вопрос, началось строительство муниципального жилья для малоимущих, сокращено количество забастовок.</a:t>
            </a:r>
          </a:p>
          <a:p>
            <a:r>
              <a:rPr lang="ru-RU" dirty="0"/>
              <a:t>Репутации лейбористского правительства бал нанесен мощный удар после </a:t>
            </a:r>
            <a:r>
              <a:rPr lang="ru-RU" dirty="0" err="1"/>
              <a:t>фейкового</a:t>
            </a:r>
            <a:r>
              <a:rPr lang="ru-RU" dirty="0"/>
              <a:t> «письма Зиновьева», которое было опубликовано в газете «</a:t>
            </a:r>
            <a:r>
              <a:rPr lang="ru-RU" dirty="0" err="1"/>
              <a:t>Daily</a:t>
            </a:r>
            <a:r>
              <a:rPr lang="ru-RU" dirty="0"/>
              <a:t> </a:t>
            </a:r>
            <a:r>
              <a:rPr lang="ru-RU" dirty="0" err="1"/>
              <a:t>Mail</a:t>
            </a:r>
            <a:r>
              <a:rPr lang="ru-RU" dirty="0"/>
              <a:t>». В перехваченном письме якобы утверждалось, что лидер Коминтерна Зиновьев предлагал «срочно ратифицировать договоры между Великобританией и большевиками» и что это «поможет революционизировать международный и британский пролетариат…даст возможность распространять и развивать идеи ленинизма в Англии и колониях». </a:t>
            </a:r>
          </a:p>
          <a:p>
            <a:r>
              <a:rPr lang="ru-RU" dirty="0"/>
              <a:t>Несмотря на такую </a:t>
            </a:r>
            <a:r>
              <a:rPr lang="ru-RU" dirty="0" err="1"/>
              <a:t>фейковую</a:t>
            </a:r>
            <a:r>
              <a:rPr lang="ru-RU" dirty="0"/>
              <a:t> подачу, уже в 1929 году правительство вновь было лейбористским, а Макдональд стал премьер-министром во второй раз. Безработица, вновь выросший уровень забастовок, проблемы во внешней политике стали причиной появления еще одного правительства меньшинства. </a:t>
            </a:r>
          </a:p>
          <a:p>
            <a:r>
              <a:rPr lang="ru-RU" dirty="0"/>
              <a:t>Журнал «</a:t>
            </a:r>
            <a:r>
              <a:rPr lang="ru-RU" dirty="0" err="1"/>
              <a:t>Punch</a:t>
            </a:r>
            <a:r>
              <a:rPr lang="ru-RU" dirty="0"/>
              <a:t>»</a:t>
            </a:r>
          </a:p>
          <a:p>
            <a:r>
              <a:rPr lang="ru-RU" dirty="0"/>
              <a:t>«Подвиги </a:t>
            </a:r>
            <a:r>
              <a:rPr lang="ru-RU" dirty="0" err="1"/>
              <a:t>Макгеркулеса</a:t>
            </a:r>
            <a:r>
              <a:rPr lang="ru-RU" dirty="0"/>
              <a:t>»</a:t>
            </a:r>
          </a:p>
          <a:p>
            <a:r>
              <a:rPr lang="ru-RU" dirty="0"/>
              <a:t>1924 г.</a:t>
            </a:r>
          </a:p>
          <a:p>
            <a:r>
              <a:rPr lang="ru-RU" dirty="0"/>
              <a:t>рис. Бернард </a:t>
            </a:r>
            <a:r>
              <a:rPr lang="ru-RU" dirty="0" err="1"/>
              <a:t>Партридж</a:t>
            </a:r>
            <a:r>
              <a:rPr lang="ru-RU" dirty="0"/>
              <a:t> </a:t>
            </a:r>
          </a:p>
          <a:p>
            <a:endParaRPr lang="ru-RU"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3831255" y="273050"/>
            <a:ext cx="4599339" cy="5853113"/>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4" name="Текст 3"/>
          <p:cNvSpPr>
            <a:spLocks noGrp="1"/>
          </p:cNvSpPr>
          <p:nvPr>
            <p:ph type="body" sz="half" idx="2"/>
          </p:nvPr>
        </p:nvSpPr>
        <p:spPr/>
        <p:txBody>
          <a:bodyPr>
            <a:normAutofit fontScale="70000" lnSpcReduction="20000"/>
          </a:bodyPr>
          <a:lstStyle/>
          <a:p>
            <a:r>
              <a:rPr lang="ru-RU" dirty="0"/>
              <a:t>Борьба с экономическим кризисом</a:t>
            </a:r>
          </a:p>
          <a:p>
            <a:r>
              <a:rPr lang="ru-RU" dirty="0"/>
              <a:t>В начале 20-х годов двадцатого века в экономике США отмечались две рецессии. Одна продолжалась 18 месяцев в 1920-1921 гг., вторая длилась 13 месяцев с 1923 по 1924 год. Обе эти рецессии были связаны с перестройкой американской экономики, снижением экспорта и сокращением военных заказов.</a:t>
            </a:r>
          </a:p>
          <a:p>
            <a:r>
              <a:rPr lang="ru-RU" dirty="0"/>
              <a:t>В 1924 году вопрос оживления экономики стал темой номер один на выборах президента и в Конгресс. Чтобы завлечь избирателя, американские партии наперебой предлагали снижение налогов. </a:t>
            </a:r>
          </a:p>
          <a:p>
            <a:r>
              <a:rPr lang="ru-RU" dirty="0"/>
              <a:t>Перед этим, президент Уоррен </a:t>
            </a:r>
            <a:r>
              <a:rPr lang="ru-RU" dirty="0" err="1"/>
              <a:t>Гардинг</a:t>
            </a:r>
            <a:r>
              <a:rPr lang="ru-RU" dirty="0"/>
              <a:t>, который выиграл выборы в 1920 году уже снизил налоги. В своей предвыборной программе он обещал сократить ставки подоходного налога. В итоге, высшая ставка упала с 73% до 46%, а также дополнительно были сокращены корпоративные налоги. В 1924 году, кандидат от республиканской партии </a:t>
            </a:r>
            <a:r>
              <a:rPr lang="ru-RU" dirty="0" err="1"/>
              <a:t>Келвин</a:t>
            </a:r>
            <a:r>
              <a:rPr lang="ru-RU" dirty="0"/>
              <a:t> </a:t>
            </a:r>
            <a:r>
              <a:rPr lang="ru-RU" dirty="0" err="1"/>
              <a:t>Кулидж</a:t>
            </a:r>
            <a:r>
              <a:rPr lang="ru-RU" dirty="0"/>
              <a:t> предложил еще сократить налоговые ставки – высшая ставка должна была упасть до 25%. Став президентом </a:t>
            </a:r>
            <a:r>
              <a:rPr lang="ru-RU" dirty="0" err="1"/>
              <a:t>Кулидж</a:t>
            </a:r>
            <a:r>
              <a:rPr lang="ru-RU" dirty="0"/>
              <a:t> выполнил свое обещание.</a:t>
            </a:r>
          </a:p>
          <a:p>
            <a:r>
              <a:rPr lang="ru-RU" dirty="0"/>
              <a:t>На рисунке Клиффорда </a:t>
            </a:r>
            <a:r>
              <a:rPr lang="ru-RU" dirty="0" err="1"/>
              <a:t>Берримена</a:t>
            </a:r>
            <a:r>
              <a:rPr lang="ru-RU" dirty="0"/>
              <a:t>, ослик демократов, слон республиканцев и лось прогрессивной партии соревнуются перед американским налогоплательщиком в предложениях по сокращению налогов.</a:t>
            </a:r>
          </a:p>
          <a:p>
            <a:r>
              <a:rPr lang="ru-RU" dirty="0"/>
              <a:t>«Разве политика не прекрасна?»</a:t>
            </a:r>
          </a:p>
          <a:p>
            <a:r>
              <a:rPr lang="ru-RU" dirty="0"/>
              <a:t>1924 г.</a:t>
            </a:r>
          </a:p>
          <a:p>
            <a:r>
              <a:rPr lang="ru-RU" dirty="0"/>
              <a:t>рис. Клиффорд </a:t>
            </a:r>
            <a:r>
              <a:rPr lang="ru-RU" dirty="0" err="1"/>
              <a:t>Берримен</a:t>
            </a:r>
            <a:endParaRPr lang="ru-RU" dirty="0"/>
          </a:p>
          <a:p>
            <a:endParaRPr lang="ru-RU" dirty="0"/>
          </a:p>
        </p:txBody>
      </p:sp>
      <p:pic>
        <p:nvPicPr>
          <p:cNvPr id="3074" name="Picture 2"/>
          <p:cNvPicPr>
            <a:picLocks noGrp="1" noChangeAspect="1" noChangeArrowheads="1"/>
          </p:cNvPicPr>
          <p:nvPr>
            <p:ph idx="1"/>
          </p:nvPr>
        </p:nvPicPr>
        <p:blipFill>
          <a:blip r:embed="rId2" cstate="print"/>
          <a:srcRect/>
          <a:stretch>
            <a:fillRect/>
          </a:stretch>
        </p:blipFill>
        <p:spPr bwMode="auto">
          <a:xfrm>
            <a:off x="3575050" y="833618"/>
            <a:ext cx="5111750" cy="4731977"/>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4" name="Текст 3"/>
          <p:cNvSpPr>
            <a:spLocks noGrp="1"/>
          </p:cNvSpPr>
          <p:nvPr>
            <p:ph type="body" sz="half" idx="2"/>
          </p:nvPr>
        </p:nvSpPr>
        <p:spPr/>
        <p:txBody>
          <a:bodyPr>
            <a:normAutofit fontScale="85000" lnSpcReduction="20000"/>
          </a:bodyPr>
          <a:lstStyle/>
          <a:p>
            <a:r>
              <a:rPr lang="ru-RU" dirty="0"/>
              <a:t>Пандемия испанского гриппа, считается одной из самых массовых в истории человечества В 1918-1919 гг. испанкой болело 550 млн. человек, почти треть населения Земли. Умерло при этом, по разным подсчетам где-то 50-100 млн. человек. </a:t>
            </a:r>
          </a:p>
          <a:p>
            <a:r>
              <a:rPr lang="ru-RU" dirty="0"/>
              <a:t>Одновременно шла Первая мировая война и вот на ней потери погибших и пропавших без вести составили примерно 18,5-22 млн. человек. Можно себе представить, в каких руинах и на каком фоне приходилось завершать войну, когда людей, вымерших от гриппа было больше, чем всех погибших солдат на Первой мировой войне. </a:t>
            </a:r>
          </a:p>
          <a:p>
            <a:r>
              <a:rPr lang="ru-RU" dirty="0"/>
              <a:t>Но, всё когда-нибудь заканчивается. Карикатурист Клиффорд </a:t>
            </a:r>
            <a:r>
              <a:rPr lang="ru-RU" dirty="0" err="1"/>
              <a:t>Берримен</a:t>
            </a:r>
            <a:r>
              <a:rPr lang="ru-RU" dirty="0"/>
              <a:t> изобразил как уходит старый 1918 год, и начинается молодой новый год – </a:t>
            </a:r>
            <a:r>
              <a:rPr lang="ru-RU" dirty="0" err="1"/>
              <a:t>год</a:t>
            </a:r>
            <a:r>
              <a:rPr lang="ru-RU" dirty="0"/>
              <a:t> мира и восстановления. Разглядывая руины и опустошения, Малыш говорит: «Немного работы».</a:t>
            </a:r>
          </a:p>
          <a:p>
            <a:r>
              <a:rPr lang="ru-RU" dirty="0" err="1"/>
              <a:t>The</a:t>
            </a:r>
            <a:r>
              <a:rPr lang="ru-RU" dirty="0"/>
              <a:t> </a:t>
            </a:r>
            <a:r>
              <a:rPr lang="ru-RU" dirty="0" err="1"/>
              <a:t>Evening</a:t>
            </a:r>
            <a:r>
              <a:rPr lang="ru-RU" dirty="0"/>
              <a:t> </a:t>
            </a:r>
            <a:r>
              <a:rPr lang="ru-RU" dirty="0" err="1"/>
              <a:t>Star</a:t>
            </a:r>
            <a:endParaRPr lang="ru-RU" dirty="0"/>
          </a:p>
          <a:p>
            <a:r>
              <a:rPr lang="ru-RU" dirty="0"/>
              <a:t>1919 г.</a:t>
            </a:r>
          </a:p>
          <a:p>
            <a:r>
              <a:rPr lang="ru-RU" dirty="0"/>
              <a:t>Немного работы </a:t>
            </a:r>
          </a:p>
          <a:p>
            <a:r>
              <a:rPr lang="ru-RU" dirty="0"/>
              <a:t>рис. Клиффорд </a:t>
            </a:r>
            <a:r>
              <a:rPr lang="ru-RU" dirty="0" err="1"/>
              <a:t>Берримен</a:t>
            </a:r>
            <a:r>
              <a:rPr lang="ru-RU" dirty="0"/>
              <a:t> </a:t>
            </a:r>
          </a:p>
          <a:p>
            <a:endParaRPr lang="ru-RU" dirty="0"/>
          </a:p>
        </p:txBody>
      </p:sp>
      <p:pic>
        <p:nvPicPr>
          <p:cNvPr id="4098" name="Picture 2"/>
          <p:cNvPicPr>
            <a:picLocks noGrp="1" noChangeAspect="1" noChangeArrowheads="1"/>
          </p:cNvPicPr>
          <p:nvPr>
            <p:ph idx="1"/>
          </p:nvPr>
        </p:nvPicPr>
        <p:blipFill>
          <a:blip r:embed="rId2" cstate="print"/>
          <a:srcRect/>
          <a:stretch>
            <a:fillRect/>
          </a:stretch>
        </p:blipFill>
        <p:spPr bwMode="auto">
          <a:xfrm>
            <a:off x="3575050" y="890218"/>
            <a:ext cx="5111750" cy="4618777"/>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Салат войны</a:t>
            </a:r>
            <a:br>
              <a:rPr lang="ru-RU" dirty="0"/>
            </a:br>
            <a:endParaRPr lang="ru-RU" dirty="0"/>
          </a:p>
        </p:txBody>
      </p:sp>
      <p:sp>
        <p:nvSpPr>
          <p:cNvPr id="4" name="Текст 3"/>
          <p:cNvSpPr>
            <a:spLocks noGrp="1"/>
          </p:cNvSpPr>
          <p:nvPr>
            <p:ph type="body" sz="half" idx="2"/>
          </p:nvPr>
        </p:nvSpPr>
        <p:spPr/>
        <p:txBody>
          <a:bodyPr>
            <a:normAutofit fontScale="77500" lnSpcReduction="20000"/>
          </a:bodyPr>
          <a:lstStyle/>
          <a:p>
            <a:r>
              <a:rPr lang="ru-RU" dirty="0"/>
              <a:t>В октябре 1935 г. Италия вторглась в Эфиопию. Для того чтобы ограничить агрессора в Лиге Наций рассматривался вариант нефтяного эмбарго против Италии. Отсутствие нефти серьезно бы помешало мобильности итальянской армии. Санкции долго утрясали, то вводили, то отменяли, короче эффект они имели минимальный. Муссолини все равно продолжал войну в Эфиопии. </a:t>
            </a:r>
          </a:p>
          <a:p>
            <a:r>
              <a:rPr lang="ru-RU" dirty="0"/>
              <a:t>На карикатуре Бернарда </a:t>
            </a:r>
            <a:r>
              <a:rPr lang="ru-RU" dirty="0" err="1"/>
              <a:t>Партриджа</a:t>
            </a:r>
            <a:r>
              <a:rPr lang="ru-RU" dirty="0"/>
              <a:t> изображен Муссолини, который делает свой особый салат из самолетов, танков и артиллерии. При этом он приговаривает намекая на испанскую пословицу: «Как они там говорят? Для салата – нужно четыре человека. Скупой для уксуса, мудрый для соли, щедрый для масла и сумасшедший чтобы это все перемешать» И тут Муссолини добавляет: «Но - масла может поменьше?»</a:t>
            </a:r>
          </a:p>
          <a:p>
            <a:r>
              <a:rPr lang="ru-RU" dirty="0"/>
              <a:t>Похоже, что это игра слов. Ведь </a:t>
            </a:r>
            <a:r>
              <a:rPr lang="ru-RU" dirty="0" err="1"/>
              <a:t>oil</a:t>
            </a:r>
            <a:r>
              <a:rPr lang="ru-RU" dirty="0"/>
              <a:t> – переводится еще как нефть, а «</a:t>
            </a:r>
            <a:r>
              <a:rPr lang="ru-RU" dirty="0" err="1"/>
              <a:t>to</a:t>
            </a:r>
            <a:r>
              <a:rPr lang="ru-RU" dirty="0"/>
              <a:t> </a:t>
            </a:r>
            <a:r>
              <a:rPr lang="ru-RU" dirty="0" err="1"/>
              <a:t>hold</a:t>
            </a:r>
            <a:r>
              <a:rPr lang="ru-RU" dirty="0"/>
              <a:t> </a:t>
            </a:r>
            <a:r>
              <a:rPr lang="ru-RU" dirty="0" err="1"/>
              <a:t>out</a:t>
            </a:r>
            <a:r>
              <a:rPr lang="ru-RU" dirty="0"/>
              <a:t>» - это придержать.</a:t>
            </a:r>
          </a:p>
          <a:p>
            <a:r>
              <a:rPr lang="ru-RU" dirty="0"/>
              <a:t>То есть таким, образом Муссолини как бы намекает – ну что, будет эмбарго нефти?. «Придержите нефть или мне придержать масла в салат войны?»</a:t>
            </a:r>
          </a:p>
          <a:p>
            <a:r>
              <a:rPr lang="ru-RU" dirty="0"/>
              <a:t>В этом рисунке присутствует вся мрачность диктаторской философии. Любое ваше позитивное движение будет идти вам во вред.</a:t>
            </a:r>
          </a:p>
          <a:p>
            <a:r>
              <a:rPr lang="ru-RU" dirty="0"/>
              <a:t>Бернард </a:t>
            </a:r>
            <a:r>
              <a:rPr lang="ru-RU" dirty="0" err="1"/>
              <a:t>Партридж</a:t>
            </a:r>
            <a:endParaRPr lang="ru-RU" dirty="0"/>
          </a:p>
          <a:p>
            <a:r>
              <a:rPr lang="ru-RU" dirty="0"/>
              <a:t>1935</a:t>
            </a:r>
          </a:p>
          <a:p>
            <a:r>
              <a:rPr lang="ru-RU" dirty="0"/>
              <a:t>«Салат войны»</a:t>
            </a:r>
          </a:p>
          <a:p>
            <a:endParaRPr lang="ru-RU" dirty="0"/>
          </a:p>
        </p:txBody>
      </p:sp>
      <p:pic>
        <p:nvPicPr>
          <p:cNvPr id="5122" name="Picture 2"/>
          <p:cNvPicPr>
            <a:picLocks noGrp="1" noChangeAspect="1" noChangeArrowheads="1"/>
          </p:cNvPicPr>
          <p:nvPr>
            <p:ph idx="1"/>
          </p:nvPr>
        </p:nvPicPr>
        <p:blipFill>
          <a:blip r:embed="rId2" cstate="print"/>
          <a:srcRect/>
          <a:stretch>
            <a:fillRect/>
          </a:stretch>
        </p:blipFill>
        <p:spPr bwMode="auto">
          <a:xfrm>
            <a:off x="3575050" y="766861"/>
            <a:ext cx="5111750" cy="4865491"/>
          </a:xfrm>
          <a:prstGeom prst="rect">
            <a:avLst/>
          </a:prstGeom>
          <a:noFill/>
          <a:ln w="9525">
            <a:noFill/>
            <a:miter lim="800000"/>
            <a:headEnd/>
            <a:tailEnd/>
          </a:ln>
        </p:spPr>
      </p:pic>
      <p:pic>
        <p:nvPicPr>
          <p:cNvPr id="5" name="Picture 2"/>
          <p:cNvPicPr>
            <a:picLocks noChangeAspect="1" noChangeArrowheads="1"/>
          </p:cNvPicPr>
          <p:nvPr/>
        </p:nvPicPr>
        <p:blipFill>
          <a:blip r:embed="rId2" cstate="print"/>
          <a:srcRect/>
          <a:stretch>
            <a:fillRect/>
          </a:stretch>
        </p:blipFill>
        <p:spPr bwMode="auto">
          <a:xfrm>
            <a:off x="3571868" y="714356"/>
            <a:ext cx="5111750" cy="4865491"/>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1600" dirty="0"/>
              <a:t>Журнал «Крокодил»</a:t>
            </a:r>
            <a:br>
              <a:rPr lang="ru-RU" sz="1600" dirty="0"/>
            </a:br>
            <a:r>
              <a:rPr lang="ru-RU" sz="1600" dirty="0"/>
              <a:t>«У пса и лорда – одна морда»</a:t>
            </a:r>
            <a:br>
              <a:rPr lang="ru-RU" sz="1600" dirty="0"/>
            </a:br>
            <a:r>
              <a:rPr lang="ru-RU" sz="1600" dirty="0"/>
              <a:t>1924 г.</a:t>
            </a:r>
            <a:br>
              <a:rPr lang="ru-RU" sz="1600" dirty="0"/>
            </a:br>
            <a:r>
              <a:rPr lang="ru-RU" sz="1600" dirty="0"/>
              <a:t>рис. Б. Ефимов</a:t>
            </a:r>
          </a:p>
        </p:txBody>
      </p:sp>
      <p:sp>
        <p:nvSpPr>
          <p:cNvPr id="4" name="Текст 3"/>
          <p:cNvSpPr>
            <a:spLocks noGrp="1"/>
          </p:cNvSpPr>
          <p:nvPr>
            <p:ph type="body" sz="half" idx="2"/>
          </p:nvPr>
        </p:nvSpPr>
        <p:spPr>
          <a:xfrm>
            <a:off x="457200" y="1435100"/>
            <a:ext cx="3754760" cy="4691063"/>
          </a:xfrm>
        </p:spPr>
        <p:txBody>
          <a:bodyPr>
            <a:normAutofit fontScale="70000" lnSpcReduction="20000"/>
          </a:bodyPr>
          <a:lstStyle/>
          <a:p>
            <a:r>
              <a:rPr lang="ru-RU" dirty="0"/>
              <a:t>В 1924 году в Китае происходят важные исторические события. На политическую сцену выходит партия Гоминьдан, которая выступала за идею национальной независимости, а в своей внешней политике ориентировалась на СССР. Другие, раздробленные политические круги Китая ориентировались на правительства либо США и Англии, либо Японии.</a:t>
            </a:r>
          </a:p>
          <a:p>
            <a:r>
              <a:rPr lang="ru-RU" dirty="0"/>
              <a:t>Именно в этот период происходят обострения в отношениях с англичанами, которые имели в Китае серьезное бизнес-представительство. Англия при участии США делала все, чтобы ограничить национальное движение, ослабить стремление Китая к независимости и подавить революционные настроения.</a:t>
            </a:r>
          </a:p>
          <a:p>
            <a:r>
              <a:rPr lang="ru-RU" dirty="0"/>
              <a:t>Лидер партии Гоминьдан Сунь Ятсен писал:</a:t>
            </a:r>
          </a:p>
          <a:p>
            <a:r>
              <a:rPr lang="ru-RU" dirty="0"/>
              <a:t>«Я ненавижу англичан настолько же, насколько они меня ненавидят. Они не прощают мне того, что я разоблачаю их происки; я же не прощаю им того, что они глумятся над моей страной. На сегодняшний день Китай стоит перед лицом всеобщего бойкота всего английского не только в ограниченном районе Гонконга и Шанхая, но и по всей стране. Когда торговые, финансовые и таможенные интересы Англии начнут испытывать затруднения в Китае, может быть, Англия поймёт, насколько убийственна её политика».</a:t>
            </a:r>
          </a:p>
          <a:p>
            <a:r>
              <a:rPr lang="ru-RU" dirty="0"/>
              <a:t>Естественно в советском «Крокодиле» не могли остаться равнодушными к китайским событиям: «В Пекине состоялся многолюдный митинг, принявший резолюцию: Китайское правительство должно выставить во всех местах, имеющих исторический интерес, надписи: «Англичане и собаки не допускаются!» </a:t>
            </a:r>
          </a:p>
          <a:p>
            <a:r>
              <a:rPr lang="ru-RU" dirty="0"/>
              <a:t>Интересно, что такая надпись - это намек на традиционное предупреждение в английских барах: «</a:t>
            </a:r>
            <a:r>
              <a:rPr lang="ru-RU" dirty="0" err="1"/>
              <a:t>No</a:t>
            </a:r>
            <a:r>
              <a:rPr lang="ru-RU" dirty="0"/>
              <a:t> </a:t>
            </a:r>
            <a:r>
              <a:rPr lang="ru-RU" dirty="0" err="1"/>
              <a:t>children</a:t>
            </a:r>
            <a:r>
              <a:rPr lang="ru-RU" dirty="0"/>
              <a:t>, </a:t>
            </a:r>
            <a:r>
              <a:rPr lang="ru-RU" dirty="0" err="1"/>
              <a:t>no</a:t>
            </a:r>
            <a:r>
              <a:rPr lang="ru-RU" dirty="0"/>
              <a:t> </a:t>
            </a:r>
            <a:r>
              <a:rPr lang="ru-RU" dirty="0" err="1"/>
              <a:t>dogs</a:t>
            </a:r>
            <a:r>
              <a:rPr lang="ru-RU" dirty="0"/>
              <a:t>» - «Дети и собаки не допускаются».</a:t>
            </a:r>
          </a:p>
          <a:p>
            <a:r>
              <a:rPr lang="ru-RU" dirty="0"/>
              <a:t>Журнал «Крокодил»</a:t>
            </a:r>
          </a:p>
          <a:p>
            <a:r>
              <a:rPr lang="ru-RU" dirty="0"/>
              <a:t>«У пса и лорда – одна морда»</a:t>
            </a:r>
          </a:p>
          <a:p>
            <a:r>
              <a:rPr lang="ru-RU" dirty="0"/>
              <a:t>1924 г.</a:t>
            </a:r>
          </a:p>
          <a:p>
            <a:r>
              <a:rPr lang="ru-RU" dirty="0"/>
              <a:t>рис. Б. Ефимов</a:t>
            </a:r>
          </a:p>
          <a:p>
            <a:endParaRPr lang="ru-RU" dirty="0"/>
          </a:p>
        </p:txBody>
      </p:sp>
      <p:pic>
        <p:nvPicPr>
          <p:cNvPr id="6146" name="Picture 2"/>
          <p:cNvPicPr>
            <a:picLocks noGrp="1" noChangeAspect="1" noChangeArrowheads="1"/>
          </p:cNvPicPr>
          <p:nvPr>
            <p:ph idx="1"/>
          </p:nvPr>
        </p:nvPicPr>
        <p:blipFill>
          <a:blip r:embed="rId2" cstate="print"/>
          <a:srcRect t="12091" r="497"/>
          <a:stretch>
            <a:fillRect/>
          </a:stretch>
        </p:blipFill>
        <p:spPr bwMode="auto">
          <a:xfrm>
            <a:off x="4068946" y="980728"/>
            <a:ext cx="4103454" cy="5145435"/>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4" name="Текст 3"/>
          <p:cNvSpPr>
            <a:spLocks noGrp="1"/>
          </p:cNvSpPr>
          <p:nvPr>
            <p:ph type="body" sz="half" idx="2"/>
          </p:nvPr>
        </p:nvSpPr>
        <p:spPr/>
        <p:txBody>
          <a:bodyPr>
            <a:normAutofit fontScale="62500" lnSpcReduction="20000"/>
          </a:bodyPr>
          <a:lstStyle/>
          <a:p>
            <a:r>
              <a:rPr lang="ru-RU" dirty="0"/>
              <a:t>Про Чехию и Судеты. В 1938 году Франция и Великобритания, пытаясь умиротворить Гитлера фактически сдали Чехословакию Германии. Французский и английский премьеры давили на президента Чехословакии </a:t>
            </a:r>
            <a:r>
              <a:rPr lang="ru-RU" dirty="0" err="1"/>
              <a:t>Бенеша</a:t>
            </a:r>
            <a:r>
              <a:rPr lang="ru-RU" dirty="0"/>
              <a:t>, требуя от него уступок Германии. То предполагалось, что аннексируют только приграничные чешские территории. Потом звучали требования о том, что нужно уступить те территории, где количество немцев составляет более половины от проживающих. Итог известен. После Мюнхенского договора фактически началось агрессивное шествие Гитлера по Европе. Британский премьер Чемберлен, который «привез мир» домой, «привез» и немецкие бомбы на крыши домов Лондона в 1940 г. Французский премьер Даладье во время оккупации Франции был арестован и просидел в немецких лагерях до окончания войны.</a:t>
            </a:r>
          </a:p>
          <a:p>
            <a:r>
              <a:rPr lang="ru-RU" dirty="0"/>
              <a:t>На Нюрнбергском процессе </a:t>
            </a:r>
            <a:r>
              <a:rPr lang="ru-RU" dirty="0" err="1"/>
              <a:t>Кейтелю</a:t>
            </a:r>
            <a:r>
              <a:rPr lang="ru-RU" dirty="0"/>
              <a:t> был задан вопрос: «Напала бы Германия на Чехословакию в 1938 году, если бы западные державы поддержали Прагу?»</a:t>
            </a:r>
          </a:p>
          <a:p>
            <a:r>
              <a:rPr lang="ru-RU" dirty="0" err="1"/>
              <a:t>Кейтель</a:t>
            </a:r>
            <a:r>
              <a:rPr lang="ru-RU" dirty="0"/>
              <a:t> ответил: «Конечно, нет. Мы не были достаточно сильны с военной точки зрения. Целью Мюнхена было вытеснить Россию из Европы, выиграть время и завершить вооружение Германии».</a:t>
            </a:r>
          </a:p>
          <a:p>
            <a:r>
              <a:rPr lang="ru-RU" dirty="0"/>
              <a:t>По мере того как разворачивался Судетский кризис 1938 года, карикатурист </a:t>
            </a:r>
            <a:r>
              <a:rPr lang="ru-RU" dirty="0" err="1"/>
              <a:t>Партридж</a:t>
            </a:r>
            <a:r>
              <a:rPr lang="ru-RU" dirty="0"/>
              <a:t> высмеивал заявление Гитлера о желании пересмотреть границу Германии с Чехословакией мирным путем и подчеркивал бесполезность чешского предложения концессий.</a:t>
            </a:r>
          </a:p>
          <a:p>
            <a:r>
              <a:rPr lang="ru-RU" dirty="0"/>
              <a:t>Подпись под рисунком:</a:t>
            </a:r>
          </a:p>
          <a:p>
            <a:r>
              <a:rPr lang="ru-RU" dirty="0"/>
              <a:t>- Бабушка, зачем тебе такие острые зубы?</a:t>
            </a:r>
          </a:p>
          <a:p>
            <a:r>
              <a:rPr lang="ru-RU" dirty="0"/>
              <a:t>- Для мирного пересмотра договоров, дорогая.</a:t>
            </a:r>
          </a:p>
          <a:p>
            <a:r>
              <a:rPr lang="ru-RU" dirty="0"/>
              <a:t>Журнал «</a:t>
            </a:r>
            <a:r>
              <a:rPr lang="ru-RU" dirty="0" err="1"/>
              <a:t>Punch</a:t>
            </a:r>
            <a:r>
              <a:rPr lang="ru-RU" dirty="0"/>
              <a:t>»</a:t>
            </a:r>
          </a:p>
          <a:p>
            <a:r>
              <a:rPr lang="ru-RU" dirty="0"/>
              <a:t>«Чешская Шапочка»</a:t>
            </a:r>
          </a:p>
          <a:p>
            <a:r>
              <a:rPr lang="ru-RU" dirty="0"/>
              <a:t>1938 г.</a:t>
            </a:r>
          </a:p>
          <a:p>
            <a:r>
              <a:rPr lang="ru-RU" dirty="0"/>
              <a:t>рис. Б. </a:t>
            </a:r>
            <a:r>
              <a:rPr lang="ru-RU" dirty="0" err="1"/>
              <a:t>Партридж</a:t>
            </a:r>
            <a:endParaRPr lang="ru-RU" dirty="0"/>
          </a:p>
          <a:p>
            <a:endParaRPr lang="ru-RU" dirty="0"/>
          </a:p>
          <a:p>
            <a:endParaRPr lang="ru-RU" dirty="0"/>
          </a:p>
        </p:txBody>
      </p:sp>
      <p:pic>
        <p:nvPicPr>
          <p:cNvPr id="7170" name="Picture 2"/>
          <p:cNvPicPr>
            <a:picLocks noGrp="1" noChangeAspect="1" noChangeArrowheads="1"/>
          </p:cNvPicPr>
          <p:nvPr>
            <p:ph idx="1"/>
          </p:nvPr>
        </p:nvPicPr>
        <p:blipFill>
          <a:blip r:embed="rId2" cstate="print"/>
          <a:srcRect/>
          <a:stretch>
            <a:fillRect/>
          </a:stretch>
        </p:blipFill>
        <p:spPr bwMode="auto">
          <a:xfrm>
            <a:off x="3976745" y="273050"/>
            <a:ext cx="4308360" cy="5853113"/>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4" name="Текст 3"/>
          <p:cNvSpPr>
            <a:spLocks noGrp="1"/>
          </p:cNvSpPr>
          <p:nvPr>
            <p:ph type="body" sz="half" idx="2"/>
          </p:nvPr>
        </p:nvSpPr>
        <p:spPr/>
        <p:txBody>
          <a:bodyPr/>
          <a:lstStyle/>
          <a:p>
            <a:r>
              <a:rPr lang="ru-RU" dirty="0"/>
              <a:t>Рузвельт просит у Конгресса «добавки» власти (</a:t>
            </a:r>
            <a:r>
              <a:rPr lang="ru-RU" dirty="0" err="1">
                <a:hlinkClick r:id="rId2" tooltip="Chicago Tribune"/>
              </a:rPr>
              <a:t>Chicago</a:t>
            </a:r>
            <a:r>
              <a:rPr lang="ru-RU" dirty="0">
                <a:hlinkClick r:id="rId2" tooltip="Chicago Tribune"/>
              </a:rPr>
              <a:t> </a:t>
            </a:r>
            <a:r>
              <a:rPr lang="ru-RU" dirty="0" err="1">
                <a:hlinkClick r:id="rId2" tooltip="Chicago Tribune"/>
              </a:rPr>
              <a:t>Tribune</a:t>
            </a:r>
            <a:r>
              <a:rPr lang="ru-RU" dirty="0"/>
              <a:t>, 1937)</a:t>
            </a:r>
          </a:p>
        </p:txBody>
      </p:sp>
      <p:pic>
        <p:nvPicPr>
          <p:cNvPr id="8194" name="Picture 2"/>
          <p:cNvPicPr>
            <a:picLocks noGrp="1" noChangeAspect="1" noChangeArrowheads="1"/>
          </p:cNvPicPr>
          <p:nvPr>
            <p:ph idx="1"/>
          </p:nvPr>
        </p:nvPicPr>
        <p:blipFill>
          <a:blip r:embed="rId3" cstate="print"/>
          <a:srcRect/>
          <a:stretch>
            <a:fillRect/>
          </a:stretch>
        </p:blipFill>
        <p:spPr bwMode="auto">
          <a:xfrm>
            <a:off x="3611562" y="380206"/>
            <a:ext cx="5038725" cy="563880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4" name="Текст 3"/>
          <p:cNvSpPr>
            <a:spLocks noGrp="1"/>
          </p:cNvSpPr>
          <p:nvPr>
            <p:ph type="body" sz="half" idx="2"/>
          </p:nvPr>
        </p:nvSpPr>
        <p:spPr/>
        <p:txBody>
          <a:bodyPr/>
          <a:lstStyle/>
          <a:p>
            <a:endParaRPr lang="ru-RU"/>
          </a:p>
        </p:txBody>
      </p:sp>
      <p:pic>
        <p:nvPicPr>
          <p:cNvPr id="2050" name="Picture 2"/>
          <p:cNvPicPr>
            <a:picLocks noGrp="1" noChangeAspect="1" noChangeArrowheads="1"/>
          </p:cNvPicPr>
          <p:nvPr>
            <p:ph idx="1"/>
          </p:nvPr>
        </p:nvPicPr>
        <p:blipFill>
          <a:blip r:embed="rId2" cstate="print"/>
          <a:srcRect/>
          <a:stretch>
            <a:fillRect/>
          </a:stretch>
        </p:blipFill>
        <p:spPr bwMode="auto">
          <a:xfrm>
            <a:off x="-148191" y="476672"/>
            <a:ext cx="8966763" cy="3888431"/>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539551" y="764704"/>
            <a:ext cx="8510971" cy="3888432"/>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4" name="Текст 3"/>
          <p:cNvSpPr>
            <a:spLocks noGrp="1"/>
          </p:cNvSpPr>
          <p:nvPr>
            <p:ph type="body" sz="half" idx="2"/>
          </p:nvPr>
        </p:nvSpPr>
        <p:spPr/>
        <p:txBody>
          <a:bodyPr/>
          <a:lstStyle/>
          <a:p>
            <a:r>
              <a:rPr lang="ru-RU" dirty="0"/>
              <a:t>Вильсон – голубю мира: "Вот тебе оливковая ветвь. Принимайся за дело". Голубь: "Конечно, я хочу угодить всем. Но не слишком ли она тяжела для меня?" Надпись на ветви: "Лига Наций". Карикатура из британского журнала </a:t>
            </a:r>
            <a:r>
              <a:rPr lang="ru-RU" dirty="0" err="1"/>
              <a:t>Punch</a:t>
            </a:r>
            <a:r>
              <a:rPr lang="ru-RU" dirty="0"/>
              <a:t>, март 1919 года. Сенат отказался ратифицировать Версальский договор. США так и не вступили в Лигу Наций</a:t>
            </a:r>
          </a:p>
        </p:txBody>
      </p:sp>
      <p:pic>
        <p:nvPicPr>
          <p:cNvPr id="9218" name="Picture 2"/>
          <p:cNvPicPr>
            <a:picLocks noGrp="1" noChangeAspect="1" noChangeArrowheads="1"/>
          </p:cNvPicPr>
          <p:nvPr>
            <p:ph idx="1"/>
          </p:nvPr>
        </p:nvPicPr>
        <p:blipFill>
          <a:blip r:embed="rId2" cstate="print"/>
          <a:srcRect/>
          <a:stretch>
            <a:fillRect/>
          </a:stretch>
        </p:blipFill>
        <p:spPr bwMode="auto">
          <a:xfrm>
            <a:off x="3575050" y="457328"/>
            <a:ext cx="5111750" cy="5484556"/>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4294967295"/>
          </p:nvPr>
        </p:nvPicPr>
        <p:blipFill>
          <a:blip r:embed="rId2" cstate="print"/>
          <a:srcRect/>
          <a:stretch>
            <a:fillRect/>
          </a:stretch>
        </p:blipFill>
        <p:spPr bwMode="auto">
          <a:xfrm>
            <a:off x="144594" y="764704"/>
            <a:ext cx="8999406" cy="5106177"/>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r>
              <a:rPr lang="en-US" dirty="0">
                <a:hlinkClick r:id="rId2"/>
              </a:rPr>
              <a:t>https://propagandahistory.ru/1473/Karikatury-na-Brezhneva-i-sovetskikh-rukovoditeley-v-inostrannoy-presse/</a:t>
            </a:r>
            <a:endParaRPr lang="ru-RU"/>
          </a:p>
          <a:p>
            <a:endParaRPr lang="ru-RU"/>
          </a:p>
        </p:txBody>
      </p:sp>
      <p:sp>
        <p:nvSpPr>
          <p:cNvPr id="4" name="Текст 3"/>
          <p:cNvSpPr>
            <a:spLocks noGrp="1"/>
          </p:cNvSpPr>
          <p:nvPr>
            <p:ph type="body" sz="half" idx="2"/>
          </p:nvPr>
        </p:nvSpPr>
        <p:spPr/>
        <p:txBody>
          <a:bodyPr/>
          <a:lstStyle/>
          <a:p>
            <a:endParaRPr lang="ru-RU"/>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209</TotalTime>
  <Words>1747</Words>
  <Application>Microsoft Office PowerPoint</Application>
  <PresentationFormat>Экран (4:3)</PresentationFormat>
  <Paragraphs>69</Paragraphs>
  <Slides>16</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16</vt:i4>
      </vt:variant>
    </vt:vector>
  </HeadingPairs>
  <TitlesOfParts>
    <vt:vector size="19" baseType="lpstr">
      <vt:lpstr>Arial</vt:lpstr>
      <vt:lpstr>Calibri</vt:lpstr>
      <vt:lpstr>Тема Office</vt:lpstr>
      <vt:lpstr>карикатуры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Салат войны </vt:lpstr>
      <vt:lpstr>Журнал «Крокодил» «У пса и лорда – одна морда» 1924 г. рис. Б. Ефимов</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LuckyOne</dc:creator>
  <cp:lastModifiedBy>User'</cp:lastModifiedBy>
  <cp:revision>24</cp:revision>
  <dcterms:created xsi:type="dcterms:W3CDTF">2023-01-25T01:14:07Z</dcterms:created>
  <dcterms:modified xsi:type="dcterms:W3CDTF">2026-09-22T08:34:15Z</dcterms:modified>
</cp:coreProperties>
</file>