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79" r:id="rId24"/>
    <p:sldId id="280"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8" d="100"/>
          <a:sy n="48" d="100"/>
        </p:scale>
        <p:origin x="1411"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BDAAB783-2430-4132-8310-F73C6687815F}" type="datetimeFigureOut">
              <a:rPr lang="ru-RU" smtClean="0"/>
              <a:pPr/>
              <a:t>22.09.2026</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D97560F3-7442-416C-A800-0032C74E6171}"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BDAAB783-2430-4132-8310-F73C6687815F}" type="datetimeFigureOut">
              <a:rPr lang="ru-RU" smtClean="0"/>
              <a:pPr/>
              <a:t>22.09.2026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97560F3-7442-416C-A800-0032C74E6171}" type="slidenum">
              <a:rPr lang="ru-RU" smtClean="0"/>
              <a:pPr/>
              <a:t>‹#›</a:t>
            </a:fld>
            <a:endParaRPr lang="ru-RU"/>
          </a:p>
        </p:txBody>
      </p:sp>
      <p:sp>
        <p:nvSpPr>
          <p:cNvPr id="7" name="Заголовок 6"/>
          <p:cNvSpPr>
            <a:spLocks noGrp="1"/>
          </p:cNvSpPr>
          <p:nvPr>
            <p:ph type="title"/>
          </p:nvPr>
        </p:nvSpPr>
        <p:spPr/>
        <p:txBody>
          <a:bodyPr rtlCol="0"/>
          <a:lstStyle/>
          <a:p>
            <a:r>
              <a:rPr kumimoji="0" lang="ru-RU"/>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BDAAB783-2430-4132-8310-F73C6687815F}" type="datetimeFigureOut">
              <a:rPr lang="ru-RU" smtClean="0"/>
              <a:pPr/>
              <a:t>22.09.2026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97560F3-7442-416C-A800-0032C74E6171}" type="slidenum">
              <a:rPr lang="ru-RU" smtClean="0"/>
              <a:pPr/>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BDAAB783-2430-4132-8310-F73C6687815F}" type="datetimeFigureOut">
              <a:rPr lang="ru-RU" smtClean="0"/>
              <a:pPr/>
              <a:t>22.09.2026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97560F3-7442-416C-A800-0032C74E6171}" type="slidenum">
              <a:rPr lang="ru-RU" smtClean="0"/>
              <a:pPr/>
              <a:t>‹#›</a:t>
            </a:fld>
            <a:endParaRPr lang="ru-RU"/>
          </a:p>
        </p:txBody>
      </p:sp>
      <p:sp>
        <p:nvSpPr>
          <p:cNvPr id="8" name="Заголовок 7"/>
          <p:cNvSpPr>
            <a:spLocks noGrp="1"/>
          </p:cNvSpPr>
          <p:nvPr>
            <p:ph type="title"/>
          </p:nvPr>
        </p:nvSpPr>
        <p:spPr/>
        <p:txBody>
          <a:bodyPr rtlCol="0"/>
          <a:lstStyle/>
          <a:p>
            <a:r>
              <a:rPr kumimoji="0" lang="ru-RU"/>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BDAAB783-2430-4132-8310-F73C6687815F}" type="datetimeFigureOut">
              <a:rPr lang="ru-RU" smtClean="0"/>
              <a:pPr/>
              <a:t>22.09.2026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97560F3-7442-416C-A800-0032C74E6171}"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BDAAB783-2430-4132-8310-F73C6687815F}" type="datetimeFigureOut">
              <a:rPr lang="ru-RU" smtClean="0"/>
              <a:pPr/>
              <a:t>22.09.2026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97560F3-7442-416C-A800-0032C74E6171}" type="slidenum">
              <a:rPr lang="ru-RU" smtClean="0"/>
              <a:pPr/>
              <a:t>‹#›</a:t>
            </a:fld>
            <a:endParaRPr lang="ru-RU"/>
          </a:p>
        </p:txBody>
      </p:sp>
      <p:sp>
        <p:nvSpPr>
          <p:cNvPr id="6" name="Заголовок 5"/>
          <p:cNvSpPr>
            <a:spLocks noGrp="1"/>
          </p:cNvSpPr>
          <p:nvPr>
            <p:ph type="title"/>
          </p:nvPr>
        </p:nvSpPr>
        <p:spPr/>
        <p:txBody>
          <a:bodyPr rtlCol="0"/>
          <a:lstStyle/>
          <a:p>
            <a:r>
              <a:rPr kumimoji="0" lang="ru-RU"/>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DAAB783-2430-4132-8310-F73C6687815F}" type="datetimeFigureOut">
              <a:rPr lang="ru-RU" smtClean="0"/>
              <a:pPr/>
              <a:t>22.09.2026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97560F3-7442-416C-A800-0032C74E617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p>
            <a:fld id="{BDAAB783-2430-4132-8310-F73C6687815F}" type="datetimeFigureOut">
              <a:rPr lang="ru-RU" smtClean="0"/>
              <a:pPr/>
              <a:t>22.09.2026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97560F3-7442-416C-A800-0032C74E6171}"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BDAAB783-2430-4132-8310-F73C6687815F}" type="datetimeFigureOut">
              <a:rPr lang="ru-RU" smtClean="0"/>
              <a:pPr/>
              <a:t>22.09.2026</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D97560F3-7442-416C-A800-0032C74E6171}" type="slidenum">
              <a:rPr lang="ru-RU" smtClean="0"/>
              <a:pPr/>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a:t>Образец заголовка</a:t>
            </a:r>
            <a:endParaRPr kumimoji="0" lang="en-US"/>
          </a:p>
        </p:txBody>
      </p:sp>
      <p:sp>
        <p:nvSpPr>
          <p:cNvPr id="8" name="Полилиния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олилиния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BDAAB783-2430-4132-8310-F73C6687815F}" type="datetimeFigureOut">
              <a:rPr lang="ru-RU" smtClean="0"/>
              <a:pPr/>
              <a:t>22.09.2026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97560F3-7442-416C-A800-0032C74E617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BDAAB783-2430-4132-8310-F73C6687815F}" type="datetimeFigureOut">
              <a:rPr lang="ru-RU" smtClean="0"/>
              <a:pPr/>
              <a:t>22.09.2026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97560F3-7442-416C-A800-0032C74E617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олилиния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ru-RU"/>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DAAB783-2430-4132-8310-F73C6687815F}" type="datetimeFigureOut">
              <a:rPr lang="ru-RU" smtClean="0"/>
              <a:pPr/>
              <a:t>22.09.2026</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97560F3-7442-416C-A800-0032C74E617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p:txBody>
          <a:bodyPr>
            <a:normAutofit fontScale="92500" lnSpcReduction="20000"/>
          </a:bodyPr>
          <a:lstStyle/>
          <a:p>
            <a:r>
              <a:rPr lang="ru-RU" dirty="0"/>
              <a:t>Сто лет назад великий американец… подписал Прокламацию об освобождении </a:t>
            </a:r>
            <a:r>
              <a:rPr lang="ru-RU" dirty="0" err="1"/>
              <a:t>негров</a:t>
            </a:r>
            <a:r>
              <a:rPr lang="ru-RU" dirty="0"/>
              <a:t>… Но по прошествии ста лет мы вынуждены признать трагический факт, что </a:t>
            </a:r>
            <a:r>
              <a:rPr lang="ru-RU" dirty="0" err="1"/>
              <a:t>негр</a:t>
            </a:r>
            <a:r>
              <a:rPr lang="ru-RU" dirty="0"/>
              <a:t> все еще не свободен… жизнь </a:t>
            </a:r>
            <a:r>
              <a:rPr lang="ru-RU" dirty="0" err="1"/>
              <a:t>негра</a:t>
            </a:r>
            <a:r>
              <a:rPr lang="ru-RU" dirty="0"/>
              <a:t>, к сожалению, по-прежнему калечится кандалами сегрегации и оковами дискриминации… </a:t>
            </a:r>
            <a:r>
              <a:rPr lang="ru-RU" dirty="0" err="1"/>
              <a:t>негр</a:t>
            </a:r>
            <a:r>
              <a:rPr lang="ru-RU" dirty="0"/>
              <a:t> живет на пустынном острове бедности посреди огромного океана материального процветания… </a:t>
            </a:r>
            <a:r>
              <a:rPr lang="ru-RU" dirty="0" err="1"/>
              <a:t>негр</a:t>
            </a:r>
            <a:r>
              <a:rPr lang="ru-RU" dirty="0"/>
              <a:t> по-прежнему томится на задворках американского общества и оказывается в ссылке на своей собственной земле…</a:t>
            </a:r>
          </a:p>
        </p:txBody>
      </p:sp>
      <p:sp>
        <p:nvSpPr>
          <p:cNvPr id="7" name="Заголовок 6"/>
          <p:cNvSpPr>
            <a:spLocks noGrp="1"/>
          </p:cNvSpPr>
          <p:nvPr>
            <p:ph type="title"/>
          </p:nvPr>
        </p:nvSpPr>
        <p:spPr/>
        <p:txBody>
          <a:bodyPr/>
          <a:lstStyle/>
          <a:p>
            <a:endParaRPr lang="ru-RU"/>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p:txBody>
          <a:bodyPr>
            <a:normAutofit fontScale="92500" lnSpcReduction="20000"/>
          </a:bodyPr>
          <a:lstStyle/>
          <a:p>
            <a:r>
              <a:rPr lang="ru-RU" dirty="0"/>
              <a:t>Сто лет назад великий американец… подписал Прокламацию об освобождении </a:t>
            </a:r>
            <a:r>
              <a:rPr lang="ru-RU" dirty="0" err="1"/>
              <a:t>негров</a:t>
            </a:r>
            <a:r>
              <a:rPr lang="ru-RU" dirty="0"/>
              <a:t>… Но по прошествии ста лет мы вынуждены признать трагический факт, что </a:t>
            </a:r>
            <a:r>
              <a:rPr lang="ru-RU" dirty="0" err="1"/>
              <a:t>негр</a:t>
            </a:r>
            <a:r>
              <a:rPr lang="ru-RU" dirty="0"/>
              <a:t> все еще не свободен… жизнь </a:t>
            </a:r>
            <a:r>
              <a:rPr lang="ru-RU" dirty="0" err="1"/>
              <a:t>негра</a:t>
            </a:r>
            <a:r>
              <a:rPr lang="ru-RU" dirty="0"/>
              <a:t>, к сожалению, по-прежнему калечится кандалами сегрегации и оковами дискриминации… </a:t>
            </a:r>
            <a:r>
              <a:rPr lang="ru-RU" dirty="0" err="1"/>
              <a:t>негр</a:t>
            </a:r>
            <a:r>
              <a:rPr lang="ru-RU" dirty="0"/>
              <a:t> живет на пустынном острове бедности посреди огромного океана материального процветания… </a:t>
            </a:r>
            <a:r>
              <a:rPr lang="ru-RU" dirty="0" err="1"/>
              <a:t>негр</a:t>
            </a:r>
            <a:r>
              <a:rPr lang="ru-RU" dirty="0"/>
              <a:t> по-прежнему томится на задворках американского общества и оказывается в ссылке на своей собственной земле…</a:t>
            </a:r>
          </a:p>
        </p:txBody>
      </p:sp>
      <p:sp>
        <p:nvSpPr>
          <p:cNvPr id="7" name="Заголовок 6"/>
          <p:cNvSpPr>
            <a:spLocks noGrp="1"/>
          </p:cNvSpPr>
          <p:nvPr>
            <p:ph type="title"/>
          </p:nvPr>
        </p:nvSpPr>
        <p:spPr/>
        <p:txBody>
          <a:bodyPr>
            <a:noAutofit/>
          </a:bodyPr>
          <a:lstStyle/>
          <a:p>
            <a:r>
              <a:rPr lang="ru-RU" sz="3200" dirty="0"/>
              <a:t>Из речи Мартина Лютера Кинга «У меня есть мечта». 28 августа 1963 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539552" y="332656"/>
            <a:ext cx="8147248" cy="5674635"/>
          </a:xfrm>
        </p:spPr>
        <p:txBody>
          <a:bodyPr>
            <a:normAutofit fontScale="62500" lnSpcReduction="20000"/>
          </a:bodyPr>
          <a:lstStyle/>
          <a:p>
            <a:r>
              <a:rPr lang="ru-RU" dirty="0"/>
              <a:t>Ни один человек, ни в одной стране на нашей земле не стал спать хуже по ночам оттого, что секрет производства атомного оружия, а также соответствующая технологическая база и сырье сосредоточены сегодня… в американских руках. Но я не думаю, что все мы спали бы столь же спокойно, если бы… монополией на это ужасное средство массового уничтожения завладело — хотя бы на время — какое-нибудь коммунистическое или неофашистское государство. Одного лишь страха перед атомной бомбой было бы достаточно, чтобы они смогли навязать свободному, демократическому миру одну из своих тоталитарных систем… Мне трудно представить, чтобы обеспечение эффективных мер по предотвращению новой войны… было возможно без создания того, что я бы назвал братским союзом англоязычных стран. Под этим я имею в виду особые отношения между Великобританией и Британским Содружеством наций, с одной стороны, и Соединенными Штатами Америки — с другой… Никто не может сказать, чего можно ожидать в ближайшем будущем от Советской России и руководимого ею международного коммунистического сообщества и  каковы пределы… их экспансионистских устремлений и настойчивых стараний обратить весь мир в свою веру… Протянувшись через весь континент от </a:t>
            </a:r>
            <a:r>
              <a:rPr lang="ru-RU" dirty="0" err="1"/>
              <a:t>Штеттина</a:t>
            </a:r>
            <a:r>
              <a:rPr lang="ru-RU" dirty="0"/>
              <a:t> на Балтике и до Триеста на Адриатике, на Европу опустился «железный занавес».</a:t>
            </a:r>
          </a:p>
        </p:txBody>
      </p:sp>
      <p:sp>
        <p:nvSpPr>
          <p:cNvPr id="3" name="Заголовок 2"/>
          <p:cNvSpPr>
            <a:spLocks noGrp="1"/>
          </p:cNvSpPr>
          <p:nvPr>
            <p:ph type="title"/>
          </p:nvPr>
        </p:nvSpPr>
        <p:spPr/>
        <p:txBody>
          <a:bodyPr/>
          <a:lstStyle/>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55000" lnSpcReduction="20000"/>
          </a:bodyPr>
          <a:lstStyle/>
          <a:p>
            <a:r>
              <a:rPr lang="ru-RU" dirty="0"/>
              <a:t>Ни один человек, ни в одной стране на нашей земле не стал спать хуже по ночам оттого, что секрет производства атомного оружия, а также соответствующая технологическая база и сырье сосредоточены сегодня… в американских руках. Но я не думаю, что все мы спали бы столь же спокойно, если бы… монополией на это ужасное средство массового уничтожения завладело — хотя бы на время — какое-нибудь коммунистическое или неофашистское государство. Одного лишь страха перед атомной бомбой было бы достаточно, чтобы они смогли навязать свободному, демократическому миру одну из своих тоталитарных систем…</a:t>
            </a:r>
          </a:p>
          <a:p>
            <a:r>
              <a:rPr lang="ru-RU" dirty="0"/>
              <a:t> Мне трудно представить, чтобы обеспечение эффективных мер по предотвращению новой войны… было возможно без создания того, что я бы назвал братским союзом англоязычных стран. Под этим я имею в виду особые отношения между Великобританией и Британским Содружеством наций, с одной стороны, и Соединенными Штатами Америки — с другой… Никто не может сказать, чего можно ожидать в ближайшем будущем от Советской России и руководимого ею международного коммунистического сообщества и  каковы пределы… их экспансионистских устремлений и настойчивых стараний обратить весь мир в свою веру… </a:t>
            </a:r>
          </a:p>
          <a:p>
            <a:r>
              <a:rPr lang="ru-RU" dirty="0"/>
              <a:t>Протянувшись через весь континент от </a:t>
            </a:r>
            <a:r>
              <a:rPr lang="ru-RU" dirty="0" err="1"/>
              <a:t>Штеттина</a:t>
            </a:r>
            <a:r>
              <a:rPr lang="ru-RU" dirty="0"/>
              <a:t> на Балтике и до Триеста на Адриатике, на Европу опустился «железный занавес».</a:t>
            </a:r>
          </a:p>
        </p:txBody>
      </p:sp>
      <p:sp>
        <p:nvSpPr>
          <p:cNvPr id="3" name="Заголовок 2"/>
          <p:cNvSpPr>
            <a:spLocks noGrp="1"/>
          </p:cNvSpPr>
          <p:nvPr>
            <p:ph type="title"/>
          </p:nvPr>
        </p:nvSpPr>
        <p:spPr/>
        <p:txBody>
          <a:bodyPr>
            <a:noAutofit/>
          </a:bodyPr>
          <a:lstStyle/>
          <a:p>
            <a:r>
              <a:rPr lang="ru-RU" sz="3200" dirty="0"/>
              <a:t>Из речи У. Черчилля «Мускулы мира». 5 марта 1946 г. Фултон (США)</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47500" lnSpcReduction="20000"/>
          </a:bodyPr>
          <a:lstStyle/>
          <a:p>
            <a:r>
              <a:rPr lang="ru-RU" dirty="0"/>
              <a:t>Его Величество Король Бельгийцев, Её Величество Королева Дании, Президент Федеративной Республики Германии, Президент Греческой Республики, Его Величество Король Испании, Президент Французской Республики, Президент Ирландии, Президент Итальянской Республики, Его Королевское Высочество Великий Герцог Люксембурга, Её Величество Королева Нидерландов, Президент Португальской Республики, Её Величество Королева Соединённого Королевства Великобритании и Северной Ирландии... договорились о следующем.</a:t>
            </a:r>
          </a:p>
          <a:p>
            <a:r>
              <a:rPr lang="ru-RU" b="1" dirty="0"/>
              <a:t>Статья A. </a:t>
            </a:r>
            <a:r>
              <a:rPr lang="ru-RU" dirty="0"/>
              <a:t>Согласно настоящему Договору Высокие Договаривающиеся Стороны учреждают Европейский Союз …</a:t>
            </a:r>
          </a:p>
          <a:p>
            <a:r>
              <a:rPr lang="ru-RU" b="1" dirty="0"/>
              <a:t>Статья B. </a:t>
            </a:r>
            <a:r>
              <a:rPr lang="ru-RU" dirty="0"/>
              <a:t>Союз ставит перед собой следующие цели:</a:t>
            </a:r>
          </a:p>
          <a:p>
            <a:r>
              <a:rPr lang="ru-RU" dirty="0"/>
              <a:t>— содействовать устойчивому и гармоничному экономическому и социальному прогрессу, особенно путём создания пространства без внутренних границ, экономического и социального сплочения и создания экономического и валютного союза, в конечном счёте включающего введение единой валюты…;</a:t>
            </a:r>
          </a:p>
          <a:p>
            <a:r>
              <a:rPr lang="ru-RU" dirty="0"/>
              <a:t>— способствовать утверждению его индивидуальности на международной арене, особенно путём осуществления общей внешней политики и общей политики безопасности, включая возможное оформление в дальнейшем общей оборонительной политики, которая могла бы привести со временем к созданию общих сил обороны;</a:t>
            </a:r>
          </a:p>
          <a:p>
            <a:r>
              <a:rPr lang="ru-RU" dirty="0"/>
              <a:t>— усилить защиту прав и интересов граждан государств-членов посредством введения гражданства Союза;</a:t>
            </a:r>
          </a:p>
          <a:p>
            <a:r>
              <a:rPr lang="ru-RU" dirty="0"/>
              <a:t>— развивать тесное сотрудничество в области правосудия и внутренних дел…</a:t>
            </a:r>
          </a:p>
          <a:p>
            <a:endParaRPr lang="ru-RU" dirty="0"/>
          </a:p>
        </p:txBody>
      </p:sp>
      <p:sp>
        <p:nvSpPr>
          <p:cNvPr id="3" name="Заголовок 2"/>
          <p:cNvSpPr>
            <a:spLocks noGrp="1"/>
          </p:cNvSpPr>
          <p:nvPr>
            <p:ph type="title"/>
          </p:nvPr>
        </p:nvSpPr>
        <p:spPr/>
        <p:txBody>
          <a:bodyPr/>
          <a:lstStyle/>
          <a:p>
            <a:endParaRPr lang="ru-R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539552" y="1700808"/>
            <a:ext cx="8147248" cy="4306483"/>
          </a:xfrm>
        </p:spPr>
        <p:txBody>
          <a:bodyPr>
            <a:normAutofit fontScale="47500" lnSpcReduction="20000"/>
          </a:bodyPr>
          <a:lstStyle/>
          <a:p>
            <a:r>
              <a:rPr lang="ru-RU" dirty="0"/>
              <a:t>Его Величество Король Бельгийцев, Её Величество Королева Дании, Президент Федеративной Республики Германии, Президент Греческой Республики, Его Величество Король Испании, Президент Французской Республики, Президент Ирландии, Президент Итальянской Республики, Его Королевское Высочество Великий Герцог Люксембурга, Её Величество Королева Нидерландов, Президент Португальской Республики, Её Величество Королева Соединённого Королевства Великобритании и Северной Ирландии... договорились о следующем.</a:t>
            </a:r>
          </a:p>
          <a:p>
            <a:r>
              <a:rPr lang="ru-RU" b="1" dirty="0"/>
              <a:t>Статья A. </a:t>
            </a:r>
            <a:r>
              <a:rPr lang="ru-RU" dirty="0"/>
              <a:t>Согласно настоящему Договору Высокие Договаривающиеся Стороны учреждают Европейский Союз …</a:t>
            </a:r>
          </a:p>
          <a:p>
            <a:r>
              <a:rPr lang="ru-RU" b="1" dirty="0"/>
              <a:t>Статья B. </a:t>
            </a:r>
            <a:r>
              <a:rPr lang="ru-RU" dirty="0"/>
              <a:t>Союз ставит перед собой следующие цели:</a:t>
            </a:r>
          </a:p>
          <a:p>
            <a:r>
              <a:rPr lang="ru-RU" dirty="0"/>
              <a:t>— содействовать устойчивому и гармоничному экономическому и социальному прогрессу, особенно путём создания пространства без внутренних границ, экономического и социального сплочения и создания экономического и валютного союза, в конечном счёте включающего введение единой валюты…;</a:t>
            </a:r>
          </a:p>
          <a:p>
            <a:r>
              <a:rPr lang="ru-RU" dirty="0"/>
              <a:t>— способствовать утверждению его индивидуальности на международной арене, особенно путём осуществления общей внешней политики и общей политики безопасности, включая возможное оформление в дальнейшем общей оборонительной политики, которая могла бы привести со временем к созданию общих сил обороны;</a:t>
            </a:r>
          </a:p>
          <a:p>
            <a:r>
              <a:rPr lang="ru-RU" dirty="0"/>
              <a:t>— усилить защиту прав и интересов граждан государств-членов посредством введения гражданства Союза;</a:t>
            </a:r>
          </a:p>
          <a:p>
            <a:r>
              <a:rPr lang="ru-RU" dirty="0"/>
              <a:t>— развивать тесное сотрудничество в области правосудия и внутренних дел…</a:t>
            </a:r>
          </a:p>
          <a:p>
            <a:endParaRPr lang="ru-RU" dirty="0"/>
          </a:p>
        </p:txBody>
      </p:sp>
      <p:sp>
        <p:nvSpPr>
          <p:cNvPr id="3" name="Заголовок 2"/>
          <p:cNvSpPr>
            <a:spLocks noGrp="1"/>
          </p:cNvSpPr>
          <p:nvPr>
            <p:ph type="title"/>
          </p:nvPr>
        </p:nvSpPr>
        <p:spPr/>
        <p:txBody>
          <a:bodyPr>
            <a:normAutofit fontScale="90000"/>
          </a:bodyPr>
          <a:lstStyle/>
          <a:p>
            <a:br>
              <a:rPr lang="ru-RU" dirty="0"/>
            </a:br>
            <a:br>
              <a:rPr lang="ru-RU" dirty="0"/>
            </a:br>
            <a:r>
              <a:rPr lang="ru-RU" dirty="0">
                <a:latin typeface="Franklin Gothic Demi" pitchFamily="34" charset="0"/>
              </a:rPr>
              <a:t>Из Договора о Европейском </a:t>
            </a:r>
            <a:r>
              <a:rPr lang="ru-RU" sz="2000" dirty="0">
                <a:latin typeface="Franklin Gothic Demi" pitchFamily="34" charset="0"/>
              </a:rPr>
              <a:t>Союзе </a:t>
            </a:r>
            <a:br>
              <a:rPr lang="ru-RU" sz="2000" dirty="0">
                <a:latin typeface="Franklin Gothic Demi" pitchFamily="34" charset="0"/>
              </a:rPr>
            </a:br>
            <a:r>
              <a:rPr lang="ru-RU" sz="2000" dirty="0" err="1">
                <a:latin typeface="Franklin Gothic Demi" pitchFamily="34" charset="0"/>
              </a:rPr>
              <a:t>Маастрихт</a:t>
            </a:r>
            <a:r>
              <a:rPr lang="ru-RU" sz="2000" dirty="0">
                <a:latin typeface="Franklin Gothic Demi" pitchFamily="34" charset="0"/>
              </a:rPr>
              <a:t> (Нидерланды), 7 февраля 1992 г.</a:t>
            </a:r>
            <a:br>
              <a:rPr lang="ru-RU" sz="2000" dirty="0">
                <a:latin typeface="Franklin Gothic Demi" pitchFamily="34" charset="0"/>
              </a:rPr>
            </a:br>
            <a:br>
              <a:rPr lang="ru-RU" sz="2000" dirty="0">
                <a:latin typeface="Franklin Gothic Demi" pitchFamily="34" charset="0"/>
              </a:rPr>
            </a:br>
            <a:br>
              <a:rPr lang="ru-RU" dirty="0"/>
            </a:b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55000" lnSpcReduction="20000"/>
          </a:bodyPr>
          <a:lstStyle/>
          <a:p>
            <a:pPr>
              <a:buNone/>
            </a:pPr>
            <a:r>
              <a:rPr lang="ru-RU" dirty="0"/>
              <a:t>Великое общество основывается на достатке и свободе для всех. В</a:t>
            </a:r>
          </a:p>
          <a:p>
            <a:r>
              <a:rPr lang="ru-RU" dirty="0"/>
              <a:t>ближайшие сорок лет мы должны будем перестроить все города США, так</a:t>
            </a:r>
          </a:p>
          <a:p>
            <a:r>
              <a:rPr lang="ru-RU" dirty="0"/>
              <a:t>как становится все тяжелей жить в американских городах... </a:t>
            </a:r>
          </a:p>
          <a:p>
            <a:r>
              <a:rPr lang="ru-RU" dirty="0"/>
              <a:t>Нам не хватает</a:t>
            </a:r>
          </a:p>
          <a:p>
            <a:r>
              <a:rPr lang="ru-RU" dirty="0"/>
              <a:t>домов и дорог... Во-вторых, наша сельская местность. Сегодня ее красота в</a:t>
            </a:r>
          </a:p>
          <a:p>
            <a:r>
              <a:rPr lang="ru-RU" dirty="0"/>
              <a:t>опасности. Вода, которую мы пьем, продукты, которые мы едим, даже</a:t>
            </a:r>
          </a:p>
          <a:p>
            <a:r>
              <a:rPr lang="ru-RU" dirty="0"/>
              <a:t>воздух, которым мы дышим, — все находится под угрозой загрязнения...</a:t>
            </a:r>
          </a:p>
          <a:p>
            <a:r>
              <a:rPr lang="ru-RU" dirty="0"/>
              <a:t>Зеленые поля и густые леса исчезают. Сегодня мы должны действовать,</a:t>
            </a:r>
          </a:p>
          <a:p>
            <a:r>
              <a:rPr lang="ru-RU" dirty="0"/>
              <a:t>чтобы предотвратить появление «отвратительной Америки»... </a:t>
            </a:r>
          </a:p>
          <a:p>
            <a:r>
              <a:rPr lang="ru-RU" dirty="0"/>
              <a:t>Наше</a:t>
            </a:r>
          </a:p>
          <a:p>
            <a:r>
              <a:rPr lang="ru-RU" dirty="0"/>
              <a:t>общество будет великим, если каждый молодой человек получит</a:t>
            </a:r>
          </a:p>
          <a:p>
            <a:r>
              <a:rPr lang="ru-RU" dirty="0"/>
              <a:t>возможность изучить все достижения человеческой мысли. В нынешнее</a:t>
            </a:r>
          </a:p>
          <a:p>
            <a:r>
              <a:rPr lang="ru-RU" dirty="0"/>
              <a:t>время никакая страна не может быть необразованной и в то же время</a:t>
            </a:r>
          </a:p>
          <a:p>
            <a:r>
              <a:rPr lang="ru-RU" dirty="0"/>
              <a:t>великой.</a:t>
            </a:r>
          </a:p>
        </p:txBody>
      </p:sp>
      <p:sp>
        <p:nvSpPr>
          <p:cNvPr id="3" name="Заголовок 2"/>
          <p:cNvSpPr>
            <a:spLocks noGrp="1"/>
          </p:cNvSpPr>
          <p:nvPr>
            <p:ph type="title"/>
          </p:nvPr>
        </p:nvSpPr>
        <p:spPr/>
        <p:txBody>
          <a:bodyPr/>
          <a:lstStyle/>
          <a:p>
            <a:endParaRPr 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55000" lnSpcReduction="20000"/>
          </a:bodyPr>
          <a:lstStyle/>
          <a:p>
            <a:pPr>
              <a:buNone/>
            </a:pPr>
            <a:r>
              <a:rPr lang="ru-RU" dirty="0"/>
              <a:t>Великое общество основывается на достатке и свободе для всех. В</a:t>
            </a:r>
          </a:p>
          <a:p>
            <a:r>
              <a:rPr lang="ru-RU" dirty="0"/>
              <a:t>ближайшие сорок лет мы должны будем перестроить все города США, так</a:t>
            </a:r>
          </a:p>
          <a:p>
            <a:r>
              <a:rPr lang="ru-RU" dirty="0"/>
              <a:t>как становится все тяжелей жить в американских городах... </a:t>
            </a:r>
          </a:p>
          <a:p>
            <a:r>
              <a:rPr lang="ru-RU" dirty="0"/>
              <a:t>Нам не хватает</a:t>
            </a:r>
          </a:p>
          <a:p>
            <a:r>
              <a:rPr lang="ru-RU" dirty="0"/>
              <a:t>домов и дорог... Во-вторых, наша сельская местность. Сегодня ее красота в</a:t>
            </a:r>
          </a:p>
          <a:p>
            <a:r>
              <a:rPr lang="ru-RU" dirty="0"/>
              <a:t>опасности. Вода, которую мы пьем, продукты, которые мы едим, даже</a:t>
            </a:r>
          </a:p>
          <a:p>
            <a:r>
              <a:rPr lang="ru-RU" dirty="0"/>
              <a:t>воздух, которым мы дышим, — все находится под угрозой загрязнения...</a:t>
            </a:r>
          </a:p>
          <a:p>
            <a:r>
              <a:rPr lang="ru-RU" dirty="0"/>
              <a:t>Зеленые поля и густые леса исчезают. Сегодня мы должны действовать,</a:t>
            </a:r>
          </a:p>
          <a:p>
            <a:r>
              <a:rPr lang="ru-RU" dirty="0"/>
              <a:t>чтобы предотвратить появление «отвратительной Америки»... </a:t>
            </a:r>
          </a:p>
          <a:p>
            <a:r>
              <a:rPr lang="ru-RU" dirty="0"/>
              <a:t>Наше</a:t>
            </a:r>
          </a:p>
          <a:p>
            <a:r>
              <a:rPr lang="ru-RU" dirty="0"/>
              <a:t>общество будет великим, если каждый молодой человек получит</a:t>
            </a:r>
          </a:p>
          <a:p>
            <a:r>
              <a:rPr lang="ru-RU" dirty="0"/>
              <a:t>возможность изучить все достижения человеческой мысли. В нынешнее</a:t>
            </a:r>
          </a:p>
          <a:p>
            <a:r>
              <a:rPr lang="ru-RU" dirty="0"/>
              <a:t>время никакая страна не может быть необразованной и в то же время</a:t>
            </a:r>
          </a:p>
          <a:p>
            <a:r>
              <a:rPr lang="ru-RU" dirty="0"/>
              <a:t>великой.</a:t>
            </a:r>
          </a:p>
        </p:txBody>
      </p:sp>
      <p:sp>
        <p:nvSpPr>
          <p:cNvPr id="3" name="Заголовок 2"/>
          <p:cNvSpPr>
            <a:spLocks noGrp="1"/>
          </p:cNvSpPr>
          <p:nvPr>
            <p:ph type="title"/>
          </p:nvPr>
        </p:nvSpPr>
        <p:spPr/>
        <p:txBody>
          <a:bodyPr>
            <a:noAutofit/>
          </a:bodyPr>
          <a:lstStyle/>
          <a:p>
            <a:r>
              <a:rPr lang="ru-RU" sz="1600" dirty="0"/>
              <a:t>Из выступления президента США Л. Джонсона в </a:t>
            </a:r>
            <a:r>
              <a:rPr lang="ru-RU" sz="1600" dirty="0" err="1"/>
              <a:t>Мичиганском</a:t>
            </a:r>
            <a:br>
              <a:rPr lang="ru-RU" sz="1600" dirty="0"/>
            </a:br>
            <a:br>
              <a:rPr lang="ru-RU" sz="1600" dirty="0"/>
            </a:br>
            <a:r>
              <a:rPr lang="ru-RU" sz="1600" dirty="0"/>
              <a:t>университете 22 мая 1964 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40000" lnSpcReduction="20000"/>
          </a:bodyPr>
          <a:lstStyle/>
          <a:p>
            <a:r>
              <a:rPr lang="ru-RU" dirty="0"/>
              <a:t>С моей точки зрения, например, утверждения о том, что вхождение в состав более крупного образования, т. е. Европы, повышает авторитет Великобритании, совершенно неубедительны. Такое представление неверно потому, что опирается на три ошибочные посылки.</a:t>
            </a:r>
          </a:p>
          <a:p>
            <a:r>
              <a:rPr lang="ru-RU" dirty="0"/>
              <a:t>Во-первых, оно исходит из того, что влияние или, вернее, власть является самоцелью. Это не так. Расширение способности повелевать другими странами через объединение с многонациональным колоссом — крайне непривлекательный и абсолютно не соответствующий либеральным ценностям довод в пользу интеграции с Европой. Свобода всегда лучше несвободы. Политик, который утверждает обратное, должен вызывать подозрение.</a:t>
            </a:r>
          </a:p>
          <a:p>
            <a:r>
              <a:rPr lang="ru-RU" dirty="0"/>
              <a:t>Во-вторых, сторонники этого взгляда предполагают, что интересы Великобритании неизбежно и полностью совпадают с интересами других стран Европы. И вновь нет никаких оснований считать, что это так. Как я уже показывала, Великобритания действительно «другая». На самом деле я уверена: если бы политики европейских стран захотели разобраться в этом вопросе беспристрастно и с пониманием дела, они обнаружили бы, что интересы их стран также «различны» и существенным образом противоречат друг другу. Увы, на территории евро – это не что иное, как ересь, и </a:t>
            </a:r>
            <a:r>
              <a:rPr lang="ru-RU" dirty="0" err="1"/>
              <a:t>евроинквизиция</a:t>
            </a:r>
            <a:r>
              <a:rPr lang="ru-RU" dirty="0"/>
              <a:t> очень быстро разожгла бы политические погребальные костры. В любом случае, как это понял еще де Голль, британская экономика и геополитические интересы уникальны и уникальным образом отличаются от европейских. Не видеть этого и заниматься поисками наименьшего общего европейского знаменателя — глубокое заблуждение.</a:t>
            </a:r>
          </a:p>
          <a:p>
            <a:r>
              <a:rPr lang="ru-RU" dirty="0"/>
              <a:t>И, в-третьих, крайне сомнительно, чтобы Европу, когда она высказывает единое мнение (в чем нас частенько пытаются убедить), кто-нибудь реально слушал. Репутация Европы как игрока на международной арене незавидна. Это колосс на глиняных ногах, чьи отчаянные попытки добиться серьезного отношения вызывают смех. У нее слабая валюта и инертная, негибкая экономика, в значительной мере опирающаяся на скрытый протекционизм. У нее сокращающееся, стареющее население и, за исключением Великобритании, вооруженные силы, которые нельзя назвать впечатляющими. Ну и, наконец, опять же за исключением Великобритании, — не имеющая системы дипломатия. Существуют намного более эффективные способы укрепления международного положения страны, чем участие в общей европейской внешней политике, не говоря уже об общей европейской системе обороны.</a:t>
            </a:r>
          </a:p>
          <a:p>
            <a:endParaRPr lang="ru-RU" dirty="0"/>
          </a:p>
        </p:txBody>
      </p:sp>
      <p:sp>
        <p:nvSpPr>
          <p:cNvPr id="3" name="Заголовок 2"/>
          <p:cNvSpPr>
            <a:spLocks noGrp="1"/>
          </p:cNvSpPr>
          <p:nvPr>
            <p:ph type="title"/>
          </p:nvPr>
        </p:nvSpPr>
        <p:spPr/>
        <p:txBody>
          <a:bodyPr/>
          <a:lstStyle/>
          <a:p>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40000" lnSpcReduction="20000"/>
          </a:bodyPr>
          <a:lstStyle/>
          <a:p>
            <a:r>
              <a:rPr lang="ru-RU" dirty="0"/>
              <a:t>С моей точки зрения, например, утверждения о том, что вхождение в состав более крупного образования, т. е. Европы, повышает авторитет Великобритании, совершенно неубедительны. Такое представление неверно потому, что опирается на три ошибочные посылки.</a:t>
            </a:r>
          </a:p>
          <a:p>
            <a:r>
              <a:rPr lang="ru-RU" dirty="0"/>
              <a:t>Во-первых, оно исходит из того, что влияние или, вернее, власть является самоцелью. Это не так. Расширение способности повелевать другими странами через объединение с многонациональным колоссом — крайне непривлекательный и абсолютно не соответствующий либеральным ценностям довод в пользу интеграции с Европой. Свобода всегда лучше несвободы. Политик, который утверждает обратное, должен вызывать подозрение.</a:t>
            </a:r>
          </a:p>
          <a:p>
            <a:r>
              <a:rPr lang="ru-RU" dirty="0"/>
              <a:t>Во-вторых, сторонники этого взгляда предполагают, что интересы Великобритании неизбежно и полностью совпадают с интересами других стран Европы. И вновь нет никаких оснований считать, что это так. Как я уже показывала, Великобритания действительно «другая». На самом деле я уверена: если бы политики европейских стран захотели разобраться в этом вопросе беспристрастно и с пониманием дела, они обнаружили бы, что интересы их стран также «различны» и существенным образом противоречат друг другу. Увы, на территории евро – это не что иное, как ересь, и </a:t>
            </a:r>
            <a:r>
              <a:rPr lang="ru-RU" dirty="0" err="1"/>
              <a:t>евроинквизиция</a:t>
            </a:r>
            <a:r>
              <a:rPr lang="ru-RU" dirty="0"/>
              <a:t> очень быстро разожгла бы политические погребальные костры. В любом случае, как это понял еще де Голль, британская экономика и геополитические интересы уникальны и уникальным образом отличаются от европейских. Не видеть этого и заниматься поисками наименьшего общего европейского знаменателя — глубокое заблуждение.</a:t>
            </a:r>
          </a:p>
          <a:p>
            <a:r>
              <a:rPr lang="ru-RU" dirty="0"/>
              <a:t>И, в-третьих, крайне сомнительно, чтобы Европу, когда она высказывает единое мнение (в чем нас частенько пытаются убедить), кто-нибудь реально слушал. Репутация Европы как игрока на международной арене незавидна. Это колосс на глиняных ногах, чьи отчаянные попытки добиться серьезного отношения вызывают смех. У нее слабая валюта и инертная, негибкая экономика, в значительной мере опирающаяся на скрытый протекционизм. У нее сокращающееся, стареющее население и, за исключением Великобритании, вооруженные силы, которые нельзя назвать впечатляющими. Ну и, наконец, опять же за исключением Великобритании, — не имеющая системы дипломатия. Существуют намного более эффективные способы укрепления международного положения страны, чем участие в общей европейской внешней политике, не говоря уже об общей европейской системе обороны.</a:t>
            </a:r>
          </a:p>
          <a:p>
            <a:endParaRPr lang="ru-RU" dirty="0"/>
          </a:p>
        </p:txBody>
      </p:sp>
      <p:sp>
        <p:nvSpPr>
          <p:cNvPr id="3" name="Заголовок 2"/>
          <p:cNvSpPr>
            <a:spLocks noGrp="1"/>
          </p:cNvSpPr>
          <p:nvPr>
            <p:ph type="title"/>
          </p:nvPr>
        </p:nvSpPr>
        <p:spPr>
          <a:xfrm>
            <a:off x="467544" y="274638"/>
            <a:ext cx="8219256" cy="1570186"/>
          </a:xfrm>
        </p:spPr>
        <p:txBody>
          <a:bodyPr>
            <a:normAutofit fontScale="90000"/>
          </a:bodyPr>
          <a:lstStyle/>
          <a:p>
            <a:r>
              <a:rPr lang="ru-RU" sz="2700" dirty="0"/>
              <a:t>Из книги М. Тэтчер. Искусство управления государством.</a:t>
            </a:r>
            <a:br>
              <a:rPr lang="ru-RU" sz="2700" b="0" dirty="0"/>
            </a:br>
            <a:r>
              <a:rPr lang="ru-RU" sz="2700" dirty="0"/>
              <a:t>Стратегии для меняющегося мира</a:t>
            </a:r>
            <a:br>
              <a:rPr lang="ru-RU" b="0" dirty="0"/>
            </a:b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62500" lnSpcReduction="20000"/>
          </a:bodyPr>
          <a:lstStyle/>
          <a:p>
            <a:r>
              <a:rPr lang="ru-RU" dirty="0"/>
              <a:t>Совершенно ошибочно полагать, что, если бы левым силам и партиям удалось достигнуть 51% голосов на выборах и в парламенте (что само по себе означало бы огромный шаг вперед в соотношении сил между партиями в Италии), то это было бы гарантией существования и деятельности правительства, представляющего этот 51%. Поэтому мы говорим не о левой альтернативе, но о демократической альтернативе, т.е. о политической перспективе сотрудничества и согласия народных сил, вдохновляющихся коммунистическими и социалистическими идеалами, с теми народными силами, которые разделяют католические и другие демократические убеждения... Серьезность проблем, перед которыми стоит страна, все возрастающая угроза реакционной авантюры и необходимость открыть, наконец, перед нацией стабильный путь экономического развития, социального обновления и демократического прогресса делают все более необходимым и назревшим, чтобы мы пришли к тому, что можно было бы определить новым великим историческим компромиссом между силами, которые объединяют и представляют огромное большинство итальянского народа.</a:t>
            </a:r>
          </a:p>
        </p:txBody>
      </p:sp>
      <p:sp>
        <p:nvSpPr>
          <p:cNvPr id="3" name="Заголовок 2"/>
          <p:cNvSpPr>
            <a:spLocks noGrp="1"/>
          </p:cNvSpPr>
          <p:nvPr>
            <p:ph type="title"/>
          </p:nvPr>
        </p:nvSpPr>
        <p:spPr/>
        <p:txBody>
          <a:bodyPr/>
          <a:lstStyle/>
          <a:p>
            <a:endParaRPr lang="ru-RU"/>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62500" lnSpcReduction="20000"/>
          </a:bodyPr>
          <a:lstStyle/>
          <a:p>
            <a:r>
              <a:rPr lang="ru-RU" dirty="0"/>
              <a:t>Совершенно ошибочно полагать, что, если бы левым силам и партиям удалось достигнуть 51% голосов на выборах и в парламенте (что само по себе означало бы огромный шаг вперед в соотношении сил между партиями в Италии), то это было бы гарантией существования и деятельности правительства, представляющего этот 51%. Поэтому мы говорим не о левой альтернативе, но о демократической альтернативе, т.е. о политической перспективе сотрудничества и согласия народных сил, вдохновляющихся коммунистическими и социалистическими идеалами, с теми народными силами, которые разделяют католические и другие демократические убеждения... Серьезность проблем, перед которыми стоит страна, все возрастающая угроза реакционной авантюры и необходимость открыть, наконец, перед нацией стабильный путь экономического развития, социального обновления и демократического прогресса делают все более необходимым и назревшим, чтобы мы пришли к тому, что можно было бы определить новым великим историческим компромиссом между силами, которые объединяют и представляют огромное большинство итальянского народа.</a:t>
            </a:r>
          </a:p>
        </p:txBody>
      </p:sp>
      <p:sp>
        <p:nvSpPr>
          <p:cNvPr id="3" name="Заголовок 2"/>
          <p:cNvSpPr>
            <a:spLocks noGrp="1"/>
          </p:cNvSpPr>
          <p:nvPr>
            <p:ph type="title"/>
          </p:nvPr>
        </p:nvSpPr>
        <p:spPr/>
        <p:txBody>
          <a:bodyPr>
            <a:normAutofit fontScale="90000"/>
          </a:bodyPr>
          <a:lstStyle/>
          <a:p>
            <a:br>
              <a:rPr lang="ru-RU" sz="2700" dirty="0"/>
            </a:br>
            <a:r>
              <a:rPr lang="ru-RU" sz="2700" dirty="0"/>
              <a:t>Из статьи секретаря Коммунистической партии Италии Э. </a:t>
            </a:r>
            <a:r>
              <a:rPr lang="ru-RU" sz="2700" dirty="0" err="1"/>
              <a:t>Берлингуэра</a:t>
            </a:r>
            <a:r>
              <a:rPr lang="ru-RU" sz="2700" dirty="0"/>
              <a:t> </a:t>
            </a:r>
            <a:r>
              <a:rPr lang="ru-RU" sz="2700" b="0" i="1" dirty="0"/>
              <a:t>1973</a:t>
            </a:r>
            <a:br>
              <a:rPr lang="ru-RU" b="0" dirty="0"/>
            </a:b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55000" lnSpcReduction="20000"/>
          </a:bodyPr>
          <a:lstStyle/>
          <a:p>
            <a:r>
              <a:rPr lang="ru-RU" dirty="0"/>
              <a:t>Страны Европы освобождаются от наследия прошлого, связанного с эрой конфронтации и раскола континента. Парижская хартия провозгласила новую эпоху демократии, мира и единства в Европе. Государства – участники общеевропейского процесса строят дружественные отношения при уважении десяти принципов хельсинского Заключительного акта и на основе общей приверженности демократии, верховенству права и правам человека.</a:t>
            </a:r>
          </a:p>
          <a:p>
            <a:r>
              <a:rPr lang="ru-RU" dirty="0"/>
              <a:t>… Прекращение раскола Европы открывает историческую возможность придать новое качество отношениям в сфере безопасности при полном уважении сохраняющейся за каждым государством свободы выбора.</a:t>
            </a:r>
          </a:p>
          <a:p>
            <a:r>
              <a:rPr lang="ru-RU" dirty="0"/>
              <a:t>… участники Варшавского договора, действуя как суверенные и равноправные государства, решили упразднить его военные органы и структуры к 31 марта 1991 г.</a:t>
            </a:r>
          </a:p>
          <a:p>
            <a:r>
              <a:rPr lang="ru-RU" dirty="0"/>
              <a:t>Участники совещания отметили, что это решение призвано способствовать дальнейшему снижению военных потенциалов в Европе и переходу от блоковых к общеевропейским структурам безопасности…</a:t>
            </a:r>
          </a:p>
          <a:p>
            <a:r>
              <a:rPr lang="ru-RU" dirty="0"/>
              <a:t>В новой обстановке развитие отношений между государствами … будет последовательно переводиться на двустороннюю основу. Это отвечает, как взаимной заинтересованности в партнерских, дружественных отношениях, так и современным европейским реалиям.</a:t>
            </a:r>
          </a:p>
          <a:p>
            <a:endParaRPr lang="ru-RU" dirty="0"/>
          </a:p>
        </p:txBody>
      </p:sp>
      <p:sp>
        <p:nvSpPr>
          <p:cNvPr id="3" name="Заголовок 2"/>
          <p:cNvSpPr>
            <a:spLocks noGrp="1"/>
          </p:cNvSpPr>
          <p:nvPr>
            <p:ph type="title"/>
          </p:nvPr>
        </p:nvSpPr>
        <p:spPr/>
        <p:txBody>
          <a:bodyPr/>
          <a:lstStyle/>
          <a:p>
            <a:endParaRPr lang="ru-RU"/>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55000" lnSpcReduction="20000"/>
          </a:bodyPr>
          <a:lstStyle/>
          <a:p>
            <a:r>
              <a:rPr lang="ru-RU" dirty="0"/>
              <a:t>Страны Европы освобождаются от наследия прошлого, связанного с эрой конфронтации и раскола континента. Парижская хартия провозгласила новую эпоху демократии, мира и единства в Европе. Государства – участники общеевропейского процесса строят дружественные отношения при уважении десяти принципов хельсинского Заключительного акта и на основе общей приверженности демократии, верховенству права и правам человека.</a:t>
            </a:r>
          </a:p>
          <a:p>
            <a:r>
              <a:rPr lang="ru-RU" dirty="0"/>
              <a:t>… Прекращение раскола Европы открывает историческую возможность придать новое качество отношениям в сфере безопасности при полном уважении сохраняющейся за каждым государством свободы выбора.</a:t>
            </a:r>
          </a:p>
          <a:p>
            <a:r>
              <a:rPr lang="ru-RU" dirty="0"/>
              <a:t>… участники Варшавского договора, действуя как суверенные и равноправные государства, решили упразднить его военные органы и структуры к 31 марта 1991 г.</a:t>
            </a:r>
          </a:p>
          <a:p>
            <a:r>
              <a:rPr lang="ru-RU" dirty="0"/>
              <a:t>Участники совещания отметили, что это решение призвано способствовать дальнейшему снижению военных потенциалов в Европе и переходу от блоковых к общеевропейским структурам безопасности…</a:t>
            </a:r>
          </a:p>
          <a:p>
            <a:r>
              <a:rPr lang="ru-RU" dirty="0"/>
              <a:t>В новой обстановке развитие отношений между государствами … будет последовательно переводиться на двустороннюю основу. Это отвечает, как взаимной заинтересованности в партнерских, дружественных отношениях, так и современным европейским реалиям.</a:t>
            </a:r>
          </a:p>
          <a:p>
            <a:endParaRPr lang="ru-RU" dirty="0"/>
          </a:p>
        </p:txBody>
      </p:sp>
      <p:sp>
        <p:nvSpPr>
          <p:cNvPr id="3" name="Заголовок 2"/>
          <p:cNvSpPr>
            <a:spLocks noGrp="1"/>
          </p:cNvSpPr>
          <p:nvPr>
            <p:ph type="title"/>
          </p:nvPr>
        </p:nvSpPr>
        <p:spPr/>
        <p:txBody>
          <a:bodyPr>
            <a:noAutofit/>
          </a:bodyPr>
          <a:lstStyle/>
          <a:p>
            <a:r>
              <a:rPr lang="ru-RU" sz="2000" dirty="0">
                <a:latin typeface="Franklin Gothic Demi" pitchFamily="34" charset="0"/>
              </a:rPr>
              <a:t>Из Заявления государств – участников Организации Варшавского договора</a:t>
            </a:r>
            <a:br>
              <a:rPr lang="ru-RU" sz="2000" b="0" dirty="0">
                <a:latin typeface="Franklin Gothic Demi" pitchFamily="34" charset="0"/>
              </a:rPr>
            </a:br>
            <a:r>
              <a:rPr lang="ru-RU" sz="2000" b="0" i="1" dirty="0">
                <a:latin typeface="Franklin Gothic Demi" pitchFamily="34" charset="0"/>
              </a:rPr>
              <a:t>Будапешт, 25 февраля 1991 г</a:t>
            </a:r>
            <a:br>
              <a:rPr lang="ru-RU" sz="2000" b="0" dirty="0">
                <a:latin typeface="Franklin Gothic Demi" pitchFamily="34" charset="0"/>
              </a:rPr>
            </a:br>
            <a:endParaRPr lang="ru-RU" sz="2000" dirty="0">
              <a:latin typeface="Franklin Gothic Demi"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lnSpcReduction="10000"/>
          </a:bodyPr>
          <a:lstStyle/>
          <a:p>
            <a:r>
              <a:rPr lang="ru-RU" dirty="0"/>
              <a:t>Самое точное определение — бунт поколения… Марксизм, ленинизм, анархизм — все эти слова входили… в наш политический инструментарий, с помощью которого мы пытались истолковать суть происходящего… Наше поколение просто хотело сказать обществу, в котором мы жили, — во Франции ли, в Германии ли, в Англии или Америке: мы не хотим, чтобы нас учили жить. Мы стремились выработать свои формы жизни…</a:t>
            </a:r>
          </a:p>
        </p:txBody>
      </p:sp>
      <p:sp>
        <p:nvSpPr>
          <p:cNvPr id="3" name="Заголовок 2"/>
          <p:cNvSpPr>
            <a:spLocks noGrp="1"/>
          </p:cNvSpPr>
          <p:nvPr>
            <p:ph type="title"/>
          </p:nvPr>
        </p:nvSpPr>
        <p:spPr/>
        <p:txBody>
          <a:bodyPr/>
          <a:lstStyle/>
          <a:p>
            <a:endParaRPr lang="ru-RU"/>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lnSpcReduction="10000"/>
          </a:bodyPr>
          <a:lstStyle/>
          <a:p>
            <a:r>
              <a:rPr lang="ru-RU" dirty="0"/>
              <a:t>Самое точное определение — бунт поколения… Марксизм, ленинизм, анархизм — все эти слова входили… в наш политический инструментарий, с помощью которого мы пытались истолковать суть происходящего… Наше поколение просто хотело сказать обществу, в котором мы жили, — во Франции ли, в Германии ли, в Англии или Америке: мы не хотим, чтобы нас учили жить. Мы стремились выработать свои формы жизни…</a:t>
            </a:r>
          </a:p>
        </p:txBody>
      </p:sp>
      <p:sp>
        <p:nvSpPr>
          <p:cNvPr id="3" name="Заголовок 2"/>
          <p:cNvSpPr>
            <a:spLocks noGrp="1"/>
          </p:cNvSpPr>
          <p:nvPr>
            <p:ph type="title"/>
          </p:nvPr>
        </p:nvSpPr>
        <p:spPr/>
        <p:txBody>
          <a:bodyPr>
            <a:noAutofit/>
          </a:bodyPr>
          <a:lstStyle/>
          <a:p>
            <a:r>
              <a:rPr lang="ru-RU" sz="2400" dirty="0"/>
              <a:t>Из воспоминаний одного из лидеров молодёжного движения во Франции в мае 1968 г. (дано в начале 1990-х гг.)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70000" lnSpcReduction="20000"/>
          </a:bodyPr>
          <a:lstStyle/>
          <a:p>
            <a:pPr>
              <a:buNone/>
            </a:pPr>
            <a:r>
              <a:rPr lang="ru-RU" dirty="0"/>
              <a:t>Договаривающиеся стороны подтверждают свою веру в цели и принципы</a:t>
            </a:r>
          </a:p>
          <a:p>
            <a:pPr>
              <a:buNone/>
            </a:pPr>
            <a:r>
              <a:rPr lang="ru-RU" dirty="0"/>
              <a:t>Устава Организации Объединенных Наций и свое желание жить в мире со</a:t>
            </a:r>
          </a:p>
          <a:p>
            <a:pPr>
              <a:buNone/>
            </a:pPr>
            <a:r>
              <a:rPr lang="ru-RU" dirty="0"/>
              <a:t>всеми народами и всеми правительствами.</a:t>
            </a:r>
          </a:p>
          <a:p>
            <a:pPr>
              <a:buNone/>
            </a:pPr>
            <a:r>
              <a:rPr lang="ru-RU" dirty="0"/>
              <a:t>Они преисполнены решимости оградить свободу, общее наследие и</a:t>
            </a:r>
          </a:p>
          <a:p>
            <a:pPr>
              <a:buNone/>
            </a:pPr>
            <a:r>
              <a:rPr lang="ru-RU" dirty="0"/>
              <a:t>цивилизацию своих народов, основанные на принципах демократии, свободы</a:t>
            </a:r>
          </a:p>
          <a:p>
            <a:pPr>
              <a:buNone/>
            </a:pPr>
            <a:r>
              <a:rPr lang="ru-RU" dirty="0"/>
              <a:t>личности и господства права. Они стремятся обеспечить стабильность и</a:t>
            </a:r>
          </a:p>
          <a:p>
            <a:pPr>
              <a:buNone/>
            </a:pPr>
            <a:r>
              <a:rPr lang="ru-RU" dirty="0"/>
              <a:t>благосостояние в Североатлантическом регионе. Они твердо решили</a:t>
            </a:r>
          </a:p>
          <a:p>
            <a:pPr>
              <a:buNone/>
            </a:pPr>
            <a:r>
              <a:rPr lang="ru-RU" dirty="0"/>
              <a:t>объединить свои усилия для коллективной обороны и для сохранения мира и</a:t>
            </a:r>
          </a:p>
          <a:p>
            <a:pPr>
              <a:buNone/>
            </a:pPr>
            <a:r>
              <a:rPr lang="ru-RU" dirty="0"/>
              <a:t>безопасности.</a:t>
            </a:r>
          </a:p>
        </p:txBody>
      </p:sp>
      <p:sp>
        <p:nvSpPr>
          <p:cNvPr id="3" name="Заголовок 2"/>
          <p:cNvSpPr>
            <a:spLocks noGrp="1"/>
          </p:cNvSpPr>
          <p:nvPr>
            <p:ph type="title"/>
          </p:nvPr>
        </p:nvSpPr>
        <p:spPr/>
        <p:txBody>
          <a:bodyPr/>
          <a:lstStyle/>
          <a:p>
            <a:endParaRPr lang="ru-RU"/>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70000" lnSpcReduction="20000"/>
          </a:bodyPr>
          <a:lstStyle/>
          <a:p>
            <a:pPr>
              <a:buNone/>
            </a:pPr>
            <a:r>
              <a:rPr lang="ru-RU" dirty="0"/>
              <a:t>Договаривающиеся стороны подтверждают свою веру в цели и принципы</a:t>
            </a:r>
          </a:p>
          <a:p>
            <a:pPr>
              <a:buNone/>
            </a:pPr>
            <a:r>
              <a:rPr lang="ru-RU" dirty="0"/>
              <a:t>Устава Организации Объединенных Наций и свое желание жить в мире со</a:t>
            </a:r>
          </a:p>
          <a:p>
            <a:pPr>
              <a:buNone/>
            </a:pPr>
            <a:r>
              <a:rPr lang="ru-RU" dirty="0"/>
              <a:t>всеми народами и всеми правительствами.</a:t>
            </a:r>
          </a:p>
          <a:p>
            <a:pPr>
              <a:buNone/>
            </a:pPr>
            <a:r>
              <a:rPr lang="ru-RU" dirty="0"/>
              <a:t>Они преисполнены решимости оградить свободу, общее наследие и</a:t>
            </a:r>
          </a:p>
          <a:p>
            <a:pPr>
              <a:buNone/>
            </a:pPr>
            <a:r>
              <a:rPr lang="ru-RU" dirty="0"/>
              <a:t>цивилизацию своих народов, основанные на принципах демократии, свободы</a:t>
            </a:r>
          </a:p>
          <a:p>
            <a:pPr>
              <a:buNone/>
            </a:pPr>
            <a:r>
              <a:rPr lang="ru-RU" dirty="0"/>
              <a:t>личности и господства права. Они стремятся обеспечить стабильность и</a:t>
            </a:r>
          </a:p>
          <a:p>
            <a:pPr>
              <a:buNone/>
            </a:pPr>
            <a:r>
              <a:rPr lang="ru-RU" dirty="0"/>
              <a:t>благосостояние в Североатлантическом регионе. Они твердо решили</a:t>
            </a:r>
          </a:p>
          <a:p>
            <a:pPr>
              <a:buNone/>
            </a:pPr>
            <a:r>
              <a:rPr lang="ru-RU" dirty="0"/>
              <a:t>объединить свои усилия для коллективной обороны и для сохранения мира и</a:t>
            </a:r>
          </a:p>
          <a:p>
            <a:pPr>
              <a:buNone/>
            </a:pPr>
            <a:r>
              <a:rPr lang="ru-RU" dirty="0"/>
              <a:t>безопасности.</a:t>
            </a:r>
          </a:p>
        </p:txBody>
      </p:sp>
      <p:sp>
        <p:nvSpPr>
          <p:cNvPr id="3" name="Заголовок 2"/>
          <p:cNvSpPr>
            <a:spLocks noGrp="1"/>
          </p:cNvSpPr>
          <p:nvPr>
            <p:ph type="title"/>
          </p:nvPr>
        </p:nvSpPr>
        <p:spPr/>
        <p:txBody>
          <a:bodyPr>
            <a:normAutofit fontScale="90000"/>
          </a:bodyPr>
          <a:lstStyle/>
          <a:p>
            <a:r>
              <a:rPr lang="ru-RU" i="1" dirty="0"/>
              <a:t>СЕВЕРОАТЛАНТИЧЕСКИЙ ПАКТ. 4 АПРЕЛЯ 1949 г.</a:t>
            </a:r>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Autofit/>
          </a:bodyPr>
          <a:lstStyle/>
          <a:p>
            <a:pPr algn="just">
              <a:buNone/>
            </a:pPr>
            <a:r>
              <a:rPr lang="ru-RU" sz="1600" dirty="0"/>
              <a:t>Договаривающиеся Стороны, вновь подтверждая свое стремление к</a:t>
            </a:r>
          </a:p>
          <a:p>
            <a:pPr algn="just">
              <a:buNone/>
            </a:pPr>
            <a:r>
              <a:rPr lang="ru-RU" sz="1600" dirty="0"/>
              <a:t>созданию системы коллективной безопасности в Европе, основанной на</a:t>
            </a:r>
          </a:p>
          <a:p>
            <a:pPr algn="just">
              <a:buNone/>
            </a:pPr>
            <a:r>
              <a:rPr lang="ru-RU" sz="1600" dirty="0"/>
              <a:t>участии в ней всех европейских государств, независимо от их общественного</a:t>
            </a:r>
          </a:p>
          <a:p>
            <a:pPr algn="just">
              <a:buNone/>
            </a:pPr>
            <a:r>
              <a:rPr lang="ru-RU" sz="1600" dirty="0"/>
              <a:t>и государственного строя, что позволило бы объединить их усилия в</a:t>
            </a:r>
          </a:p>
          <a:p>
            <a:pPr algn="just">
              <a:buNone/>
            </a:pPr>
            <a:r>
              <a:rPr lang="ru-RU" sz="1600" dirty="0"/>
              <a:t>интересах обеспечения мира в Европе, учитывая вместе с тем положение,</a:t>
            </a:r>
          </a:p>
          <a:p>
            <a:pPr algn="just">
              <a:buNone/>
            </a:pPr>
            <a:r>
              <a:rPr lang="ru-RU" sz="1600" dirty="0"/>
              <a:t>которое создалось в Европе в результате ратификации Парижских</a:t>
            </a:r>
          </a:p>
          <a:p>
            <a:pPr algn="just">
              <a:buNone/>
            </a:pPr>
            <a:r>
              <a:rPr lang="ru-RU" sz="1600" dirty="0"/>
              <a:t>соглашений, предусматривающих образование новой военной группировки в</a:t>
            </a:r>
          </a:p>
          <a:p>
            <a:pPr algn="just">
              <a:buNone/>
            </a:pPr>
            <a:r>
              <a:rPr lang="ru-RU" sz="1600" dirty="0"/>
              <a:t>виде «западноевропейского союза», с участием ремилитаризуемой Западной</a:t>
            </a:r>
          </a:p>
          <a:p>
            <a:pPr algn="just">
              <a:buNone/>
            </a:pPr>
            <a:r>
              <a:rPr lang="ru-RU" sz="1600" dirty="0"/>
              <a:t>Германии и с включением ее в Североатлантический блок, что усиливает</a:t>
            </a:r>
          </a:p>
          <a:p>
            <a:pPr algn="just">
              <a:buNone/>
            </a:pPr>
            <a:r>
              <a:rPr lang="ru-RU" sz="1600" dirty="0"/>
              <a:t>опасность новой войны и создает угрозу национальной безопасности</a:t>
            </a:r>
          </a:p>
          <a:p>
            <a:pPr algn="just">
              <a:buNone/>
            </a:pPr>
            <a:r>
              <a:rPr lang="ru-RU" sz="1600" dirty="0"/>
              <a:t>миролюбивых государств, будучи убеждены в том, что в этих условиях</a:t>
            </a:r>
          </a:p>
          <a:p>
            <a:pPr algn="just">
              <a:buNone/>
            </a:pPr>
            <a:r>
              <a:rPr lang="ru-RU" sz="1600" dirty="0"/>
              <a:t>миролюбивые государства Европы должны принять необходимые меры для</a:t>
            </a:r>
          </a:p>
          <a:p>
            <a:pPr algn="just">
              <a:buNone/>
            </a:pPr>
            <a:r>
              <a:rPr lang="ru-RU" sz="1600" dirty="0"/>
              <a:t>обеспечения своей безопасности и в интересах поддержания мира в Европе</a:t>
            </a:r>
          </a:p>
        </p:txBody>
      </p:sp>
      <p:sp>
        <p:nvSpPr>
          <p:cNvPr id="3" name="Заголовок 2"/>
          <p:cNvSpPr>
            <a:spLocks noGrp="1"/>
          </p:cNvSpPr>
          <p:nvPr>
            <p:ph type="title"/>
          </p:nvPr>
        </p:nvSpPr>
        <p:spPr/>
        <p:txBody>
          <a:bodyPr/>
          <a:lstStyle/>
          <a:p>
            <a:endParaRPr lang="ru-RU"/>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Autofit/>
          </a:bodyPr>
          <a:lstStyle/>
          <a:p>
            <a:pPr algn="just">
              <a:buNone/>
            </a:pPr>
            <a:r>
              <a:rPr lang="ru-RU" sz="1600" dirty="0"/>
              <a:t>Договаривающиеся Стороны, вновь подтверждая свое стремление к</a:t>
            </a:r>
          </a:p>
          <a:p>
            <a:pPr algn="just">
              <a:buNone/>
            </a:pPr>
            <a:r>
              <a:rPr lang="ru-RU" sz="1600" dirty="0"/>
              <a:t>созданию системы коллективной безопасности в Европе, основанной на</a:t>
            </a:r>
          </a:p>
          <a:p>
            <a:pPr algn="just">
              <a:buNone/>
            </a:pPr>
            <a:r>
              <a:rPr lang="ru-RU" sz="1600" dirty="0"/>
              <a:t>участии в ней всех европейских государств, независимо от их общественного</a:t>
            </a:r>
          </a:p>
          <a:p>
            <a:pPr algn="just">
              <a:buNone/>
            </a:pPr>
            <a:r>
              <a:rPr lang="ru-RU" sz="1600" dirty="0"/>
              <a:t>и государственного строя, что позволило бы объединить их усилия в</a:t>
            </a:r>
          </a:p>
          <a:p>
            <a:pPr algn="just">
              <a:buNone/>
            </a:pPr>
            <a:r>
              <a:rPr lang="ru-RU" sz="1600" dirty="0"/>
              <a:t>интересах обеспечения мира в Европе, учитывая вместе с тем положение,</a:t>
            </a:r>
          </a:p>
          <a:p>
            <a:pPr algn="just">
              <a:buNone/>
            </a:pPr>
            <a:r>
              <a:rPr lang="ru-RU" sz="1600" dirty="0"/>
              <a:t>которое создалось в Европе в результате ратификации Парижских</a:t>
            </a:r>
          </a:p>
          <a:p>
            <a:pPr algn="just">
              <a:buNone/>
            </a:pPr>
            <a:r>
              <a:rPr lang="ru-RU" sz="1600" dirty="0"/>
              <a:t>соглашений, предусматривающих образование новой военной группировки в</a:t>
            </a:r>
          </a:p>
          <a:p>
            <a:pPr algn="just">
              <a:buNone/>
            </a:pPr>
            <a:r>
              <a:rPr lang="ru-RU" sz="1600" dirty="0"/>
              <a:t>виде «западноевропейского союза», с участием ремилитаризуемой Западной</a:t>
            </a:r>
          </a:p>
          <a:p>
            <a:pPr algn="just">
              <a:buNone/>
            </a:pPr>
            <a:r>
              <a:rPr lang="ru-RU" sz="1600" dirty="0"/>
              <a:t>Германии и с включением ее в Североатлантический блок, что усиливает</a:t>
            </a:r>
          </a:p>
          <a:p>
            <a:pPr algn="just">
              <a:buNone/>
            </a:pPr>
            <a:r>
              <a:rPr lang="ru-RU" sz="1600" dirty="0"/>
              <a:t>опасность новой войны и создает угрозу национальной безопасности</a:t>
            </a:r>
          </a:p>
          <a:p>
            <a:pPr algn="just">
              <a:buNone/>
            </a:pPr>
            <a:r>
              <a:rPr lang="ru-RU" sz="1600" dirty="0"/>
              <a:t>миролюбивых государств, будучи убеждены в том, что в этих условиях</a:t>
            </a:r>
          </a:p>
          <a:p>
            <a:pPr algn="just">
              <a:buNone/>
            </a:pPr>
            <a:r>
              <a:rPr lang="ru-RU" sz="1600" dirty="0"/>
              <a:t>миролюбивые государства Европы должны принять необходимые меры для</a:t>
            </a:r>
          </a:p>
          <a:p>
            <a:pPr algn="just">
              <a:buNone/>
            </a:pPr>
            <a:r>
              <a:rPr lang="ru-RU" sz="1600" dirty="0"/>
              <a:t>обеспечения своей безопасности и в интересах поддержания мира в Европе</a:t>
            </a:r>
          </a:p>
        </p:txBody>
      </p:sp>
      <p:sp>
        <p:nvSpPr>
          <p:cNvPr id="3" name="Заголовок 2"/>
          <p:cNvSpPr>
            <a:spLocks noGrp="1"/>
          </p:cNvSpPr>
          <p:nvPr>
            <p:ph type="title"/>
          </p:nvPr>
        </p:nvSpPr>
        <p:spPr/>
        <p:txBody>
          <a:bodyPr>
            <a:noAutofit/>
          </a:bodyPr>
          <a:lstStyle/>
          <a:p>
            <a:r>
              <a:rPr lang="ru-RU" sz="1600" i="1" dirty="0"/>
              <a:t>ДОГОВОР О ДРУЖБЕ, СОТРУДНИЧЕСТВЕИ ВЗАИМНОЙ ПОМОЩИ.</a:t>
            </a:r>
            <a:br>
              <a:rPr lang="ru-RU" sz="1600" i="1" dirty="0"/>
            </a:br>
            <a:r>
              <a:rPr lang="ru-RU" sz="1600" i="1" dirty="0"/>
              <a:t>(Варшавский договор.) 14 МАЯ 1955 г. Ратифицирован Албанией,</a:t>
            </a:r>
            <a:br>
              <a:rPr lang="ru-RU" sz="1600" i="1" dirty="0"/>
            </a:br>
            <a:r>
              <a:rPr lang="ru-RU" sz="1600" i="1" dirty="0"/>
              <a:t>Болгарией, Венгрией, ГДР, Польшей, Румынией, СССР, Чехословакией</a:t>
            </a:r>
            <a:endParaRPr lang="ru-RU"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62500" lnSpcReduction="20000"/>
          </a:bodyPr>
          <a:lstStyle/>
          <a:p>
            <a:pPr algn="just">
              <a:buNone/>
            </a:pPr>
            <a:r>
              <a:rPr lang="ru-RU" sz="2900" dirty="0"/>
              <a:t>Мои сограждане, никто не сможет с точностью предугадать, какие шаги</a:t>
            </a:r>
          </a:p>
          <a:p>
            <a:pPr algn="just">
              <a:buNone/>
            </a:pPr>
            <a:r>
              <a:rPr lang="ru-RU" sz="2900" dirty="0"/>
              <a:t>придется сделать и на какие затраты или жертвы придется пойти, чтобы</a:t>
            </a:r>
          </a:p>
          <a:p>
            <a:pPr algn="just">
              <a:buNone/>
            </a:pPr>
            <a:r>
              <a:rPr lang="ru-RU" sz="2900" dirty="0"/>
              <a:t>ликвидировать этот кризис. Но самая большая опасность сейчас состояла бы</a:t>
            </a:r>
          </a:p>
          <a:p>
            <a:pPr algn="just">
              <a:buNone/>
            </a:pPr>
            <a:r>
              <a:rPr lang="ru-RU" sz="2900" dirty="0"/>
              <a:t>в том, чтобы не делать ничего. Дорога, которую мы выбрали, полна</a:t>
            </a:r>
          </a:p>
          <a:p>
            <a:pPr algn="just">
              <a:buNone/>
            </a:pPr>
            <a:r>
              <a:rPr lang="ru-RU" sz="2900" dirty="0"/>
              <a:t>опасностей, но этот путь наиболее совместим с нашим характером и</a:t>
            </a:r>
          </a:p>
          <a:p>
            <a:pPr algn="just">
              <a:buNone/>
            </a:pPr>
            <a:r>
              <a:rPr lang="ru-RU" sz="2900" dirty="0"/>
              <a:t>храбростью нашей нации и нашими обязательствами во всем мире.</a:t>
            </a:r>
          </a:p>
          <a:p>
            <a:pPr algn="just">
              <a:buNone/>
            </a:pPr>
            <a:r>
              <a:rPr lang="ru-RU" sz="2900" dirty="0"/>
              <a:t>Стоимость свободы всегда высока, но американцы всегда были готовы</a:t>
            </a:r>
          </a:p>
          <a:p>
            <a:pPr algn="just">
              <a:buNone/>
            </a:pPr>
            <a:r>
              <a:rPr lang="ru-RU" sz="2900" dirty="0"/>
              <a:t>платить за это. И единственное, что мы никогда не сможем сделать - это</a:t>
            </a:r>
          </a:p>
          <a:p>
            <a:pPr algn="just">
              <a:buNone/>
            </a:pPr>
            <a:r>
              <a:rPr lang="ru-RU" sz="2900" dirty="0"/>
              <a:t>пойти по пути сдачи позиций и капитуляции.</a:t>
            </a:r>
          </a:p>
          <a:p>
            <a:pPr algn="just">
              <a:buNone/>
            </a:pPr>
            <a:r>
              <a:rPr lang="ru-RU" sz="2900" dirty="0"/>
              <a:t>Наша цель состоит не в мире за счет свободы, но в мире и свободе, как в этом полушарии, так и, мы надеемся, во всем мире. И видит Бог, эта цель будет достигнута.</a:t>
            </a:r>
            <a:endParaRPr lang="ru-RU" dirty="0"/>
          </a:p>
        </p:txBody>
      </p:sp>
      <p:sp>
        <p:nvSpPr>
          <p:cNvPr id="3" name="Заголовок 2"/>
          <p:cNvSpPr>
            <a:spLocks noGrp="1"/>
          </p:cNvSpPr>
          <p:nvPr>
            <p:ph type="title"/>
          </p:nvPr>
        </p:nvSpPr>
        <p:spPr/>
        <p:txBody>
          <a:bodyPr/>
          <a:lstStyle/>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62500" lnSpcReduction="20000"/>
          </a:bodyPr>
          <a:lstStyle/>
          <a:p>
            <a:pPr>
              <a:buNone/>
            </a:pPr>
            <a:r>
              <a:rPr lang="ru-RU" dirty="0"/>
              <a:t>Мои сограждане, никто не сможет с точностью предугадать, какие шаги</a:t>
            </a:r>
          </a:p>
          <a:p>
            <a:pPr>
              <a:buNone/>
            </a:pPr>
            <a:r>
              <a:rPr lang="ru-RU" dirty="0"/>
              <a:t>придется сделать и на какие затраты или жертвы придется пойти, чтобы</a:t>
            </a:r>
          </a:p>
          <a:p>
            <a:pPr>
              <a:buNone/>
            </a:pPr>
            <a:r>
              <a:rPr lang="ru-RU" dirty="0"/>
              <a:t>ликвидировать этот кризис. Но самая большая опасность сейчас состояла бы</a:t>
            </a:r>
          </a:p>
          <a:p>
            <a:pPr>
              <a:buNone/>
            </a:pPr>
            <a:r>
              <a:rPr lang="ru-RU" dirty="0"/>
              <a:t>в том, чтобы не делать ничего. Дорога, которую мы выбрали, полна</a:t>
            </a:r>
          </a:p>
          <a:p>
            <a:pPr>
              <a:buNone/>
            </a:pPr>
            <a:r>
              <a:rPr lang="ru-RU" dirty="0"/>
              <a:t>опасностей, но этот путь наиболее совместим с нашим характером и</a:t>
            </a:r>
          </a:p>
          <a:p>
            <a:pPr>
              <a:buNone/>
            </a:pPr>
            <a:r>
              <a:rPr lang="ru-RU" dirty="0"/>
              <a:t>храбростью нашей нации и нашими обязательствами во всем мире.</a:t>
            </a:r>
          </a:p>
          <a:p>
            <a:pPr>
              <a:buNone/>
            </a:pPr>
            <a:r>
              <a:rPr lang="ru-RU" dirty="0"/>
              <a:t>Стоимость свободы всегда высока, но американцы всегда были готовы</a:t>
            </a:r>
          </a:p>
          <a:p>
            <a:pPr>
              <a:buNone/>
            </a:pPr>
            <a:r>
              <a:rPr lang="ru-RU" dirty="0"/>
              <a:t>платить за это. И единственное, что мы никогда не сможем сделать - это</a:t>
            </a:r>
          </a:p>
          <a:p>
            <a:pPr>
              <a:buNone/>
            </a:pPr>
            <a:r>
              <a:rPr lang="ru-RU" dirty="0"/>
              <a:t>пойти по пути сдачи позиций и капитуляции.</a:t>
            </a:r>
          </a:p>
          <a:p>
            <a:pPr>
              <a:buNone/>
            </a:pPr>
            <a:r>
              <a:rPr lang="ru-RU" dirty="0"/>
              <a:t>Наша цель состоит не в мире за счет свободы, но в мире и свободе, как в этом</a:t>
            </a:r>
          </a:p>
          <a:p>
            <a:pPr>
              <a:buNone/>
            </a:pPr>
            <a:r>
              <a:rPr lang="ru-RU" dirty="0"/>
              <a:t>полушарии, так и, мы надеемся, во всем мире. И видит Бог, эта цель будет</a:t>
            </a:r>
          </a:p>
          <a:p>
            <a:pPr>
              <a:buNone/>
            </a:pPr>
            <a:r>
              <a:rPr lang="ru-RU" dirty="0"/>
              <a:t>достигнута.</a:t>
            </a:r>
          </a:p>
        </p:txBody>
      </p:sp>
      <p:sp>
        <p:nvSpPr>
          <p:cNvPr id="3" name="Заголовок 2"/>
          <p:cNvSpPr>
            <a:spLocks noGrp="1"/>
          </p:cNvSpPr>
          <p:nvPr>
            <p:ph type="title"/>
          </p:nvPr>
        </p:nvSpPr>
        <p:spPr/>
        <p:txBody>
          <a:bodyPr>
            <a:noAutofit/>
          </a:bodyPr>
          <a:lstStyle/>
          <a:p>
            <a:r>
              <a:rPr lang="ru-RU" sz="2400" i="1" dirty="0"/>
              <a:t>ОБРАЩЕНИЕ КЕННЕДИ К АМЕРИКАНСКОМУ НАРОДУ ВО ВРЕМЯ</a:t>
            </a:r>
            <a:br>
              <a:rPr lang="ru-RU" sz="2400" i="1" dirty="0"/>
            </a:br>
            <a:r>
              <a:rPr lang="ru-RU" sz="2400" i="1" dirty="0"/>
              <a:t>КАРИБСКОГО КРИЗИСА. 22 ОКТЯБРЯ 1962Г.</a:t>
            </a:r>
            <a:endParaRPr lang="ru-RU"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92500" lnSpcReduction="20000"/>
          </a:bodyPr>
          <a:lstStyle/>
          <a:p>
            <a:r>
              <a:rPr lang="ru-RU" dirty="0"/>
              <a:t>Я убеждаю Вас высказываться против тех, кто поставил бы Соединенные Штаты в положение военной и моральной неполноценности. В ваших обсуждениях по ограничению ядерных вооружений остерегайтесь искушения гордости - искушение блаженного объявления выше </a:t>
            </a:r>
            <a:r>
              <a:rPr lang="ru-RU" dirty="0" err="1"/>
              <a:t>происходящего,маркировать</a:t>
            </a:r>
            <a:r>
              <a:rPr lang="ru-RU" dirty="0"/>
              <a:t> обе стороны одинаково ошибочно, игнорировать факты истории и агрессивных импульсов империи зла, просто называть гонку вооружений гигантским недоразумением и таким образом удалять себя из борьбы между правдой и ложью, добром и злом.</a:t>
            </a:r>
          </a:p>
        </p:txBody>
      </p:sp>
      <p:sp>
        <p:nvSpPr>
          <p:cNvPr id="3" name="Заголовок 2"/>
          <p:cNvSpPr>
            <a:spLocks noGrp="1"/>
          </p:cNvSpPr>
          <p:nvPr>
            <p:ph type="title"/>
          </p:nvPr>
        </p:nvSpPr>
        <p:spPr/>
        <p:txBody>
          <a:bodyPr/>
          <a:lstStyle/>
          <a:p>
            <a:endParaRPr lang="ru-RU"/>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92500" lnSpcReduction="20000"/>
          </a:bodyPr>
          <a:lstStyle/>
          <a:p>
            <a:pPr>
              <a:buNone/>
            </a:pPr>
            <a:r>
              <a:rPr lang="ru-RU" dirty="0"/>
              <a:t>Я убеждаю Вас высказываться против тех, кто поставил бы Соединенные</a:t>
            </a:r>
          </a:p>
          <a:p>
            <a:pPr>
              <a:buNone/>
            </a:pPr>
            <a:r>
              <a:rPr lang="ru-RU" dirty="0"/>
              <a:t>Штаты в положение военной и моральной обсуждениях по ограничению ядерных вооружений остерегайтесь искушения гордости - искушение блаженного объявления выше происходящего,</a:t>
            </a:r>
          </a:p>
          <a:p>
            <a:pPr>
              <a:buNone/>
            </a:pPr>
            <a:r>
              <a:rPr lang="ru-RU" dirty="0"/>
              <a:t>маркировать обе стороны одинаково ошибочно, игнорировать факты истории и агрессивных импульсов </a:t>
            </a:r>
            <a:r>
              <a:rPr lang="ru-RU" dirty="0">
                <a:solidFill>
                  <a:srgbClr val="FF0000"/>
                </a:solidFill>
              </a:rPr>
              <a:t>империи зла</a:t>
            </a:r>
            <a:r>
              <a:rPr lang="ru-RU" dirty="0"/>
              <a:t>, просто называть гонку вооружений гигантским недоразумением и таким образом удалять себя из борьбы между</a:t>
            </a:r>
          </a:p>
          <a:p>
            <a:pPr>
              <a:buNone/>
            </a:pPr>
            <a:r>
              <a:rPr lang="ru-RU" dirty="0"/>
              <a:t>правдой и ложью, добром и злом.</a:t>
            </a:r>
          </a:p>
        </p:txBody>
      </p:sp>
      <p:sp>
        <p:nvSpPr>
          <p:cNvPr id="3" name="Заголовок 2"/>
          <p:cNvSpPr>
            <a:spLocks noGrp="1"/>
          </p:cNvSpPr>
          <p:nvPr>
            <p:ph type="title"/>
          </p:nvPr>
        </p:nvSpPr>
        <p:spPr/>
        <p:txBody>
          <a:bodyPr>
            <a:noAutofit/>
          </a:bodyPr>
          <a:lstStyle/>
          <a:p>
            <a:r>
              <a:rPr lang="ru-RU" sz="2000" i="1" dirty="0"/>
              <a:t>РЕЧЬ РЕЙГАНА 8-ГО МАРТА 1983Г. НА 41-ОЙ ЕЖЕГОДНОЙ</a:t>
            </a:r>
            <a:br>
              <a:rPr lang="ru-RU" sz="2000" i="1" dirty="0"/>
            </a:br>
            <a:r>
              <a:rPr lang="ru-RU" sz="2000" i="1" dirty="0"/>
              <a:t>КОНФЕРЕНЦИИ АССОЦИАЦИИ ЕВАНГЕЛИСТОВ. "ИМПЕРИЯ ЗЛА"</a:t>
            </a:r>
            <a:endParaRPr lang="ru-RU" sz="2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90</TotalTime>
  <Words>3818</Words>
  <Application>Microsoft Office PowerPoint</Application>
  <PresentationFormat>Экран (4:3)</PresentationFormat>
  <Paragraphs>153</Paragraphs>
  <Slides>24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24</vt:i4>
      </vt:variant>
    </vt:vector>
  </HeadingPairs>
  <TitlesOfParts>
    <vt:vector size="30" baseType="lpstr">
      <vt:lpstr>Franklin Gothic Demi</vt:lpstr>
      <vt:lpstr>Lucida Sans Unicode</vt:lpstr>
      <vt:lpstr>Verdana</vt:lpstr>
      <vt:lpstr>Wingdings 2</vt:lpstr>
      <vt:lpstr>Wingdings 3</vt:lpstr>
      <vt:lpstr>Открытая</vt:lpstr>
      <vt:lpstr>Презентация PowerPoint</vt:lpstr>
      <vt:lpstr>Из речи Мартина Лютера Кинга «У меня есть мечта». 28 августа 1963 г</vt:lpstr>
      <vt:lpstr>Презентация PowerPoint</vt:lpstr>
      <vt:lpstr>Из речи У. Черчилля «Мускулы мира». 5 марта 1946 г. Фултон (США)</vt:lpstr>
      <vt:lpstr>Презентация PowerPoint</vt:lpstr>
      <vt:lpstr>  Из Договора о Европейском Союзе  Маастрихт (Нидерланды), 7 февраля 1992 г.   </vt:lpstr>
      <vt:lpstr>Презентация PowerPoint</vt:lpstr>
      <vt:lpstr>Из выступления президента США Л. Джонсона в Мичиганском  университете 22 мая 1964 г.</vt:lpstr>
      <vt:lpstr>Презентация PowerPoint</vt:lpstr>
      <vt:lpstr>Из книги М. Тэтчер. Искусство управления государством. Стратегии для меняющегося мира </vt:lpstr>
      <vt:lpstr>Презентация PowerPoint</vt:lpstr>
      <vt:lpstr> Из статьи секретаря Коммунистической партии Италии Э. Берлингуэра 1973 </vt:lpstr>
      <vt:lpstr>Презентация PowerPoint</vt:lpstr>
      <vt:lpstr>Из Заявления государств – участников Организации Варшавского договора Будапешт, 25 февраля 1991 г </vt:lpstr>
      <vt:lpstr>Презентация PowerPoint</vt:lpstr>
      <vt:lpstr>Из воспоминаний одного из лидеров молодёжного движения во Франции в мае 1968 г. (дано в начале 1990-х гг.)</vt:lpstr>
      <vt:lpstr>Презентация PowerPoint</vt:lpstr>
      <vt:lpstr>СЕВЕРОАТЛАНТИЧЕСКИЙ ПАКТ. 4 АПРЕЛЯ 1949 г.</vt:lpstr>
      <vt:lpstr>Презентация PowerPoint</vt:lpstr>
      <vt:lpstr>ДОГОВОР О ДРУЖБЕ, СОТРУДНИЧЕСТВЕИ ВЗАИМНОЙ ПОМОЩИ. (Варшавский договор.) 14 МАЯ 1955 г. Ратифицирован Албанией, Болгарией, Венгрией, ГДР, Польшей, Румынией, СССР, Чехословакией</vt:lpstr>
      <vt:lpstr>Презентация PowerPoint</vt:lpstr>
      <vt:lpstr>ОБРАЩЕНИЕ КЕННЕДИ К АМЕРИКАНСКОМУ НАРОДУ ВО ВРЕМЯ КАРИБСКОГО КРИЗИСА. 22 ОКТЯБРЯ 1962Г.</vt:lpstr>
      <vt:lpstr>Презентация PowerPoint</vt:lpstr>
      <vt:lpstr>РЕЧЬ РЕЙГАНА 8-ГО МАРТА 1983Г. НА 41-ОЙ ЕЖЕГОДНОЙ КОНФЕРЕНЦИИ АССОЦИАЦИИ ЕВАНГЕЛИСТОВ. "ИМПЕРИЯ ЗЛА"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LuckyOne</dc:creator>
  <cp:lastModifiedBy>User'</cp:lastModifiedBy>
  <cp:revision>11</cp:revision>
  <dcterms:created xsi:type="dcterms:W3CDTF">2024-03-12T16:54:33Z</dcterms:created>
  <dcterms:modified xsi:type="dcterms:W3CDTF">2026-09-22T08:34:47Z</dcterms:modified>
</cp:coreProperties>
</file>