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97"/>
      <p:bold r:id="rId98"/>
      <p:italic r:id="rId99"/>
      <p:boldItalic r:id="rId100"/>
    </p:embeddedFont>
    <p:embeddedFont>
      <p:font typeface="Georgia" panose="02040502050405020303" pitchFamily="18" charset="0"/>
      <p:regular r:id="rId101"/>
      <p:bold r:id="rId102"/>
      <p:italic r:id="rId103"/>
      <p:boldItalic r:id="rId104"/>
    </p:embeddedFont>
    <p:embeddedFont>
      <p:font typeface="Nunito" pitchFamily="2" charset="-52"/>
      <p:regular r:id="rId105"/>
      <p:bold r:id="rId106"/>
      <p:italic r:id="rId107"/>
      <p:boldItalic r:id="rId108"/>
    </p:embeddedFont>
    <p:embeddedFont>
      <p:font typeface="Roboto" panose="02000000000000000000" pitchFamily="2" charset="0"/>
      <p:regular r:id="rId10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5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font" Target="fonts/font11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6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7.fntdata"/><Relationship Id="rId108" Type="http://schemas.openxmlformats.org/officeDocument/2006/relationships/font" Target="fonts/font12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3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4.fntdata"/><Relationship Id="rId105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2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33216cee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33216cee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b33216cee2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b33216cee2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5b7bdf1a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5b7bdf1ae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33216cee2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b33216cee2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5b7bdf1ae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5b7bdf1ae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b33216cee2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b33216cee2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33216cee2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33216cee2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b33216cee2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b33216cee2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b33216cee2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b33216cee2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5b7bdf1ae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5b7bdf1ae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b33216cee2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b33216cee2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b33216cee2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b33216cee2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b33216cee2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b33216cee2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b33216cee2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b33216cee2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b33216cee2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b33216cee2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b33216cee2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b33216cee2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b33216cee2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b33216cee2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33216cee2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33216cee2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b33216cee2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b33216cee2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b33216cee2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b33216cee2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b33216cee2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b33216cee2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b33216cee2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b33216cee2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b33216cee2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b33216cee2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b33216cee2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b33216cee2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b5b7bdf1ae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b5b7bdf1ae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b33216cee2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b33216cee2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b7bdf1ae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b7bdf1ae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b33216cee2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b33216cee2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b33216cee2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b33216cee2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b33216cee2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b33216cee2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b5b7bdf1ae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b5b7bdf1ae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b5b7bdf1ae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b5b7bdf1ae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b33216cee2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b33216cee2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b33216cee2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b33216cee2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b33216cee2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b33216cee2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b33216cee2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b33216cee2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b33216cee2_0_3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b33216cee2_0_3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b33216cee2_0_4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b33216cee2_0_4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b33216cee2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b33216cee2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b33216cee2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b33216cee2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b5b7bdf1a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b5b7bdf1a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b5b7bdf1a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b5b7bdf1a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b33216cee2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b33216cee2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b33216cee2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b33216cee2_0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b33216cee2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b33216cee2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b33216cee2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b33216cee2_0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b5b7bdf1ae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b5b7bdf1ae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b33216cee2_0_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b33216cee2_0_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b33216cee2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b33216cee2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b5b7bdf1ae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b5b7bdf1ae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b5b7bdf1ae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b5b7bdf1ae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b33216cee2_0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b33216cee2_0_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b5b7bdf1ae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b5b7bdf1ae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b33216cee2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b33216cee2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b33216cee2_0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b33216cee2_0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b33216cee2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b33216cee2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b33216cee2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b33216cee2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b33216cee2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b33216cee2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b5b7bdf1ae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b5b7bdf1ae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b5b7bdf1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b5b7bdf1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b5b7bdf1ae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b5b7bdf1ae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b33216cee2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b33216cee2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b33216cee2_0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b33216cee2_0_5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b5b7bdf1ae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b5b7bdf1ae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b33216cee2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b33216cee2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b33216cee2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b33216cee2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b33216cee2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b33216cee2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b33216cee2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b33216cee2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b33216cee2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b33216cee2_0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b33216cee2_0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b33216cee2_0_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b5b7bdf1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b5b7bdf1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b33216cee2_0_6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b33216cee2_0_6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b33216cee2_0_8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b33216cee2_0_8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b33216cee2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b33216cee2_0_6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b33216cee2_0_6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b33216cee2_0_6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b33216cee2_0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b33216cee2_0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b33216cee2_0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b33216cee2_0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b33216cee2_0_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b33216cee2_0_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b33216cee2_0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b33216cee2_0_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b33216cee2_0_7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b33216cee2_0_7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b33216cee2_0_7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b33216cee2_0_7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b33216cee2_0_7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b33216cee2_0_7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b33216cee2_0_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b33216cee2_0_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b33216cee2_0_7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b33216cee2_0_7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b5b7bdf1ae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b5b7bdf1ae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b33216cee2_0_7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b33216cee2_0_7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b33216cee2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b33216cee2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b33216cee2_0_7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b33216cee2_0_7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b33216cee2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b33216cee2_0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b33216cee2_0_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b33216cee2_0_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b5b7bdf1ae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b5b7bdf1ae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b33216cee2_0_8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b33216cee2_0_8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b5b7bdf1ae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7" name="Google Shape;907;gb5b7bdf1ae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976" TargetMode="External"/><Relationship Id="rId13" Type="http://schemas.openxmlformats.org/officeDocument/2006/relationships/hyperlink" Target="https://ru.wikipedia.org/wiki/%D0%9C%D0%B0%D1%80%D1%88%D0%B0%D0%BB" TargetMode="External"/><Relationship Id="rId18" Type="http://schemas.openxmlformats.org/officeDocument/2006/relationships/image" Target="../media/image5.png"/><Relationship Id="rId3" Type="http://schemas.openxmlformats.org/officeDocument/2006/relationships/hyperlink" Target="https://ru.wikipedia.org/wiki/%D0%9F%D1%80%D0%B5%D0%B7%D0%B8%D0%B4%D0%B5%D0%BD%D1%82" TargetMode="External"/><Relationship Id="rId7" Type="http://schemas.openxmlformats.org/officeDocument/2006/relationships/hyperlink" Target="https://ru.wikipedia.org/wiki/4_%D0%B4%D0%B5%D0%BA%D0%B0%D0%B1%D1%80%D1%8F" TargetMode="External"/><Relationship Id="rId12" Type="http://schemas.openxmlformats.org/officeDocument/2006/relationships/hyperlink" Target="https://ru.wikipedia.org/wiki/1979" TargetMode="External"/><Relationship Id="rId17" Type="http://schemas.openxmlformats.org/officeDocument/2006/relationships/hyperlink" Target="https://ru.wikipedia.org/wiki/XX_%D0%B2%D0%B5%D0%BA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ru.wikipedia.org/wiki/%D0%94%D0%B8%D0%BA%D1%82%D0%B0%D1%82%D0%BE%D1%80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1966" TargetMode="External"/><Relationship Id="rId11" Type="http://schemas.openxmlformats.org/officeDocument/2006/relationships/hyperlink" Target="https://ru.wikipedia.org/wiki/20_%D1%81%D0%B5%D0%BD%D1%82%D1%8F%D0%B1%D1%80%D1%8F" TargetMode="External"/><Relationship Id="rId5" Type="http://schemas.openxmlformats.org/officeDocument/2006/relationships/hyperlink" Target="https://ru.wikipedia.org/wiki/1_%D1%8F%D0%BD%D0%B2%D0%B0%D1%80%D1%8F" TargetMode="External"/><Relationship Id="rId15" Type="http://schemas.openxmlformats.org/officeDocument/2006/relationships/hyperlink" Target="https://ru.wikipedia.org/wiki/1974" TargetMode="External"/><Relationship Id="rId10" Type="http://schemas.openxmlformats.org/officeDocument/2006/relationships/hyperlink" Target="https://ru.wikipedia.org/wiki/%D0%A6%D0%B5%D0%BD%D1%82%D1%80%D0%B0%D0%BB%D1%8C%D0%BD%D0%BE%D0%B0%D1%84%D1%80%D0%B8%D0%BA%D0%B0%D0%BD%D1%81%D0%BA%D0%B0%D1%8F_%D0%B8%D0%BC%D0%BF%D0%B5%D1%80%D0%B8%D1%8F" TargetMode="External"/><Relationship Id="rId4" Type="http://schemas.openxmlformats.org/officeDocument/2006/relationships/hyperlink" Target="https://ru.wikipedia.org/wiki/%D0%A6%D0%B5%D0%BD%D1%82%D1%80%D0%B0%D0%BB%D1%8C%D0%BD%D0%BE%D0%B0%D1%84%D1%80%D0%B8%D0%BA%D0%B0%D0%BD%D1%81%D0%BA%D0%B0%D1%8F_%D0%A0%D0%B5%D1%81%D0%BF%D1%83%D0%B1%D0%BB%D0%B8%D0%BA%D0%B0" TargetMode="External"/><Relationship Id="rId9" Type="http://schemas.openxmlformats.org/officeDocument/2006/relationships/hyperlink" Target="https://ru.wikipedia.org/wiki/%D0%98%D0%BC%D0%BF%D0%B5%D1%80%D0%B0%D1%82%D0%BE%D1%80" TargetMode="External"/><Relationship Id="rId14" Type="http://schemas.openxmlformats.org/officeDocument/2006/relationships/hyperlink" Target="https://ru.wikipedia.org/wiki/19_%D0%BC%D0%B0%D1%8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0%B5%D1%80%D1%83,_%D0%94%D0%B6%D0%B0%D0%B2%D0%B0%D1%85%D0%B0%D1%80%D0%BB%D0%B0%D0%BB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hyperlink" Target="https://ru.wikipedia.org/wiki/%D0%91%D0%B8-%D0%B1%D0%B8-%D1%81%D0%B8" TargetMode="External"/><Relationship Id="rId4" Type="http://schemas.openxmlformats.org/officeDocument/2006/relationships/hyperlink" Target="https://ru.wikipedia.org/wiki/%D0%A3%D0%B1%D0%B8%D0%B9%D1%81%D1%82%D0%B2%D0%BE_%D0%98%D0%BD%D0%B4%D0%B8%D1%80%D1%8B_%D0%93%D0%B0%D0%BD%D0%B4%D0%B8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F%D0%B5%D1%80%D1%91%D0%B4,_%D0%A0%D0%B5%D1%81%D0%BF%D1%83%D0%B1%D0%BB%D0%B8%D0%BA%D0%B0!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hyperlink" Target="https://ru.wikipedia.org/wiki/Financial_Times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0%D0%B0%D0%B1%D0%BE%D1%87%D0%B0%D1%8F_%D0%BF%D0%B0%D1%80%D1%82%D0%B8%D1%8F_%D0%AD%D1%84%D0%B8%D0%BE%D0%BF%D0%B8%D0%B8" TargetMode="External"/><Relationship Id="rId13" Type="http://schemas.openxmlformats.org/officeDocument/2006/relationships/image" Target="../media/image67.png"/><Relationship Id="rId3" Type="http://schemas.openxmlformats.org/officeDocument/2006/relationships/hyperlink" Target="https://ru.wikipedia.org/wiki/1976" TargetMode="External"/><Relationship Id="rId7" Type="http://schemas.openxmlformats.org/officeDocument/2006/relationships/hyperlink" Target="https://ru.wikipedia.org/wiki/1977_%D0%B3%D0%BE%D0%B4" TargetMode="External"/><Relationship Id="rId12" Type="http://schemas.openxmlformats.org/officeDocument/2006/relationships/hyperlink" Target="https://ru.wikipedia.org/wiki/%D0%AD%D0%BC%D0%B8%D0%B3%D1%80%D0%B0%D1%86%D0%B8%D1%8F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1987_%D0%B3%D0%BE%D0%B4" TargetMode="External"/><Relationship Id="rId11" Type="http://schemas.openxmlformats.org/officeDocument/2006/relationships/hyperlink" Target="https://ru.wikipedia.org/wiki/21_%D0%BC%D0%B0%D1%8F" TargetMode="External"/><Relationship Id="rId5" Type="http://schemas.openxmlformats.org/officeDocument/2006/relationships/hyperlink" Target="https://ru.wikipedia.org/wiki/%D0%92%D1%80%D0%B5%D0%BC%D0%B5%D0%BD%D0%BD%D1%8B%D0%B9_%D0%B2%D0%BE%D0%B5%D0%BD%D0%BD%D0%BE-%D0%B0%D0%B4%D0%BC%D0%B8%D0%BD%D0%B8%D1%81%D1%82%D1%80%D0%B0%D1%82%D0%B8%D0%B2%D0%BD%D1%8B%D0%B9_%D1%81%D0%BE%D0%B2%D0%B5%D1%82" TargetMode="External"/><Relationship Id="rId10" Type="http://schemas.openxmlformats.org/officeDocument/2006/relationships/hyperlink" Target="https://ru.wikipedia.org/wiki/1991" TargetMode="External"/><Relationship Id="rId4" Type="http://schemas.openxmlformats.org/officeDocument/2006/relationships/hyperlink" Target="https://ru.wikipedia.org/wiki/1974_%D0%B3%D0%BE%D0%B4" TargetMode="External"/><Relationship Id="rId9" Type="http://schemas.openxmlformats.org/officeDocument/2006/relationships/hyperlink" Target="https://ru.wikipedia.org/wiki/1984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0%D0%B5%D0%B7%D0%B8%D0%B4%D0%B5%D0%BD%D1%82" TargetMode="External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1986_%D0%B3%D0%BE%D0%B4" TargetMode="External"/><Relationship Id="rId5" Type="http://schemas.openxmlformats.org/officeDocument/2006/relationships/hyperlink" Target="https://ru.wikipedia.org/wiki/1965" TargetMode="External"/><Relationship Id="rId4" Type="http://schemas.openxmlformats.org/officeDocument/2006/relationships/hyperlink" Target="https://ru.wikipedia.org/wiki/%D0%A4%D0%B8%D0%BB%D0%B8%D0%BF%D0%BF%D0%B8%D0%BD%D1%8B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919_%D0%B3%D0%BE%D0%B4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png"/><Relationship Id="rId5" Type="http://schemas.openxmlformats.org/officeDocument/2006/relationships/hyperlink" Target="https://ru.wikipedia.org/wiki/%D0%91%D0%BE%D0%BB%D1%8C%D1%88%D0%B0%D1%8F_%D1%87%D0%B5%D1%82%D0%B2%D1%91%D1%80%D0%BA%D0%B0_(%D0%9F%D0%B5%D1%80%D0%B2%D0%B0%D1%8F_%D0%BC%D0%B8%D1%80%D0%BE%D0%B2%D0%B0%D1%8F_%D0%B2%D0%BE%D0%B9%D0%BD%D0%B0)" TargetMode="External"/><Relationship Id="rId4" Type="http://schemas.openxmlformats.org/officeDocument/2006/relationships/hyperlink" Target="https://ru.wikipedia.org/wiki/%D0%9F%D0%B0%D1%80%D0%B8%D0%B6%D1%81%D0%BA%D0%B0%D1%8F_%D0%BC%D0%B8%D1%80%D0%BD%D0%B0%D1%8F_%D0%BA%D0%BE%D0%BD%D1%84%D0%B5%D1%80%D0%B5%D0%BD%D1%86%D0%B8%D1%8F" TargetMode="Externa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5%D0%BB%D0%B8%D1%81%D0%B5%D0%B9%D1%81%D0%BA%D0%B8%D0%B9_%D0%B4%D0%B2%D0%BE%D1%80%D0%B5%D1%86" TargetMode="External"/><Relationship Id="rId3" Type="http://schemas.openxmlformats.org/officeDocument/2006/relationships/hyperlink" Target="https://ru.wikipedia.org/wiki/%D0%9F%D1%80%D0%B5%D0%B7%D0%B8%D0%B4%D0%B5%D0%BD%D1%82%D1%81%D0%BA%D0%B8%D0%B5_%D0%B2%D1%8B%D0%B1%D0%BE%D1%80%D1%8B_%D0%B2%D0%BE_%D0%A4%D1%80%D0%B0%D0%BD%D1%86%D0%B8%D0%B8_(2012)" TargetMode="External"/><Relationship Id="rId7" Type="http://schemas.openxmlformats.org/officeDocument/2006/relationships/hyperlink" Target="https://ru.wikipedia.org/wiki/2012_%D0%B3%D0%BE%D0%B4" TargetMode="External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15_%D0%BC%D0%B0%D1%8F" TargetMode="External"/><Relationship Id="rId11" Type="http://schemas.openxmlformats.org/officeDocument/2006/relationships/hyperlink" Target="https://ru.wikipedia.org/wiki/%D0%9A%D0%BD%D1%8F%D0%B7%D1%8C_%D0%90%D0%BD%D0%B4%D0%BE%D1%80%D1%80%D1%8B" TargetMode="External"/><Relationship Id="rId5" Type="http://schemas.openxmlformats.org/officeDocument/2006/relationships/hyperlink" Target="https://ru.wikipedia.org/wiki/%D0%A1%D0%B0%D1%80%D0%BA%D0%BE%D0%B7%D0%B8,_%D0%9D%D0%B8%D0%BA%D0%BE%D0%BB%D1%8F" TargetMode="External"/><Relationship Id="rId10" Type="http://schemas.openxmlformats.org/officeDocument/2006/relationships/hyperlink" Target="https://ru.wikipedia.org/wiki/%D0%9F%D1%8F%D1%82%D0%B0%D1%8F_%D1%84%D1%80%D0%B0%D0%BD%D1%86%D1%83%D0%B7%D1%81%D0%BA%D0%B0%D1%8F_%D1%80%D0%B5%D1%81%D0%BF%D1%83%D0%B1%D0%BB%D0%B8%D0%BA%D0%B0" TargetMode="External"/><Relationship Id="rId4" Type="http://schemas.openxmlformats.org/officeDocument/2006/relationships/hyperlink" Target="https://ru.wikipedia.org/wiki/%D0%A1%D0%BE%D1%86%D0%B8%D0%B0%D0%BB%D0%B8%D1%81%D1%82%D0%B8%D1%87%D0%B5%D1%81%D0%BA%D0%B0%D1%8F_%D0%BF%D0%B0%D1%80%D1%82%D0%B8%D1%8F_(%D0%A4%D1%80%D0%B0%D0%BD%D1%86%D0%B8%D1%8F)" TargetMode="External"/><Relationship Id="rId9" Type="http://schemas.openxmlformats.org/officeDocument/2006/relationships/hyperlink" Target="https://ru.wikipedia.org/wiki/%D0%9F%D1%80%D0%B5%D0%B7%D0%B8%D0%B4%D0%B5%D0%BD%D1%82_%D0%A4%D1%80%D0%B0%D0%BD%D1%86%D0%B8%D0%B8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6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8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6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2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8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2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4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Медиаазбука</a:t>
            </a:r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body" idx="1"/>
          </p:nvPr>
        </p:nvSpPr>
        <p:spPr>
          <a:xfrm>
            <a:off x="582825" y="16642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Чили, руководитель социалистической партии и избирательного блока левых сил «Народное единство». Победил на президентских выборах 1970г. Свергнут в результате военного переворота и убит путчистами </a:t>
            </a:r>
            <a:endParaRPr sz="1500"/>
          </a:p>
        </p:txBody>
      </p:sp>
      <p:pic>
        <p:nvPicPr>
          <p:cNvPr id="135" name="Google Shape;13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9875" y="304800"/>
            <a:ext cx="3733863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4"/>
          <p:cNvSpPr/>
          <p:nvPr/>
        </p:nvSpPr>
        <p:spPr>
          <a:xfrm>
            <a:off x="360313" y="208200"/>
            <a:ext cx="1141157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деятель Германии, первый канцлер ФРГ. Приложил немало сил для экономического восстановления страны, утверждения «социального рыночного хозяйства» и развития европейской интеграции </a:t>
            </a:r>
            <a:endParaRPr/>
          </a:p>
        </p:txBody>
      </p:sp>
      <p:sp>
        <p:nvSpPr>
          <p:cNvPr id="143" name="Google Shape;143;p15"/>
          <p:cNvSpPr/>
          <p:nvPr/>
        </p:nvSpPr>
        <p:spPr>
          <a:xfrm>
            <a:off x="1303788" y="491425"/>
            <a:ext cx="1141157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А</a:t>
            </a:r>
          </a:p>
        </p:txBody>
      </p:sp>
      <p:pic>
        <p:nvPicPr>
          <p:cNvPr id="144" name="Google Shape;14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6675" y="91800"/>
            <a:ext cx="323118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Этот политик является первым иранским лидером, прибывшим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марта 2008 г. с визитом в Багдад впервые после окончания ирано-иракской войны.</a:t>
            </a:r>
            <a:endParaRPr/>
          </a:p>
        </p:txBody>
      </p:sp>
      <p:pic>
        <p:nvPicPr>
          <p:cNvPr id="151" name="Google Shape;15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1500" y="803650"/>
            <a:ext cx="2609850" cy="3419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6"/>
          <p:cNvSpPr/>
          <p:nvPr/>
        </p:nvSpPr>
        <p:spPr>
          <a:xfrm>
            <a:off x="1303810" y="491425"/>
            <a:ext cx="2019125" cy="17509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Франции, неоднократно занимал посты министра иностранных дел и премьер-министра. В1926г. был удостоен Нобелевской премии мира за «мирное урегулирование международных отношений». В 30-е гг. предпринимал шаги по нормализации отношений с СССР</a:t>
            </a:r>
            <a:endParaRPr/>
          </a:p>
        </p:txBody>
      </p:sp>
      <p:pic>
        <p:nvPicPr>
          <p:cNvPr id="159" name="Google Shape;15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8525" y="159800"/>
            <a:ext cx="3236975" cy="445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/>
          <p:nvPr/>
        </p:nvSpPr>
        <p:spPr>
          <a:xfrm>
            <a:off x="404763" y="91800"/>
            <a:ext cx="91973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8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президент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Центральноафриканской Республики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января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1966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по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 декабря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1976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император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Центральноафриканской империи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с 4 декабря 1976 по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 сентября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1979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маршал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 мая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1974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). Один из самых эксцентричных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диктаторов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 u="sng">
                <a:solidFill>
                  <a:srgbClr val="FAA7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 века</a:t>
            </a:r>
            <a:endParaRPr/>
          </a:p>
        </p:txBody>
      </p:sp>
      <p:sp>
        <p:nvSpPr>
          <p:cNvPr id="167" name="Google Shape;167;p18"/>
          <p:cNvSpPr/>
          <p:nvPr/>
        </p:nvSpPr>
        <p:spPr>
          <a:xfrm>
            <a:off x="925100" y="525449"/>
            <a:ext cx="947051" cy="15396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Б</a:t>
            </a:r>
          </a:p>
        </p:txBody>
      </p:sp>
      <p:pic>
        <p:nvPicPr>
          <p:cNvPr id="168" name="Google Shape;168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768200" y="152400"/>
            <a:ext cx="2857500" cy="418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9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Немецкий политик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социал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демократ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четвертый федеральный канцлер ФРГ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(1969-1974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.).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Его политика была направлена на смягчение напряжения между странами восточной и западной Европы и известна под названием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Восточная политика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Удостоен Нобелевской премии мира в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1971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404763" y="91800"/>
            <a:ext cx="91973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Б</a:t>
            </a:r>
          </a:p>
        </p:txBody>
      </p:sp>
      <p:pic>
        <p:nvPicPr>
          <p:cNvPr id="176" name="Google Shape;17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6650" y="233800"/>
            <a:ext cx="3667125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0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Известный итальянский предприниматель, медиамагнат, государственный и политический деятель. В 1994г. был назначен премьер-министром страны, однако обвинён в коррупции и подал в отставку. Основатель партии «Вперёд Италия!» и избирательного блока «Дом свободы». Премьер-министр Италии в 2001-2006гг.</a:t>
            </a: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Этот известный итальянский политик одновременно является предпринимателем и владеет футбольной командой «Милан»</a:t>
            </a: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404763" y="91800"/>
            <a:ext cx="91973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Б</a:t>
            </a:r>
          </a:p>
        </p:txBody>
      </p:sp>
      <p:pic>
        <p:nvPicPr>
          <p:cNvPr id="184" name="Google Shape;18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300" y="91800"/>
            <a:ext cx="3550535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0"/>
          <p:cNvSpPr txBox="1"/>
          <p:nvPr/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1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Советский партийный и государственный деятель. С 1938 по 1945гг. – нарком внутренних дел СССР, с 1941г. – зам.председателя СНК. Курировал исследования в области ракетостроения и создания атомного оружия. Маршал Советского Союза, Герой Социалистического Труда. После смерти Сталина – первый заместитель Председателя Совета Министров СССР и министр МВД-МГБ. Расстрелян за «нарушение социалистической законности» в 1953г.</a:t>
            </a:r>
            <a:endParaRPr/>
          </a:p>
        </p:txBody>
      </p:sp>
      <p:sp>
        <p:nvSpPr>
          <p:cNvPr id="192" name="Google Shape;192;p21"/>
          <p:cNvSpPr/>
          <p:nvPr/>
        </p:nvSpPr>
        <p:spPr>
          <a:xfrm>
            <a:off x="404763" y="91800"/>
            <a:ext cx="91973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Б</a:t>
            </a:r>
          </a:p>
        </p:txBody>
      </p:sp>
      <p:pic>
        <p:nvPicPr>
          <p:cNvPr id="193" name="Google Shape;19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6875" y="91800"/>
            <a:ext cx="3716800" cy="489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2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Этот английский государственный деятель, занимавший пост премьер-министра в 1997 – 2007 гг., 30 мая 2007 года был торжественно провозглашен верховным вождем Сьерра-Леоне</a:t>
            </a:r>
            <a:endParaRPr/>
          </a:p>
        </p:txBody>
      </p:sp>
      <p:sp>
        <p:nvSpPr>
          <p:cNvPr id="200" name="Google Shape;200;p22"/>
          <p:cNvSpPr/>
          <p:nvPr/>
        </p:nvSpPr>
        <p:spPr>
          <a:xfrm>
            <a:off x="404763" y="91800"/>
            <a:ext cx="91973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Б</a:t>
            </a:r>
          </a:p>
        </p:txBody>
      </p:sp>
      <p:pic>
        <p:nvPicPr>
          <p:cNvPr id="201" name="Google Shape;20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4475" y="152400"/>
            <a:ext cx="3329156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3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500">
                <a:solidFill>
                  <a:srgbClr val="5A5A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был диктатором дважды - в 1933-1944 и в 1952-1959 годах. В своих методах управления страной он отличался беспринципностью и продажностью.</a:t>
            </a:r>
            <a:endParaRPr/>
          </a:p>
        </p:txBody>
      </p:sp>
      <p:sp>
        <p:nvSpPr>
          <p:cNvPr id="208" name="Google Shape;208;p23"/>
          <p:cNvSpPr/>
          <p:nvPr/>
        </p:nvSpPr>
        <p:spPr>
          <a:xfrm>
            <a:off x="404763" y="91800"/>
            <a:ext cx="91973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Б</a:t>
            </a:r>
          </a:p>
        </p:txBody>
      </p:sp>
      <p:pic>
        <p:nvPicPr>
          <p:cNvPr id="209" name="Google Shape;20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6875" y="1047900"/>
            <a:ext cx="2609850" cy="26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4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.Государственный и политический деятель США, один из лидеров Республиканской партии. Член Конгресса, директор ЦРУ, вице-президент в администрации Р.Рейгана, президент США в 1989-1993гг. Инициатор военной операции США на Ближнем Востоке («Буря в пустыне») </a:t>
            </a:r>
            <a:endParaRPr/>
          </a:p>
        </p:txBody>
      </p:sp>
      <p:sp>
        <p:nvSpPr>
          <p:cNvPr id="216" name="Google Shape;216;p24"/>
          <p:cNvSpPr/>
          <p:nvPr/>
        </p:nvSpPr>
        <p:spPr>
          <a:xfrm>
            <a:off x="404763" y="91800"/>
            <a:ext cx="91973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Б</a:t>
            </a:r>
          </a:p>
        </p:txBody>
      </p:sp>
      <p:pic>
        <p:nvPicPr>
          <p:cNvPr id="217" name="Google Shape;21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1538" y="351863"/>
            <a:ext cx="1838325" cy="2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2263" y="247100"/>
            <a:ext cx="1762125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5"/>
          <p:cNvSpPr txBox="1">
            <a:spLocks noGrp="1"/>
          </p:cNvSpPr>
          <p:nvPr>
            <p:ph type="body" idx="1"/>
          </p:nvPr>
        </p:nvSpPr>
        <p:spPr>
          <a:xfrm>
            <a:off x="851075" y="2323825"/>
            <a:ext cx="2323800" cy="22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Польши. Активный участник оппозиционного профсоюза «Солидарность», возглавил правительство после свержения коммунистического режима. Автор проекта радикальной экономической реформы и инициатор «шоковой терапии</a:t>
            </a:r>
            <a:endParaRPr/>
          </a:p>
        </p:txBody>
      </p:sp>
      <p:sp>
        <p:nvSpPr>
          <p:cNvPr id="225" name="Google Shape;225;p25"/>
          <p:cNvSpPr/>
          <p:nvPr/>
        </p:nvSpPr>
        <p:spPr>
          <a:xfrm>
            <a:off x="381731" y="134175"/>
            <a:ext cx="921442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В</a:t>
            </a:r>
          </a:p>
        </p:txBody>
      </p:sp>
      <p:pic>
        <p:nvPicPr>
          <p:cNvPr id="226" name="Google Shape;22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3975" y="152400"/>
            <a:ext cx="512851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563325" y="1561979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Президент США от Демократической партии (1913-1921гг.). Проводил политику нейтралитета в годы Первой мировой войны, однако в 1917г. принял решение о вступлении в войну. Активно участвовал и подготовке и проведении Парижской мирной конференции, где выступил с программой «14 пунктов». Предложил создать Лигу Наций </a:t>
            </a:r>
            <a:endParaRPr/>
          </a:p>
        </p:txBody>
      </p:sp>
      <p:sp>
        <p:nvSpPr>
          <p:cNvPr id="233" name="Google Shape;233;p26"/>
          <p:cNvSpPr/>
          <p:nvPr/>
        </p:nvSpPr>
        <p:spPr>
          <a:xfrm>
            <a:off x="381731" y="134175"/>
            <a:ext cx="921442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В</a:t>
            </a:r>
          </a:p>
        </p:txBody>
      </p:sp>
      <p:pic>
        <p:nvPicPr>
          <p:cNvPr id="234" name="Google Shape;23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4675" y="0"/>
            <a:ext cx="319429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7"/>
          <p:cNvSpPr txBox="1">
            <a:spLocks noGrp="1"/>
          </p:cNvSpPr>
          <p:nvPr>
            <p:ph type="body" idx="1"/>
          </p:nvPr>
        </p:nvSpPr>
        <p:spPr>
          <a:xfrm>
            <a:off x="563325" y="1561979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Партийный и государственный деятель СССР. В 1938-1949гг. – председатель Госплана СССР. С 1941г. – первый заместитель председателя СНК СССР. Академик. Член Политбюро ЦК КПСС. Репрессирован по «ленинградскому делу»</a:t>
            </a:r>
            <a:endParaRPr/>
          </a:p>
        </p:txBody>
      </p:sp>
      <p:sp>
        <p:nvSpPr>
          <p:cNvPr id="241" name="Google Shape;241;p27"/>
          <p:cNvSpPr/>
          <p:nvPr/>
        </p:nvSpPr>
        <p:spPr>
          <a:xfrm>
            <a:off x="381731" y="134175"/>
            <a:ext cx="921442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В</a:t>
            </a:r>
          </a:p>
        </p:txBody>
      </p:sp>
      <p:pic>
        <p:nvPicPr>
          <p:cNvPr id="242" name="Google Shape;242;p27"/>
          <p:cNvPicPr preferRelativeResize="0"/>
          <p:nvPr/>
        </p:nvPicPr>
        <p:blipFill rotWithShape="1">
          <a:blip r:embed="rId3">
            <a:alphaModFix/>
          </a:blip>
          <a:srcRect b="17830"/>
          <a:stretch/>
        </p:blipFill>
        <p:spPr>
          <a:xfrm>
            <a:off x="3523725" y="152400"/>
            <a:ext cx="5467875" cy="283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8"/>
          <p:cNvSpPr txBox="1">
            <a:spLocks noGrp="1"/>
          </p:cNvSpPr>
          <p:nvPr>
            <p:ph type="body" idx="1"/>
          </p:nvPr>
        </p:nvSpPr>
        <p:spPr>
          <a:xfrm>
            <a:off x="196700" y="1406550"/>
            <a:ext cx="4419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Советский партийный и государственный деятель. Генеральный секретарь ЦК КПСС (1985-1991гг.), Председатель ВС СССР (1989-1990гг.), Президент СССР(1990-1991гг.)</a:t>
            </a:r>
            <a:endParaRPr/>
          </a:p>
        </p:txBody>
      </p:sp>
      <p:sp>
        <p:nvSpPr>
          <p:cNvPr id="249" name="Google Shape;249;p28"/>
          <p:cNvSpPr/>
          <p:nvPr/>
        </p:nvSpPr>
        <p:spPr>
          <a:xfrm>
            <a:off x="455223" y="91800"/>
            <a:ext cx="788591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Г</a:t>
            </a:r>
          </a:p>
        </p:txBody>
      </p:sp>
      <p:pic>
        <p:nvPicPr>
          <p:cNvPr id="250" name="Google Shape;25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275" y="211600"/>
            <a:ext cx="3262724" cy="4123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9"/>
          <p:cNvSpPr txBox="1">
            <a:spLocks noGrp="1"/>
          </p:cNvSpPr>
          <p:nvPr>
            <p:ph type="body" idx="1"/>
          </p:nvPr>
        </p:nvSpPr>
        <p:spPr>
          <a:xfrm>
            <a:off x="196700" y="140655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Известный писатель, драматург и политический деятель Чехословакии. Один из авторов оппозиционной «Хартии-77». Первый президент независимой Чехословакии (1989-1992гг.), с 1993г. – президент Чехии </a:t>
            </a:r>
            <a:endParaRPr/>
          </a:p>
        </p:txBody>
      </p:sp>
      <p:sp>
        <p:nvSpPr>
          <p:cNvPr id="257" name="Google Shape;257;p29"/>
          <p:cNvSpPr/>
          <p:nvPr/>
        </p:nvSpPr>
        <p:spPr>
          <a:xfrm>
            <a:off x="455223" y="91800"/>
            <a:ext cx="788591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Г</a:t>
            </a:r>
          </a:p>
        </p:txBody>
      </p:sp>
      <p:pic>
        <p:nvPicPr>
          <p:cNvPr id="258" name="Google Shape;25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240526" cy="346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5026" y="152400"/>
            <a:ext cx="2326573" cy="3802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0"/>
          <p:cNvSpPr txBox="1">
            <a:spLocks noGrp="1"/>
          </p:cNvSpPr>
          <p:nvPr>
            <p:ph type="body" idx="1"/>
          </p:nvPr>
        </p:nvSpPr>
        <p:spPr>
          <a:xfrm>
            <a:off x="196700" y="140655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Германский фельдмаршал, командующий войсками Восточного фронта в Первой мировой войне, президент Германии в 1925-1933гг. В 1933г. назначил А.Гитлера рейхсканцлером </a:t>
            </a:r>
            <a:endParaRPr/>
          </a:p>
        </p:txBody>
      </p:sp>
      <p:sp>
        <p:nvSpPr>
          <p:cNvPr id="266" name="Google Shape;266;p30"/>
          <p:cNvSpPr/>
          <p:nvPr/>
        </p:nvSpPr>
        <p:spPr>
          <a:xfrm>
            <a:off x="455223" y="91800"/>
            <a:ext cx="788591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Г</a:t>
            </a:r>
          </a:p>
        </p:txBody>
      </p:sp>
      <p:pic>
        <p:nvPicPr>
          <p:cNvPr id="267" name="Google Shape;26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8075" y="152400"/>
            <a:ext cx="326612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1"/>
          <p:cNvSpPr txBox="1">
            <a:spLocks noGrp="1"/>
          </p:cNvSpPr>
          <p:nvPr>
            <p:ph type="body" idx="1"/>
          </p:nvPr>
        </p:nvSpPr>
        <p:spPr>
          <a:xfrm>
            <a:off x="196700" y="140655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Американский предприниматель и изобретатель в области электронно-вычислительной техники. После окончания Гарварда в 1975г. создал корпорацию «Майкрософт» </a:t>
            </a:r>
            <a:endParaRPr/>
          </a:p>
        </p:txBody>
      </p:sp>
      <p:sp>
        <p:nvSpPr>
          <p:cNvPr id="274" name="Google Shape;274;p31"/>
          <p:cNvSpPr/>
          <p:nvPr/>
        </p:nvSpPr>
        <p:spPr>
          <a:xfrm>
            <a:off x="455223" y="91800"/>
            <a:ext cx="788591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Г</a:t>
            </a:r>
          </a:p>
        </p:txBody>
      </p:sp>
      <p:pic>
        <p:nvPicPr>
          <p:cNvPr id="275" name="Google Shape;27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5719499" cy="4079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2"/>
          <p:cNvSpPr txBox="1">
            <a:spLocks noGrp="1"/>
          </p:cNvSpPr>
          <p:nvPr>
            <p:ph type="body" idx="1"/>
          </p:nvPr>
        </p:nvSpPr>
        <p:spPr>
          <a:xfrm>
            <a:off x="196700" y="140655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Франции, председатель временного правительства (1944-1946гг.). Первый президент Пятой Республики, сторонник независимого внешнеполитического курса, приверженец политики разрядки в международных отношениях </a:t>
            </a:r>
            <a:endParaRPr/>
          </a:p>
        </p:txBody>
      </p:sp>
      <p:sp>
        <p:nvSpPr>
          <p:cNvPr id="282" name="Google Shape;282;p32"/>
          <p:cNvSpPr/>
          <p:nvPr/>
        </p:nvSpPr>
        <p:spPr>
          <a:xfrm>
            <a:off x="455223" y="91800"/>
            <a:ext cx="788591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Г</a:t>
            </a:r>
          </a:p>
        </p:txBody>
      </p:sp>
      <p:pic>
        <p:nvPicPr>
          <p:cNvPr id="283" name="Google Shape;28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643162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7662" y="152400"/>
            <a:ext cx="1923937" cy="2885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3"/>
          <p:cNvSpPr txBox="1">
            <a:spLocks noGrp="1"/>
          </p:cNvSpPr>
          <p:nvPr>
            <p:ph type="body" idx="1"/>
          </p:nvPr>
        </p:nvSpPr>
        <p:spPr>
          <a:xfrm>
            <a:off x="196700" y="140655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Государственный и политический деятель Италии. Участник движения Сопротивления, основатель и руководитель Христианско-демократической партии, первый премьер-министр послевоенной Италии. В 1946г. выступил за ликвидацию монархии и установление республики. Стал первым республиканским премьер-министром, в правительство которого вошли все антифашистские силы </a:t>
            </a:r>
            <a:endParaRPr/>
          </a:p>
        </p:txBody>
      </p:sp>
      <p:sp>
        <p:nvSpPr>
          <p:cNvPr id="291" name="Google Shape;291;p33"/>
          <p:cNvSpPr/>
          <p:nvPr/>
        </p:nvSpPr>
        <p:spPr>
          <a:xfrm>
            <a:off x="455223" y="91800"/>
            <a:ext cx="788591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Г</a:t>
            </a:r>
          </a:p>
        </p:txBody>
      </p:sp>
      <p:pic>
        <p:nvPicPr>
          <p:cNvPr id="292" name="Google Shape;29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2937100" cy="251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1600" y="152400"/>
            <a:ext cx="2630000" cy="2949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7100" y="2822325"/>
            <a:ext cx="1901915" cy="216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4"/>
          <p:cNvSpPr txBox="1">
            <a:spLocks noGrp="1"/>
          </p:cNvSpPr>
          <p:nvPr>
            <p:ph type="body" idx="1"/>
          </p:nvPr>
        </p:nvSpPr>
        <p:spPr>
          <a:xfrm>
            <a:off x="563725" y="2154275"/>
            <a:ext cx="27147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Государственный и политический деятель Франции, член правительства, премьер-министр (1933-1934,1938-1940гг.). Один из инициаторов политики «умиротворения» фашистской Германии, принимал участие в Мюнхенской конференции 1938г., сторонник «странной войны</a:t>
            </a:r>
            <a:endParaRPr/>
          </a:p>
        </p:txBody>
      </p:sp>
      <p:sp>
        <p:nvSpPr>
          <p:cNvPr id="301" name="Google Shape;301;p34"/>
          <p:cNvSpPr/>
          <p:nvPr/>
        </p:nvSpPr>
        <p:spPr>
          <a:xfrm>
            <a:off x="235849" y="156375"/>
            <a:ext cx="886628" cy="121945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Д</a:t>
            </a:r>
          </a:p>
        </p:txBody>
      </p:sp>
      <p:pic>
        <p:nvPicPr>
          <p:cNvPr id="302" name="Google Shape;30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4500" y="152400"/>
            <a:ext cx="5567100" cy="4083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5"/>
          <p:cNvSpPr txBox="1">
            <a:spLocks noGrp="1"/>
          </p:cNvSpPr>
          <p:nvPr>
            <p:ph type="body" idx="1"/>
          </p:nvPr>
        </p:nvSpPr>
        <p:spPr>
          <a:xfrm>
            <a:off x="503250" y="2309675"/>
            <a:ext cx="2013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Чехословакии, первый секретарь ЦК КПЧ (1968-1969гг.). Один из инициаторов проведения социально-экономических реформ. После поражения «пражской весны» исключён из партии и отправлен на пенсию </a:t>
            </a:r>
            <a:endParaRPr/>
          </a:p>
        </p:txBody>
      </p:sp>
      <p:sp>
        <p:nvSpPr>
          <p:cNvPr id="309" name="Google Shape;309;p35"/>
          <p:cNvSpPr/>
          <p:nvPr/>
        </p:nvSpPr>
        <p:spPr>
          <a:xfrm>
            <a:off x="235849" y="156375"/>
            <a:ext cx="886628" cy="121945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Д</a:t>
            </a:r>
          </a:p>
        </p:txBody>
      </p:sp>
      <p:pic>
        <p:nvPicPr>
          <p:cNvPr id="310" name="Google Shape;31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053100" cy="228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7600" y="152400"/>
            <a:ext cx="2514000" cy="4264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2100" y="2594625"/>
            <a:ext cx="3053100" cy="2230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6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44450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Деятельность болгарского и международного коммунистического движения, генеральный секретарь исполкома Коминтерна (1935-1943гг.). Главный обвиняемый на Лейпцигском процессе по делу о поджоге рейхстага (1933г.). Основатель Народной Республики Болгарии –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319" name="Google Shape;319;p36"/>
          <p:cNvSpPr/>
          <p:nvPr/>
        </p:nvSpPr>
        <p:spPr>
          <a:xfrm>
            <a:off x="235849" y="156375"/>
            <a:ext cx="886628" cy="121945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Д</a:t>
            </a:r>
          </a:p>
        </p:txBody>
      </p:sp>
      <p:pic>
        <p:nvPicPr>
          <p:cNvPr id="320" name="Google Shape;32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16383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2800" y="152400"/>
            <a:ext cx="315040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7"/>
          <p:cNvSpPr txBox="1">
            <a:spLocks noGrp="1"/>
          </p:cNvSpPr>
          <p:nvPr>
            <p:ph type="body" idx="1"/>
          </p:nvPr>
        </p:nvSpPr>
        <p:spPr>
          <a:xfrm>
            <a:off x="0" y="22430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Советский и российский партийный, политический и государственный деятель. С 1968г. на партийной работе, занимал высокие должности в КПСС. После критического выступления на октябрьском (1987г.) пленуме ЦК КПСС переведён на хозяйственную работу. В 1990г. избран председателем ВС РСФСР, вышел из КПСС. В июне 1991г. избран президентом России. 8.12.1991г. от имени Российской Федерации подписал документы об образовании СНГ </a:t>
            </a:r>
            <a:endParaRPr/>
          </a:p>
        </p:txBody>
      </p:sp>
      <p:sp>
        <p:nvSpPr>
          <p:cNvPr id="328" name="Google Shape;328;p37"/>
          <p:cNvSpPr/>
          <p:nvPr/>
        </p:nvSpPr>
        <p:spPr>
          <a:xfrm>
            <a:off x="311712" y="163775"/>
            <a:ext cx="90951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Е</a:t>
            </a:r>
          </a:p>
        </p:txBody>
      </p:sp>
      <p:pic>
        <p:nvPicPr>
          <p:cNvPr id="329" name="Google Shape;32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0875" y="152400"/>
            <a:ext cx="362902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8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Первый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(1954-1981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.),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затем генеральный секретарь ЦКБолгарской компартии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до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1989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.).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Герой Болгарии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Герой Социалистического Труда Болгарии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Герой Советского Союза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(1977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.).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36" name="Google Shape;33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8200" y="152400"/>
            <a:ext cx="387096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8"/>
          <p:cNvSpPr/>
          <p:nvPr/>
        </p:nvSpPr>
        <p:spPr>
          <a:xfrm>
            <a:off x="1303802" y="467200"/>
            <a:ext cx="2107924" cy="16642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Ж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9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родился близ Кракова в семье железнодорожника. В 1946г. стал священником, в 1958г. возведён в сан епископа, в 1967г. – кардинала. В октябре 1978г. избран главой Католической церкви</a:t>
            </a:r>
            <a:endParaRPr/>
          </a:p>
        </p:txBody>
      </p:sp>
      <p:sp>
        <p:nvSpPr>
          <p:cNvPr id="344" name="Google Shape;344;p39"/>
          <p:cNvSpPr/>
          <p:nvPr/>
        </p:nvSpPr>
        <p:spPr>
          <a:xfrm>
            <a:off x="548435" y="91800"/>
            <a:ext cx="957210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И</a:t>
            </a:r>
          </a:p>
        </p:txBody>
      </p:sp>
      <p:pic>
        <p:nvPicPr>
          <p:cNvPr id="345" name="Google Shape;34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7825" y="0"/>
            <a:ext cx="326990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40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премьер-министр Индии. Дочь первого премьер-министра страны </a:t>
            </a:r>
            <a:r>
              <a:rPr lang="ru" sz="1050" u="sng">
                <a:solidFill>
                  <a:srgbClr val="0645A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Джавахарлала Неру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Занимала пост премьер-министра с 1966 по 1977 год, а затем с 1980 года вплоть до дня её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убийства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в 1984 году. Таким образом, она является вторым по длительности службы премьер-министром Индии после отца.</a:t>
            </a:r>
            <a:endParaRPr sz="1050">
              <a:solidFill>
                <a:srgbClr val="2021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 1999 году  стала «Женщиной тысячелетия» по версии опроса, проведённого «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Би-би-си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»</a:t>
            </a:r>
            <a:endParaRPr sz="1050">
              <a:solidFill>
                <a:srgbClr val="2021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00"/>
              </a:spcBef>
              <a:spcAft>
                <a:spcPts val="1200"/>
              </a:spcAft>
              <a:buNone/>
            </a:pP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2" name="Google Shape;352;p40"/>
          <p:cNvSpPr/>
          <p:nvPr/>
        </p:nvSpPr>
        <p:spPr>
          <a:xfrm>
            <a:off x="578035" y="498850"/>
            <a:ext cx="957210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И</a:t>
            </a:r>
          </a:p>
        </p:txBody>
      </p:sp>
      <p:pic>
        <p:nvPicPr>
          <p:cNvPr id="353" name="Google Shape;353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1863" y="37025"/>
            <a:ext cx="346072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41"/>
          <p:cNvSpPr txBox="1">
            <a:spLocks noGrp="1"/>
          </p:cNvSpPr>
          <p:nvPr>
            <p:ph type="body" idx="1"/>
          </p:nvPr>
        </p:nvSpPr>
        <p:spPr>
          <a:xfrm>
            <a:off x="341325" y="13113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ФРГ, лидер ХДС и федеральный канцлер (1982-1998гг.). Приложил немало усилий для объединения Германии </a:t>
            </a:r>
            <a:endParaRPr/>
          </a:p>
        </p:txBody>
      </p:sp>
      <p:sp>
        <p:nvSpPr>
          <p:cNvPr id="360" name="Google Shape;360;p41"/>
          <p:cNvSpPr/>
          <p:nvPr/>
        </p:nvSpPr>
        <p:spPr>
          <a:xfrm>
            <a:off x="341320" y="92625"/>
            <a:ext cx="851030" cy="12186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К</a:t>
            </a:r>
          </a:p>
        </p:txBody>
      </p:sp>
      <p:pic>
        <p:nvPicPr>
          <p:cNvPr id="361" name="Google Shape;36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9525" y="56200"/>
            <a:ext cx="343950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42"/>
          <p:cNvSpPr txBox="1">
            <a:spLocks noGrp="1"/>
          </p:cNvSpPr>
          <p:nvPr>
            <p:ph type="body" idx="1"/>
          </p:nvPr>
        </p:nvSpPr>
        <p:spPr>
          <a:xfrm>
            <a:off x="341325" y="13113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Франции, премьер-министр (1906-1909,1917-1920гг.), один из основателей Третьей Республики, участник Парижской мирной конференции </a:t>
            </a:r>
            <a:endParaRPr/>
          </a:p>
        </p:txBody>
      </p:sp>
      <p:sp>
        <p:nvSpPr>
          <p:cNvPr id="368" name="Google Shape;368;p42"/>
          <p:cNvSpPr/>
          <p:nvPr/>
        </p:nvSpPr>
        <p:spPr>
          <a:xfrm>
            <a:off x="341320" y="92625"/>
            <a:ext cx="851030" cy="12186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К</a:t>
            </a:r>
          </a:p>
        </p:txBody>
      </p:sp>
      <p:pic>
        <p:nvPicPr>
          <p:cNvPr id="369" name="Google Shape;36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1725" y="152400"/>
            <a:ext cx="3756973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1098" y="152400"/>
            <a:ext cx="1780502" cy="2134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43"/>
          <p:cNvSpPr txBox="1">
            <a:spLocks noGrp="1"/>
          </p:cNvSpPr>
          <p:nvPr>
            <p:ph type="body" idx="1"/>
          </p:nvPr>
        </p:nvSpPr>
        <p:spPr>
          <a:xfrm>
            <a:off x="341325" y="13113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США, губернатор штата Арканзас, 42-й президент США от демократической партии (1993-2000гг.).	Инициатор многочисленных социально-экономических реформ, в результате которых США окончательно превратились в мирового лидера </a:t>
            </a:r>
            <a:endParaRPr/>
          </a:p>
        </p:txBody>
      </p:sp>
      <p:sp>
        <p:nvSpPr>
          <p:cNvPr id="377" name="Google Shape;377;p43"/>
          <p:cNvSpPr/>
          <p:nvPr/>
        </p:nvSpPr>
        <p:spPr>
          <a:xfrm>
            <a:off x="341320" y="92625"/>
            <a:ext cx="851030" cy="12186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К</a:t>
            </a:r>
          </a:p>
        </p:txBody>
      </p:sp>
      <p:pic>
        <p:nvPicPr>
          <p:cNvPr id="378" name="Google Shape;37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1725" y="152400"/>
            <a:ext cx="380321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44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Кубинский революционный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государственный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политический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партийный деятель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команданте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председатель Госсовета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Кубы в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1976-2008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Герой Советского Союза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(1963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.).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85" name="Google Shape;38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1850" y="426225"/>
            <a:ext cx="3106150" cy="4156325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4"/>
          <p:cNvSpPr/>
          <p:nvPr/>
        </p:nvSpPr>
        <p:spPr>
          <a:xfrm>
            <a:off x="1303805" y="462650"/>
            <a:ext cx="1649075" cy="17259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К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4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Второй президент Чехии, которого считают одним из самых ярых евроскептиков.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93" name="Google Shape;39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6100" y="463225"/>
            <a:ext cx="2667000" cy="38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5"/>
          <p:cNvSpPr/>
          <p:nvPr/>
        </p:nvSpPr>
        <p:spPr>
          <a:xfrm>
            <a:off x="636475" y="560550"/>
            <a:ext cx="1198925" cy="16660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К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46"/>
          <p:cNvSpPr txBox="1">
            <a:spLocks noGrp="1"/>
          </p:cNvSpPr>
          <p:nvPr>
            <p:ph type="body" idx="1"/>
          </p:nvPr>
        </p:nvSpPr>
        <p:spPr>
          <a:xfrm>
            <a:off x="341325" y="13113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Руководитель ливийской революции, верховный главнокомандующий Социалистической Народной Ливийской Джамахирии. Проводил антиимпериалистический курс, не брезгуя методами террористической борьбы </a:t>
            </a:r>
            <a:endParaRPr/>
          </a:p>
        </p:txBody>
      </p:sp>
      <p:sp>
        <p:nvSpPr>
          <p:cNvPr id="401" name="Google Shape;401;p46"/>
          <p:cNvSpPr/>
          <p:nvPr/>
        </p:nvSpPr>
        <p:spPr>
          <a:xfrm>
            <a:off x="341320" y="92625"/>
            <a:ext cx="851030" cy="12186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К</a:t>
            </a:r>
          </a:p>
        </p:txBody>
      </p:sp>
      <p:pic>
        <p:nvPicPr>
          <p:cNvPr id="402" name="Google Shape;40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1725" y="152400"/>
            <a:ext cx="228600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1725" y="1924050"/>
            <a:ext cx="4472781" cy="306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47"/>
          <p:cNvSpPr txBox="1">
            <a:spLocks noGrp="1"/>
          </p:cNvSpPr>
          <p:nvPr>
            <p:ph type="body" idx="1"/>
          </p:nvPr>
        </p:nvSpPr>
        <p:spPr>
          <a:xfrm>
            <a:off x="311700" y="1465800"/>
            <a:ext cx="17013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Турции. </a:t>
            </a: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Лидер национально-освободительного движения, основатель и первый президент Турецкой Республики </a:t>
            </a:r>
            <a:endParaRPr/>
          </a:p>
        </p:txBody>
      </p:sp>
      <p:sp>
        <p:nvSpPr>
          <p:cNvPr id="410" name="Google Shape;410;p47"/>
          <p:cNvSpPr/>
          <p:nvPr/>
        </p:nvSpPr>
        <p:spPr>
          <a:xfrm>
            <a:off x="341320" y="92625"/>
            <a:ext cx="851030" cy="12186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К</a:t>
            </a:r>
          </a:p>
        </p:txBody>
      </p:sp>
      <p:pic>
        <p:nvPicPr>
          <p:cNvPr id="411" name="Google Shape;41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8050" y="92625"/>
            <a:ext cx="3116100" cy="415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550" y="152400"/>
            <a:ext cx="2895050" cy="2010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550" y="2314886"/>
            <a:ext cx="1913493" cy="2676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48"/>
          <p:cNvSpPr txBox="1">
            <a:spLocks noGrp="1"/>
          </p:cNvSpPr>
          <p:nvPr>
            <p:ph type="body" idx="1"/>
          </p:nvPr>
        </p:nvSpPr>
        <p:spPr>
          <a:xfrm>
            <a:off x="622550" y="1887900"/>
            <a:ext cx="26856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США, сенатор, 35-й президент США(1961-1963гг.) от Демократической партии. Убит в Далласе во время предвыборной кампании </a:t>
            </a:r>
            <a:endParaRPr/>
          </a:p>
        </p:txBody>
      </p:sp>
      <p:sp>
        <p:nvSpPr>
          <p:cNvPr id="420" name="Google Shape;420;p48"/>
          <p:cNvSpPr/>
          <p:nvPr/>
        </p:nvSpPr>
        <p:spPr>
          <a:xfrm>
            <a:off x="341320" y="92625"/>
            <a:ext cx="851030" cy="12186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К</a:t>
            </a:r>
          </a:p>
        </p:txBody>
      </p:sp>
      <p:pic>
        <p:nvPicPr>
          <p:cNvPr id="421" name="Google Shape;42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182726" cy="2511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8525" y="2764852"/>
            <a:ext cx="3299162" cy="2174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49"/>
          <p:cNvSpPr txBox="1">
            <a:spLocks noGrp="1"/>
          </p:cNvSpPr>
          <p:nvPr>
            <p:ph type="body" idx="1"/>
          </p:nvPr>
        </p:nvSpPr>
        <p:spPr>
          <a:xfrm>
            <a:off x="458850" y="1457950"/>
            <a:ext cx="2849400" cy="3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Английский экономист, лауреат Нобелевской премии, теоретик государственного регулирования экономики. Главное сочинение – «Общая теория занятости, процента и денег» </a:t>
            </a:r>
            <a:endParaRPr/>
          </a:p>
        </p:txBody>
      </p:sp>
      <p:sp>
        <p:nvSpPr>
          <p:cNvPr id="429" name="Google Shape;429;p49"/>
          <p:cNvSpPr/>
          <p:nvPr/>
        </p:nvSpPr>
        <p:spPr>
          <a:xfrm>
            <a:off x="341320" y="92625"/>
            <a:ext cx="851030" cy="12186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К</a:t>
            </a:r>
          </a:p>
        </p:txBody>
      </p:sp>
      <p:pic>
        <p:nvPicPr>
          <p:cNvPr id="430" name="Google Shape;43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8175" y="1136675"/>
            <a:ext cx="2362200" cy="298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0875" y="922075"/>
            <a:ext cx="1638475" cy="2349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50"/>
          <p:cNvSpPr txBox="1">
            <a:spLocks noGrp="1"/>
          </p:cNvSpPr>
          <p:nvPr>
            <p:ph type="body" idx="1"/>
          </p:nvPr>
        </p:nvSpPr>
        <p:spPr>
          <a:xfrm>
            <a:off x="458850" y="1457950"/>
            <a:ext cx="2849400" cy="3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Баптистский пастор США, один из лидеров за гражданские права афроамериканского населения. Проповедовал идеи прямых ненасильственных действий и отвергал все проявления расизма и сегрегации в США. Лауреат Нобелевской премии мира 1964г. Убит расистами в 1968г. </a:t>
            </a:r>
            <a:endParaRPr/>
          </a:p>
        </p:txBody>
      </p:sp>
      <p:sp>
        <p:nvSpPr>
          <p:cNvPr id="438" name="Google Shape;438;p50"/>
          <p:cNvSpPr/>
          <p:nvPr/>
        </p:nvSpPr>
        <p:spPr>
          <a:xfrm>
            <a:off x="341320" y="92625"/>
            <a:ext cx="851030" cy="12186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К</a:t>
            </a:r>
          </a:p>
        </p:txBody>
      </p:sp>
      <p:pic>
        <p:nvPicPr>
          <p:cNvPr id="439" name="Google Shape;43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0650" y="152400"/>
            <a:ext cx="322580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8850" y="152400"/>
            <a:ext cx="2152750" cy="2752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44225" y="2472204"/>
            <a:ext cx="1941989" cy="1934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51"/>
          <p:cNvSpPr txBox="1">
            <a:spLocks noGrp="1"/>
          </p:cNvSpPr>
          <p:nvPr>
            <p:ph type="body" idx="1"/>
          </p:nvPr>
        </p:nvSpPr>
        <p:spPr>
          <a:xfrm>
            <a:off x="458850" y="1457950"/>
            <a:ext cx="2849400" cy="3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Великобритании, лидер Лейбористской партии, премьер-министр (1916-1922гг.). Принимал активное участие в Парижской мирной конференции и был одним из создателей Версальско-Вашингтонской системы международных отношений</a:t>
            </a:r>
            <a:endParaRPr/>
          </a:p>
        </p:txBody>
      </p:sp>
      <p:sp>
        <p:nvSpPr>
          <p:cNvPr id="448" name="Google Shape;448;p51"/>
          <p:cNvSpPr/>
          <p:nvPr/>
        </p:nvSpPr>
        <p:spPr>
          <a:xfrm>
            <a:off x="513736" y="200775"/>
            <a:ext cx="952883" cy="121915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Л</a:t>
            </a:r>
          </a:p>
        </p:txBody>
      </p:sp>
      <p:pic>
        <p:nvPicPr>
          <p:cNvPr id="449" name="Google Shape;44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0650" y="152400"/>
            <a:ext cx="371586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52"/>
          <p:cNvSpPr txBox="1">
            <a:spLocks noGrp="1"/>
          </p:cNvSpPr>
          <p:nvPr>
            <p:ph type="body" idx="1"/>
          </p:nvPr>
        </p:nvSpPr>
        <p:spPr>
          <a:xfrm>
            <a:off x="458850" y="1457950"/>
            <a:ext cx="2849400" cy="3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Представительница революционного марксизма в Германии, принимала участие в образовании КПГ, погибла во время Ноябрьской революции (1919г.) </a:t>
            </a:r>
            <a:endParaRPr/>
          </a:p>
        </p:txBody>
      </p:sp>
      <p:sp>
        <p:nvSpPr>
          <p:cNvPr id="456" name="Google Shape;456;p52"/>
          <p:cNvSpPr/>
          <p:nvPr/>
        </p:nvSpPr>
        <p:spPr>
          <a:xfrm>
            <a:off x="513736" y="200775"/>
            <a:ext cx="952883" cy="121915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Л</a:t>
            </a:r>
          </a:p>
        </p:txBody>
      </p:sp>
      <p:pic>
        <p:nvPicPr>
          <p:cNvPr id="457" name="Google Shape;45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0650" y="152400"/>
            <a:ext cx="2946725" cy="327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9775" y="152400"/>
            <a:ext cx="2431825" cy="304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53"/>
          <p:cNvSpPr txBox="1">
            <a:spLocks noGrp="1"/>
          </p:cNvSpPr>
          <p:nvPr>
            <p:ph type="body" idx="1"/>
          </p:nvPr>
        </p:nvSpPr>
        <p:spPr>
          <a:xfrm>
            <a:off x="513725" y="1354350"/>
            <a:ext cx="2849400" cy="3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Немецкий марксист, один из основателей КПГ. Принимал активное участие в Ноябрьской революции 1918г., убит во время январского восстания 1919г</a:t>
            </a:r>
            <a:endParaRPr/>
          </a:p>
        </p:txBody>
      </p:sp>
      <p:sp>
        <p:nvSpPr>
          <p:cNvPr id="465" name="Google Shape;465;p53"/>
          <p:cNvSpPr/>
          <p:nvPr/>
        </p:nvSpPr>
        <p:spPr>
          <a:xfrm>
            <a:off x="513736" y="200775"/>
            <a:ext cx="952883" cy="121915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Л</a:t>
            </a:r>
          </a:p>
        </p:txBody>
      </p:sp>
      <p:pic>
        <p:nvPicPr>
          <p:cNvPr id="466" name="Google Shape;46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5525" y="152400"/>
            <a:ext cx="4301064" cy="483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54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Создатель и первый лидер политической партии «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Вперёд, Республика!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» (2016—2017).</a:t>
            </a:r>
            <a:endParaRPr sz="1050">
              <a:solidFill>
                <a:srgbClr val="2021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 конце декабря 2019 года британская газета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Financial Times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включила  его в опубликованный ею список из 50 человек, «определивших облик десятилетия»</a:t>
            </a:r>
            <a:endParaRPr sz="1050">
              <a:solidFill>
                <a:srgbClr val="2021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473" name="Google Shape;473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8200" y="152400"/>
            <a:ext cx="3261575" cy="46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5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Федеральный канцлер Германии, 1 мая 2008 г. лауреат премии имени Карла Великого за свои заслуги в деле развития Европейского союза</a:t>
            </a:r>
            <a:endParaRPr/>
          </a:p>
        </p:txBody>
      </p:sp>
      <p:sp>
        <p:nvSpPr>
          <p:cNvPr id="480" name="Google Shape;480;p55"/>
          <p:cNvSpPr/>
          <p:nvPr/>
        </p:nvSpPr>
        <p:spPr>
          <a:xfrm>
            <a:off x="1340796" y="363600"/>
            <a:ext cx="1649100" cy="19010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481" name="Google Shape;48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8200" y="152400"/>
            <a:ext cx="4223397" cy="3168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56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СССР. Генерал-лейтенант, Герой Социалистического Труда. С 1953 по 1955гг. – председатель Совета Министров СССР. В 1957г назначен директором Усть-Каменогорской ГЭС. После ХХ съезда КПСС исключён из партии и отправлен на пенсию </a:t>
            </a:r>
            <a:endParaRPr/>
          </a:p>
        </p:txBody>
      </p:sp>
      <p:sp>
        <p:nvSpPr>
          <p:cNvPr id="488" name="Google Shape;488;p56"/>
          <p:cNvSpPr/>
          <p:nvPr/>
        </p:nvSpPr>
        <p:spPr>
          <a:xfrm>
            <a:off x="867160" y="156375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489" name="Google Shape;48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0100" y="0"/>
            <a:ext cx="3454104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57"/>
          <p:cNvSpPr/>
          <p:nvPr/>
        </p:nvSpPr>
        <p:spPr>
          <a:xfrm>
            <a:off x="867160" y="156375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496" name="Google Shape;49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2475" y="441025"/>
            <a:ext cx="3162300" cy="4562475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57"/>
          <p:cNvSpPr txBox="1"/>
          <p:nvPr/>
        </p:nvSpPr>
        <p:spPr>
          <a:xfrm>
            <a:off x="1709575" y="16207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Великобритании, лидер Консервативной партии, премьер-министр Англии в 1990-1997гг. Сменил на этих постах М.Тэтчер и пытался проводить её курс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14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Основатель фашистской партии в Италии, глава итальянского правительства и фашистский диктатор (1922-1943гг.). После краха фашистского режима возглавил марионеточное правительство республики Сало (1943-1945гг.). Схвачен партизанами и казнён в 1945г</a:t>
            </a:r>
            <a:endParaRPr/>
          </a:p>
        </p:txBody>
      </p:sp>
      <p:sp>
        <p:nvSpPr>
          <p:cNvPr id="503" name="Google Shape;503;p58"/>
          <p:cNvSpPr/>
          <p:nvPr/>
        </p:nvSpPr>
        <p:spPr>
          <a:xfrm>
            <a:off x="482335" y="257175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504" name="Google Shape;50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263924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7225" y="225756"/>
            <a:ext cx="2510544" cy="3462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781900" cy="18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Италии, лидер левоцентристского крыла ХДП, неоднократно занимал пост премьер-министра страны. Инициатор «исторического компромисса» между христианскими демократами и коммунистами. В 1978г. похищен и убит  террористами из леворадикальной организации «красные бригады»</a:t>
            </a:r>
            <a:endParaRPr/>
          </a:p>
        </p:txBody>
      </p:sp>
      <p:sp>
        <p:nvSpPr>
          <p:cNvPr id="511" name="Google Shape;511;p59"/>
          <p:cNvSpPr/>
          <p:nvPr/>
        </p:nvSpPr>
        <p:spPr>
          <a:xfrm>
            <a:off x="482335" y="257175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512" name="Google Shape;51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4217425" cy="281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3710" y="2768600"/>
            <a:ext cx="3332756" cy="187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0275" y="1827575"/>
            <a:ext cx="4762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781900" cy="187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военный и государственный деятель , подполковник (</a:t>
            </a:r>
            <a:r>
              <a:rPr lang="ru" sz="1050" b="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1976</a:t>
            </a: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). Один из лидеров эфиопской революции. В </a:t>
            </a:r>
            <a:r>
              <a:rPr lang="ru" sz="1050" b="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1974 году</a:t>
            </a: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председатель Координационного комитета вооружённых сил, полиции и территориальной армии — руководящего органа революционного движения за ликвидацию феодально-монархического строя в Эфиопии. После свержения монархии в сентябре 1974 года — 1-й заместитель председателя </a:t>
            </a:r>
            <a:r>
              <a:rPr lang="ru" sz="1050" b="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Временного военно-административного совета</a:t>
            </a: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(ВВАС; «Дерг»), выполнявшего до </a:t>
            </a:r>
            <a:r>
              <a:rPr lang="ru" sz="1050" b="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1987 года</a:t>
            </a: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функции коллегиального главы государства. В феврале </a:t>
            </a:r>
            <a:r>
              <a:rPr lang="ru" sz="1050" b="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1977 года</a:t>
            </a: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избран председателем ВВАС и его руководящих органов — Центрального и Постоянного комитетов. Являлся также главой Временного военного правительства (с декабря 1976 года) и главнокомандующим вооружёнными силами. Генеральный секретарь ЦК </a:t>
            </a:r>
            <a:r>
              <a:rPr lang="ru" sz="1050" b="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Рабочей партии Эфиопии</a:t>
            </a: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ru" sz="1050" b="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1984</a:t>
            </a: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lang="ru" sz="1050" b="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1991</a:t>
            </a: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). В 1987—1991 годах — президент и председатель Государственного Совета Эфиопии. С </a:t>
            </a:r>
            <a:r>
              <a:rPr lang="ru" sz="1050" b="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 мая</a:t>
            </a: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1991 года в </a:t>
            </a:r>
            <a:r>
              <a:rPr lang="ru" sz="1050" b="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эмиграции</a:t>
            </a:r>
            <a:r>
              <a:rPr lang="ru" sz="1050" b="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520" name="Google Shape;520;p60"/>
          <p:cNvSpPr/>
          <p:nvPr/>
        </p:nvSpPr>
        <p:spPr>
          <a:xfrm>
            <a:off x="3353810" y="72895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521" name="Google Shape;521;p6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81200" y="500250"/>
            <a:ext cx="2857500" cy="34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6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19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Французский политический деятель</a:t>
            </a:r>
            <a:r>
              <a:rPr lang="ru" sz="12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один из лидеров социалистического движения</a:t>
            </a:r>
            <a:r>
              <a:rPr lang="ru" sz="12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президент Франции с </a:t>
            </a:r>
            <a:r>
              <a:rPr lang="ru" sz="12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1981 </a:t>
            </a:r>
            <a:r>
              <a:rPr lang="ru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</a:t>
            </a:r>
            <a:r>
              <a:rPr lang="ru" sz="12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1995 </a:t>
            </a:r>
            <a:r>
              <a:rPr lang="ru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год</a:t>
            </a:r>
            <a:r>
              <a:rPr lang="ru" sz="12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Был самым пожилым президентом Франции в </a:t>
            </a:r>
            <a:r>
              <a:rPr lang="ru" sz="12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 </a:t>
            </a:r>
            <a:r>
              <a:rPr lang="ru" sz="12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61"/>
          <p:cNvSpPr/>
          <p:nvPr/>
        </p:nvSpPr>
        <p:spPr>
          <a:xfrm>
            <a:off x="482335" y="257175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528" name="Google Shape;52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429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6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62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 деятель США, сенатор, главный идеолог политики преследования коммунистов и прогрессивных деятелей США, сторонник жёсткой внешней политики в отношении СССР и других социалистических стран </a:t>
            </a:r>
            <a:endParaRPr/>
          </a:p>
        </p:txBody>
      </p:sp>
      <p:pic>
        <p:nvPicPr>
          <p:cNvPr id="535" name="Google Shape;535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1300" y="-99225"/>
            <a:ext cx="3629025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62"/>
          <p:cNvSpPr/>
          <p:nvPr/>
        </p:nvSpPr>
        <p:spPr>
          <a:xfrm>
            <a:off x="349110" y="9180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63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стала 76-м премьер-министром Соединенного королевства и второй в истории женщиной (после Маргарет Тэтчер) на этом посту.</a:t>
            </a:r>
            <a:endParaRPr/>
          </a:p>
        </p:txBody>
      </p:sp>
      <p:sp>
        <p:nvSpPr>
          <p:cNvPr id="543" name="Google Shape;543;p63"/>
          <p:cNvSpPr/>
          <p:nvPr/>
        </p:nvSpPr>
        <p:spPr>
          <a:xfrm>
            <a:off x="349110" y="9180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544" name="Google Shape;54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8200" y="714850"/>
            <a:ext cx="4223401" cy="281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6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64"/>
          <p:cNvSpPr txBox="1">
            <a:spLocks noGrp="1"/>
          </p:cNvSpPr>
          <p:nvPr>
            <p:ph type="body" idx="1"/>
          </p:nvPr>
        </p:nvSpPr>
        <p:spPr>
          <a:xfrm>
            <a:off x="1102700" y="2428075"/>
            <a:ext cx="40014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 i="1">
                <a:solidFill>
                  <a:srgbClr val="4A4A4A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Придя к власти в результате военного переворота, сумел продержаться у руля государства более 30 лет и сохранить целостность одной из самых больших стран Африки. Довел население до крайней степени обнищания</a:t>
            </a:r>
            <a:endParaRPr/>
          </a:p>
        </p:txBody>
      </p:sp>
      <p:sp>
        <p:nvSpPr>
          <p:cNvPr id="551" name="Google Shape;551;p64"/>
          <p:cNvSpPr/>
          <p:nvPr/>
        </p:nvSpPr>
        <p:spPr>
          <a:xfrm>
            <a:off x="349110" y="9180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552" name="Google Shape;55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6275" y="219000"/>
            <a:ext cx="2381250" cy="357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65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40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Государственный деятель</a:t>
            </a: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Первый президент Сербии</a:t>
            </a: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четвертый президент Югославии</a:t>
            </a: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7-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й ПредседательПрезидиума Социалистической Республики Сербия</a:t>
            </a: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2001 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был арестован и выдан Международному трибуналу повоенным преступлениям в бывшей Югославии</a:t>
            </a: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Умер в тюрьме в Гааге в </a:t>
            </a: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2006 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от инфаркта миокарда</a:t>
            </a: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9" name="Google Shape;559;p65"/>
          <p:cNvSpPr/>
          <p:nvPr/>
        </p:nvSpPr>
        <p:spPr>
          <a:xfrm>
            <a:off x="349110" y="9180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560" name="Google Shape;56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300" y="0"/>
            <a:ext cx="366739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66"/>
          <p:cNvSpPr txBox="1">
            <a:spLocks noGrp="1"/>
          </p:cNvSpPr>
          <p:nvPr>
            <p:ph type="body" idx="1"/>
          </p:nvPr>
        </p:nvSpPr>
        <p:spPr>
          <a:xfrm>
            <a:off x="1377825" y="2354075"/>
            <a:ext cx="3312000" cy="240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президент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Филиппин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1965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1986 годах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7" name="Google Shape;567;p66"/>
          <p:cNvSpPr/>
          <p:nvPr/>
        </p:nvSpPr>
        <p:spPr>
          <a:xfrm>
            <a:off x="349110" y="9180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568" name="Google Shape;568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78300" y="315225"/>
            <a:ext cx="2543175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6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67"/>
          <p:cNvSpPr txBox="1">
            <a:spLocks noGrp="1"/>
          </p:cNvSpPr>
          <p:nvPr>
            <p:ph type="body" idx="1"/>
          </p:nvPr>
        </p:nvSpPr>
        <p:spPr>
          <a:xfrm>
            <a:off x="1303800" y="2871475"/>
            <a:ext cx="5638200" cy="16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Лидер национально-освободительного движения Южной Африки, борец против расизма и апартеида. Возглавлял Молодёжную лигу Африканского национального конгресса, находился в подполье. Неоднократно подвергался арестам. Один из создателей военной организации АНК «Копьё нации». В 1964г. приговорён к пожизненному заключению и освобождён только в 1990г., когда был ликвидирован режим апартеида. В 1994г. стал первым чернокожим президентом ЮАР. Лауреат Нобелевской премии мира 1993г</a:t>
            </a:r>
            <a:endParaRPr/>
          </a:p>
        </p:txBody>
      </p:sp>
      <p:sp>
        <p:nvSpPr>
          <p:cNvPr id="575" name="Google Shape;575;p67"/>
          <p:cNvSpPr/>
          <p:nvPr/>
        </p:nvSpPr>
        <p:spPr>
          <a:xfrm>
            <a:off x="349110" y="9180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576" name="Google Shape;57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562575" cy="260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7075" y="152400"/>
            <a:ext cx="2004525" cy="2493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68"/>
          <p:cNvSpPr txBox="1">
            <a:spLocks noGrp="1"/>
          </p:cNvSpPr>
          <p:nvPr>
            <p:ph type="body" idx="1"/>
          </p:nvPr>
        </p:nvSpPr>
        <p:spPr>
          <a:xfrm>
            <a:off x="1303800" y="1546750"/>
            <a:ext cx="1723200" cy="33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Китая, один из основателей Красной Армии, Советской республики (1931-1936гг.) и Китайской Народной Республики. С 1949г. и до конца жизни возглавлял правительство КНР, был председателем КПК и главнокомандующим вооружёнными силами. Создал особую разновидность марксизма-ленинизма </a:t>
            </a:r>
            <a:endParaRPr/>
          </a:p>
        </p:txBody>
      </p:sp>
      <p:sp>
        <p:nvSpPr>
          <p:cNvPr id="584" name="Google Shape;584;p68"/>
          <p:cNvSpPr/>
          <p:nvPr/>
        </p:nvSpPr>
        <p:spPr>
          <a:xfrm>
            <a:off x="349110" y="91800"/>
            <a:ext cx="1163299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М</a:t>
            </a:r>
          </a:p>
        </p:txBody>
      </p:sp>
      <p:pic>
        <p:nvPicPr>
          <p:cNvPr id="585" name="Google Shape;58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586616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1116" y="152400"/>
            <a:ext cx="1980483" cy="2723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6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69"/>
          <p:cNvSpPr txBox="1">
            <a:spLocks noGrp="1"/>
          </p:cNvSpPr>
          <p:nvPr>
            <p:ph type="body" idx="1"/>
          </p:nvPr>
        </p:nvSpPr>
        <p:spPr>
          <a:xfrm>
            <a:off x="429250" y="1361725"/>
            <a:ext cx="2612400" cy="31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Египта, лидер национально-освободительного движения, премьер-министр и президент Египта (1954-1958гг.). Один из основателей движения неприсоединения Государственный и политический деятель Египта, лидер национально-освободительного движения, премьер-министр и президент Египта (1954-1958гг) и Объединённой Арабской Республики (1958-1970гг.).</a:t>
            </a:r>
            <a:endParaRPr/>
          </a:p>
        </p:txBody>
      </p:sp>
      <p:sp>
        <p:nvSpPr>
          <p:cNvPr id="593" name="Google Shape;593;p69"/>
          <p:cNvSpPr/>
          <p:nvPr/>
        </p:nvSpPr>
        <p:spPr>
          <a:xfrm>
            <a:off x="556251" y="91800"/>
            <a:ext cx="957210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Н</a:t>
            </a:r>
          </a:p>
        </p:txBody>
      </p:sp>
      <p:pic>
        <p:nvPicPr>
          <p:cNvPr id="594" name="Google Shape;59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700280" cy="4838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4780" y="152400"/>
            <a:ext cx="1866820" cy="251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7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70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Венгерский политический и государственный деятель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Премьер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министр Венгерской Народной Республики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инициатор резких изменений в политическом курсе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которые вызвали введение сил Организации Варшавского договора в Венгрию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Повешен в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1958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После падения коммунистического режима объявлен национальным героем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Венгрии</a:t>
            </a: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2" name="Google Shape;602;p70"/>
          <p:cNvSpPr/>
          <p:nvPr/>
        </p:nvSpPr>
        <p:spPr>
          <a:xfrm>
            <a:off x="1059501" y="461825"/>
            <a:ext cx="957210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Н</a:t>
            </a:r>
          </a:p>
        </p:txBody>
      </p:sp>
      <p:pic>
        <p:nvPicPr>
          <p:cNvPr id="603" name="Google Shape;60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9500" y="-114050"/>
            <a:ext cx="362902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7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71"/>
          <p:cNvSpPr txBox="1">
            <a:spLocks noGrp="1"/>
          </p:cNvSpPr>
          <p:nvPr>
            <p:ph type="body" idx="1"/>
          </p:nvPr>
        </p:nvSpPr>
        <p:spPr>
          <a:xfrm>
            <a:off x="696550" y="2923275"/>
            <a:ext cx="3092700" cy="196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США, республиканец, сенатор, вице-президент в администрации Д.Эйзенхауэра, 37-й президент США (1969-1974гг.). Ушёл в отставку в августе 1974г. в связи со скандалом «Уотергейт» </a:t>
            </a:r>
            <a:endParaRPr/>
          </a:p>
        </p:txBody>
      </p:sp>
      <p:sp>
        <p:nvSpPr>
          <p:cNvPr id="610" name="Google Shape;610;p71"/>
          <p:cNvSpPr/>
          <p:nvPr/>
        </p:nvSpPr>
        <p:spPr>
          <a:xfrm>
            <a:off x="556251" y="91800"/>
            <a:ext cx="957210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Н</a:t>
            </a:r>
          </a:p>
        </p:txBody>
      </p:sp>
      <p:pic>
        <p:nvPicPr>
          <p:cNvPr id="611" name="Google Shape;61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3775" y="-765300"/>
            <a:ext cx="5334653" cy="362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0828" y="152400"/>
            <a:ext cx="1660773" cy="2074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7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72"/>
          <p:cNvSpPr txBox="1">
            <a:spLocks noGrp="1"/>
          </p:cNvSpPr>
          <p:nvPr>
            <p:ph type="body" idx="1"/>
          </p:nvPr>
        </p:nvSpPr>
        <p:spPr>
          <a:xfrm>
            <a:off x="696550" y="2923275"/>
            <a:ext cx="3092700" cy="196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555555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панамский военный диктатор</a:t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619" name="Google Shape;619;p72"/>
          <p:cNvSpPr/>
          <p:nvPr/>
        </p:nvSpPr>
        <p:spPr>
          <a:xfrm>
            <a:off x="896676" y="927350"/>
            <a:ext cx="957210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Н</a:t>
            </a:r>
          </a:p>
        </p:txBody>
      </p:sp>
      <p:pic>
        <p:nvPicPr>
          <p:cNvPr id="620" name="Google Shape;620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9275" y="855475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7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73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представил в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1919 году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Италию на </a:t>
            </a:r>
            <a:r>
              <a:rPr lang="ru" sz="1050" u="sng">
                <a:solidFill>
                  <a:srgbClr val="0645A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Парижской мирной конференции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в качестве одного из лидеров «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Большой четвёрки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»</a:t>
            </a:r>
            <a:endParaRPr/>
          </a:p>
        </p:txBody>
      </p:sp>
      <p:pic>
        <p:nvPicPr>
          <p:cNvPr id="627" name="Google Shape;627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5925" y="676500"/>
            <a:ext cx="2893675" cy="3970125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73"/>
          <p:cNvSpPr/>
          <p:nvPr/>
        </p:nvSpPr>
        <p:spPr>
          <a:xfrm>
            <a:off x="1440550" y="420975"/>
            <a:ext cx="1564150" cy="1767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О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7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74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Победитель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президентских выборов во Франции 2012 года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от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Социалистической партии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В первом туре получил 28,63 % голосов, заняв первое место и пройдя во второй тур с действующим президентом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Николя Саркози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Одержал победу над Саркози во втором туре.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15 мая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2012 года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принёс присягу в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Елисейском дворце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став, таким образом, 24-м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президентом Франции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и автоматически 7-м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президентом Пятой французской республики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и 66-м </a:t>
            </a:r>
            <a:r>
              <a:rPr lang="ru" sz="1050">
                <a:solidFill>
                  <a:srgbClr val="0645AD"/>
                </a:solidFill>
                <a:highlight>
                  <a:srgbClr val="FFFFFF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сокнязем Андорры</a:t>
            </a:r>
            <a:endParaRPr/>
          </a:p>
        </p:txBody>
      </p:sp>
      <p:sp>
        <p:nvSpPr>
          <p:cNvPr id="635" name="Google Shape;635;p74"/>
          <p:cNvSpPr/>
          <p:nvPr/>
        </p:nvSpPr>
        <p:spPr>
          <a:xfrm>
            <a:off x="1440550" y="420975"/>
            <a:ext cx="1564150" cy="1767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О</a:t>
            </a:r>
          </a:p>
        </p:txBody>
      </p:sp>
      <p:pic>
        <p:nvPicPr>
          <p:cNvPr id="636" name="Google Shape;636;p7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138250" y="248625"/>
            <a:ext cx="2609850" cy="338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7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75"/>
          <p:cNvSpPr txBox="1">
            <a:spLocks noGrp="1"/>
          </p:cNvSpPr>
          <p:nvPr>
            <p:ph type="body" idx="1"/>
          </p:nvPr>
        </p:nvSpPr>
        <p:spPr>
          <a:xfrm>
            <a:off x="90100" y="23170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Аргентинский государственный и политический деятель, президент республики 1946-1955гг. Основатель массового национал-реформистского движения. В 1955г. был свергнут и изгнан из страны </a:t>
            </a:r>
            <a:endParaRPr/>
          </a:p>
        </p:txBody>
      </p:sp>
      <p:sp>
        <p:nvSpPr>
          <p:cNvPr id="643" name="Google Shape;643;p75"/>
          <p:cNvSpPr/>
          <p:nvPr/>
        </p:nvSpPr>
        <p:spPr>
          <a:xfrm>
            <a:off x="888953" y="963050"/>
            <a:ext cx="958913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П</a:t>
            </a:r>
          </a:p>
        </p:txBody>
      </p:sp>
      <p:pic>
        <p:nvPicPr>
          <p:cNvPr id="644" name="Google Shape;64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418646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3146" y="152400"/>
            <a:ext cx="2148454" cy="3139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7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76"/>
          <p:cNvSpPr txBox="1">
            <a:spLocks noGrp="1"/>
          </p:cNvSpPr>
          <p:nvPr>
            <p:ph type="body" idx="1"/>
          </p:nvPr>
        </p:nvSpPr>
        <p:spPr>
          <a:xfrm>
            <a:off x="1303800" y="2612450"/>
            <a:ext cx="3312000" cy="19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Политический деятель Камбоджи, один из лидеров национально-освободительного движения, руководитель компартии Камбоджи и командующий армии «красных кхмеров». В 1976-1979гг. – премьер-министр Демократической Кампучии. Установил в стране «коммунистическую диктатуру» на основе принципов маоизма. Проводил политику геноцида в отношении собственного народа. Вошёл в историю как один из самых жестоких тиранов и диктаторов ХХв. </a:t>
            </a:r>
            <a:endParaRPr/>
          </a:p>
        </p:txBody>
      </p:sp>
      <p:sp>
        <p:nvSpPr>
          <p:cNvPr id="652" name="Google Shape;652;p76"/>
          <p:cNvSpPr/>
          <p:nvPr/>
        </p:nvSpPr>
        <p:spPr>
          <a:xfrm>
            <a:off x="311703" y="193375"/>
            <a:ext cx="958913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П</a:t>
            </a:r>
          </a:p>
        </p:txBody>
      </p:sp>
      <p:pic>
        <p:nvPicPr>
          <p:cNvPr id="653" name="Google Shape;653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1905000" cy="24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3300" y="1987225"/>
            <a:ext cx="3772910" cy="228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7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77"/>
          <p:cNvSpPr txBox="1">
            <a:spLocks noGrp="1"/>
          </p:cNvSpPr>
          <p:nvPr>
            <p:ph type="body" idx="1"/>
          </p:nvPr>
        </p:nvSpPr>
        <p:spPr>
          <a:xfrm>
            <a:off x="1303800" y="2612450"/>
            <a:ext cx="3312000" cy="19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Шведский политик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лидер Социал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демократической партии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Швеции с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1969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1986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дважды премьер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министр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Швеции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(1969-1976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1982-1986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.).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Видный идеолог 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шведского социализма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1" name="Google Shape;661;p77"/>
          <p:cNvSpPr/>
          <p:nvPr/>
        </p:nvSpPr>
        <p:spPr>
          <a:xfrm>
            <a:off x="689128" y="927350"/>
            <a:ext cx="958913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П</a:t>
            </a:r>
          </a:p>
        </p:txBody>
      </p:sp>
      <p:pic>
        <p:nvPicPr>
          <p:cNvPr id="662" name="Google Shape;662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1200" y="796250"/>
            <a:ext cx="4223402" cy="2792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7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78"/>
          <p:cNvSpPr txBox="1">
            <a:spLocks noGrp="1"/>
          </p:cNvSpPr>
          <p:nvPr>
            <p:ph type="body" idx="1"/>
          </p:nvPr>
        </p:nvSpPr>
        <p:spPr>
          <a:xfrm>
            <a:off x="1303800" y="3500550"/>
            <a:ext cx="3312000" cy="10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Франции, сторонник генерала Ш. де Голля и один из лидеров его партии. Президент Франции с 1969 по 1974г. </a:t>
            </a:r>
            <a:endParaRPr/>
          </a:p>
        </p:txBody>
      </p:sp>
      <p:sp>
        <p:nvSpPr>
          <p:cNvPr id="669" name="Google Shape;669;p78"/>
          <p:cNvSpPr/>
          <p:nvPr/>
        </p:nvSpPr>
        <p:spPr>
          <a:xfrm>
            <a:off x="311703" y="193375"/>
            <a:ext cx="958913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П</a:t>
            </a:r>
          </a:p>
        </p:txBody>
      </p:sp>
      <p:pic>
        <p:nvPicPr>
          <p:cNvPr id="670" name="Google Shape;67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2952750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7250" y="152400"/>
            <a:ext cx="2614350" cy="26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7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79"/>
          <p:cNvSpPr txBox="1">
            <a:spLocks noGrp="1"/>
          </p:cNvSpPr>
          <p:nvPr>
            <p:ph type="body" idx="1"/>
          </p:nvPr>
        </p:nvSpPr>
        <p:spPr>
          <a:xfrm>
            <a:off x="348700" y="1495429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Государственный, военный и политический деятель Чили. В 1973г. осуществил военный переворот, в результате которого было свергнуто законное правительство и установлена власть военной хунты. Президент Чили с 1974 по 1989гг. В результате массового террора в годы его правления погибли тысячи чилийцев </a:t>
            </a:r>
            <a:endParaRPr/>
          </a:p>
        </p:txBody>
      </p:sp>
      <p:sp>
        <p:nvSpPr>
          <p:cNvPr id="678" name="Google Shape;678;p79"/>
          <p:cNvSpPr/>
          <p:nvPr/>
        </p:nvSpPr>
        <p:spPr>
          <a:xfrm>
            <a:off x="311703" y="193375"/>
            <a:ext cx="958913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П</a:t>
            </a:r>
          </a:p>
        </p:txBody>
      </p:sp>
      <p:pic>
        <p:nvPicPr>
          <p:cNvPr id="679" name="Google Shape;67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9100" y="152400"/>
            <a:ext cx="429967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8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80"/>
          <p:cNvSpPr txBox="1">
            <a:spLocks noGrp="1"/>
          </p:cNvSpPr>
          <p:nvPr>
            <p:ph type="body" idx="1"/>
          </p:nvPr>
        </p:nvSpPr>
        <p:spPr>
          <a:xfrm>
            <a:off x="348700" y="1495429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Политический деятель Франции, лидер ультраправого Национального фронта. Сторонник жёстких мер против нелегальных иммигрантов, расист и шовинист. На президентских выборах 2002г. выступал под лозунгом борьбы с преступностью и нелегальной и нелегальной иммиграцией, собрал около 17% голосов, однако во втором туре уступил Жаку Шираку </a:t>
            </a:r>
            <a:endParaRPr/>
          </a:p>
        </p:txBody>
      </p:sp>
      <p:sp>
        <p:nvSpPr>
          <p:cNvPr id="686" name="Google Shape;686;p80"/>
          <p:cNvSpPr/>
          <p:nvPr/>
        </p:nvSpPr>
        <p:spPr>
          <a:xfrm>
            <a:off x="311703" y="193375"/>
            <a:ext cx="958913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П</a:t>
            </a:r>
          </a:p>
        </p:txBody>
      </p:sp>
      <p:pic>
        <p:nvPicPr>
          <p:cNvPr id="687" name="Google Shape;68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0825" y="152400"/>
            <a:ext cx="362902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8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81"/>
          <p:cNvSpPr txBox="1">
            <a:spLocks noGrp="1"/>
          </p:cNvSpPr>
          <p:nvPr>
            <p:ph type="body" idx="1"/>
          </p:nvPr>
        </p:nvSpPr>
        <p:spPr>
          <a:xfrm>
            <a:off x="348700" y="1495429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Маршал Франции, главнокомандующий французской армией в Европе (1915г.). С 1940 по 1944г. занимал пост главы правительства марионеточного государства Виши. Отстаивал идеи сотрудничества с фашистской Германией. После войны приговорён к смертной казни как фашистский прислужник </a:t>
            </a:r>
            <a:endParaRPr/>
          </a:p>
        </p:txBody>
      </p:sp>
      <p:sp>
        <p:nvSpPr>
          <p:cNvPr id="694" name="Google Shape;694;p81"/>
          <p:cNvSpPr/>
          <p:nvPr/>
        </p:nvSpPr>
        <p:spPr>
          <a:xfrm>
            <a:off x="311703" y="193375"/>
            <a:ext cx="958913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П</a:t>
            </a:r>
          </a:p>
        </p:txBody>
      </p:sp>
      <p:pic>
        <p:nvPicPr>
          <p:cNvPr id="695" name="Google Shape;69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9100" y="152400"/>
            <a:ext cx="3624498" cy="4838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2973" y="492825"/>
            <a:ext cx="1905601" cy="1670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8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82"/>
          <p:cNvSpPr txBox="1">
            <a:spLocks noGrp="1"/>
          </p:cNvSpPr>
          <p:nvPr>
            <p:ph type="body" idx="1"/>
          </p:nvPr>
        </p:nvSpPr>
        <p:spPr>
          <a:xfrm>
            <a:off x="400925" y="2243075"/>
            <a:ext cx="26778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Актёр Голливуда (снялся в 54 фильмах), руководитель профсоюза актёров, губернатор штата Калифорния, 40-й президент США (1981-1989гг.) от Республиканской партии. Провёл «неоконсервативную революцию», которая помогла США выйти из затяжного экономического кризиса. Выдвинул программу «звёздных войн» (СОИ), объявил СССР «империей зла» и пообещал покончить с мировым коммунизмом </a:t>
            </a:r>
            <a:endParaRPr/>
          </a:p>
        </p:txBody>
      </p:sp>
      <p:sp>
        <p:nvSpPr>
          <p:cNvPr id="703" name="Google Shape;703;p82"/>
          <p:cNvSpPr/>
          <p:nvPr/>
        </p:nvSpPr>
        <p:spPr>
          <a:xfrm>
            <a:off x="435941" y="171175"/>
            <a:ext cx="929958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Р</a:t>
            </a:r>
          </a:p>
        </p:txBody>
      </p:sp>
      <p:pic>
        <p:nvPicPr>
          <p:cNvPr id="704" name="Google Shape;704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24155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6051" y="152400"/>
            <a:ext cx="2325550" cy="2906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8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83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деятель фашистской Германии, министр иностранных дел в правительстве А.Гитлера, подписал пакт о ненападении с СССР </a:t>
            </a:r>
            <a:endParaRPr/>
          </a:p>
        </p:txBody>
      </p:sp>
      <p:sp>
        <p:nvSpPr>
          <p:cNvPr id="712" name="Google Shape;712;p83"/>
          <p:cNvSpPr/>
          <p:nvPr/>
        </p:nvSpPr>
        <p:spPr>
          <a:xfrm>
            <a:off x="435941" y="171175"/>
            <a:ext cx="929958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Р</a:t>
            </a:r>
          </a:p>
        </p:txBody>
      </p:sp>
      <p:pic>
        <p:nvPicPr>
          <p:cNvPr id="713" name="Google Shape;713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8400" y="63600"/>
            <a:ext cx="4050450" cy="26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4831" y="2386725"/>
            <a:ext cx="1877335" cy="265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8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84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Этот французский политик по должности являлся князем (соправителем) Андорры и великим магистром ордена Почётного легиона.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21" name="Google Shape;721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9250" y="350338"/>
            <a:ext cx="2898950" cy="44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84"/>
          <p:cNvSpPr/>
          <p:nvPr/>
        </p:nvSpPr>
        <p:spPr>
          <a:xfrm>
            <a:off x="1253405" y="317350"/>
            <a:ext cx="1558875" cy="18712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С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8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85"/>
          <p:cNvSpPr txBox="1">
            <a:spLocks noGrp="1"/>
          </p:cNvSpPr>
          <p:nvPr>
            <p:ph type="body" idx="1"/>
          </p:nvPr>
        </p:nvSpPr>
        <p:spPr>
          <a:xfrm>
            <a:off x="208100" y="1473200"/>
            <a:ext cx="20862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Египта, президент страны (1970-1981гг.). Убит экстремистами, не простивших ему заключения мирного соглашения с Израилем </a:t>
            </a:r>
            <a:endParaRPr/>
          </a:p>
        </p:txBody>
      </p:sp>
      <p:sp>
        <p:nvSpPr>
          <p:cNvPr id="729" name="Google Shape;729;p85"/>
          <p:cNvSpPr/>
          <p:nvPr/>
        </p:nvSpPr>
        <p:spPr>
          <a:xfrm>
            <a:off x="380114" y="45350"/>
            <a:ext cx="1042579" cy="121881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С</a:t>
            </a:r>
          </a:p>
        </p:txBody>
      </p:sp>
      <p:pic>
        <p:nvPicPr>
          <p:cNvPr id="730" name="Google Shape;730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5650" y="194225"/>
            <a:ext cx="3219450" cy="469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0450" y="428613"/>
            <a:ext cx="3219450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8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86"/>
          <p:cNvSpPr txBox="1">
            <a:spLocks noGrp="1"/>
          </p:cNvSpPr>
          <p:nvPr>
            <p:ph type="body" idx="1"/>
          </p:nvPr>
        </p:nvSpPr>
        <p:spPr>
          <a:xfrm>
            <a:off x="259875" y="1651925"/>
            <a:ext cx="20862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Военный диктатор Португалии (1932-1968гг.), основатель фашистского режима и «нового государства» </a:t>
            </a:r>
            <a:endParaRPr/>
          </a:p>
        </p:txBody>
      </p:sp>
      <p:sp>
        <p:nvSpPr>
          <p:cNvPr id="738" name="Google Shape;738;p86"/>
          <p:cNvSpPr/>
          <p:nvPr/>
        </p:nvSpPr>
        <p:spPr>
          <a:xfrm>
            <a:off x="380114" y="45350"/>
            <a:ext cx="1042579" cy="121881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С</a:t>
            </a:r>
          </a:p>
        </p:txBody>
      </p:sp>
      <p:pic>
        <p:nvPicPr>
          <p:cNvPr id="739" name="Google Shape;739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61892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8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87"/>
          <p:cNvSpPr txBox="1">
            <a:spLocks noGrp="1"/>
          </p:cNvSpPr>
          <p:nvPr>
            <p:ph type="body" idx="1"/>
          </p:nvPr>
        </p:nvSpPr>
        <p:spPr>
          <a:xfrm>
            <a:off x="1303800" y="2997300"/>
            <a:ext cx="4160700" cy="15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Деятель итальянского и международного коммунистического движения, участник движения Сопротивления, один из основателей и лидер Итальянской коммунистической партии с 1926г., неоднократно избирался депутатом парламента </a:t>
            </a:r>
            <a:endParaRPr/>
          </a:p>
        </p:txBody>
      </p:sp>
      <p:sp>
        <p:nvSpPr>
          <p:cNvPr id="746" name="Google Shape;746;p87"/>
          <p:cNvSpPr/>
          <p:nvPr/>
        </p:nvSpPr>
        <p:spPr>
          <a:xfrm>
            <a:off x="311711" y="30550"/>
            <a:ext cx="965726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Т</a:t>
            </a:r>
          </a:p>
        </p:txBody>
      </p:sp>
      <p:pic>
        <p:nvPicPr>
          <p:cNvPr id="747" name="Google Shape;747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7725" y="226400"/>
            <a:ext cx="1866900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7325" y="1339525"/>
            <a:ext cx="2651500" cy="237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8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88"/>
          <p:cNvSpPr txBox="1">
            <a:spLocks noGrp="1"/>
          </p:cNvSpPr>
          <p:nvPr>
            <p:ph type="body" idx="1"/>
          </p:nvPr>
        </p:nvSpPr>
        <p:spPr>
          <a:xfrm>
            <a:off x="488450" y="2309675"/>
            <a:ext cx="26889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Один из основателей КПГ и лидеров Ноябрьской революции, руководитель Гамбургского восстания 1923г., депутат рейхстага (1924-1933гг.), один из руководителей Коминтерна. В 1933г. арестован гестапо и в 1944г. казнён в концлагере Бухенвальд </a:t>
            </a:r>
            <a:endParaRPr/>
          </a:p>
        </p:txBody>
      </p:sp>
      <p:sp>
        <p:nvSpPr>
          <p:cNvPr id="755" name="Google Shape;755;p88"/>
          <p:cNvSpPr/>
          <p:nvPr/>
        </p:nvSpPr>
        <p:spPr>
          <a:xfrm>
            <a:off x="311711" y="30550"/>
            <a:ext cx="965726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Т</a:t>
            </a:r>
          </a:p>
        </p:txBody>
      </p:sp>
      <p:pic>
        <p:nvPicPr>
          <p:cNvPr id="756" name="Google Shape;75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69354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88"/>
          <p:cNvPicPr preferRelativeResize="0"/>
          <p:nvPr/>
        </p:nvPicPr>
        <p:blipFill rotWithShape="1">
          <a:blip r:embed="rId4">
            <a:alphaModFix/>
          </a:blip>
          <a:srcRect b="28145"/>
          <a:stretch/>
        </p:blipFill>
        <p:spPr>
          <a:xfrm>
            <a:off x="7118050" y="152400"/>
            <a:ext cx="1873549" cy="187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8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89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64" name="Google Shape;764;p89"/>
          <p:cNvSpPr/>
          <p:nvPr/>
        </p:nvSpPr>
        <p:spPr>
          <a:xfrm>
            <a:off x="311711" y="30550"/>
            <a:ext cx="965726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Т</a:t>
            </a:r>
          </a:p>
        </p:txBody>
      </p:sp>
      <p:pic>
        <p:nvPicPr>
          <p:cNvPr id="765" name="Google Shape;765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4063752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5844" y="555600"/>
            <a:ext cx="1751024" cy="235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9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90"/>
          <p:cNvSpPr txBox="1">
            <a:spLocks noGrp="1"/>
          </p:cNvSpPr>
          <p:nvPr>
            <p:ph type="body" idx="1"/>
          </p:nvPr>
        </p:nvSpPr>
        <p:spPr>
          <a:xfrm>
            <a:off x="0" y="2383025"/>
            <a:ext cx="3312000" cy="221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.Государственный и политический деятель Югославии, лидер компартии и верховный главнокомандующий НОАЮ в годы Второй мировой войны, председатель правительства Федеративной Республики Югославии (1946-1953гг.), президент СФРЮ (1953-1980гг.). Один из инициаторов создания Движения неприсоединения и основатель югославского государства </a:t>
            </a:r>
            <a:endParaRPr/>
          </a:p>
        </p:txBody>
      </p:sp>
      <p:sp>
        <p:nvSpPr>
          <p:cNvPr id="773" name="Google Shape;773;p90"/>
          <p:cNvSpPr/>
          <p:nvPr/>
        </p:nvSpPr>
        <p:spPr>
          <a:xfrm>
            <a:off x="311711" y="30550"/>
            <a:ext cx="965726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Т</a:t>
            </a:r>
          </a:p>
        </p:txBody>
      </p:sp>
      <p:pic>
        <p:nvPicPr>
          <p:cNvPr id="774" name="Google Shape;774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532930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7430" y="152400"/>
            <a:ext cx="2034170" cy="2827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7430" y="3131872"/>
            <a:ext cx="1859229" cy="1859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9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91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83" name="Google Shape;783;p91"/>
          <p:cNvSpPr/>
          <p:nvPr/>
        </p:nvSpPr>
        <p:spPr>
          <a:xfrm>
            <a:off x="814071" y="246050"/>
            <a:ext cx="1148787" cy="121974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Ф</a:t>
            </a:r>
          </a:p>
        </p:txBody>
      </p:sp>
      <p:pic>
        <p:nvPicPr>
          <p:cNvPr id="784" name="Google Shape;78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50583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9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92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91" name="Google Shape;791;p92"/>
          <p:cNvSpPr/>
          <p:nvPr/>
        </p:nvSpPr>
        <p:spPr>
          <a:xfrm>
            <a:off x="401581" y="91800"/>
            <a:ext cx="1117312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Х</a:t>
            </a:r>
          </a:p>
        </p:txBody>
      </p:sp>
      <p:pic>
        <p:nvPicPr>
          <p:cNvPr id="792" name="Google Shape;792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27051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9600" y="152400"/>
            <a:ext cx="2862000" cy="3480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9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93"/>
          <p:cNvSpPr txBox="1">
            <a:spLocks noGrp="1"/>
          </p:cNvSpPr>
          <p:nvPr>
            <p:ph type="body" idx="1"/>
          </p:nvPr>
        </p:nvSpPr>
        <p:spPr>
          <a:xfrm>
            <a:off x="0" y="2309675"/>
            <a:ext cx="33822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Албании, единоличный правитель с 1945 по 1985гг. Проводил политику сохранения культа личности, автаркии и самоизоляции страны от внешнего мира. Вместе с маоистским руководством КНР боролся с «ревизионизмом» и мировым империализмом - </a:t>
            </a:r>
            <a:endParaRPr/>
          </a:p>
        </p:txBody>
      </p:sp>
      <p:sp>
        <p:nvSpPr>
          <p:cNvPr id="800" name="Google Shape;800;p93"/>
          <p:cNvSpPr/>
          <p:nvPr/>
        </p:nvSpPr>
        <p:spPr>
          <a:xfrm>
            <a:off x="401581" y="91800"/>
            <a:ext cx="1117312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Х</a:t>
            </a:r>
          </a:p>
        </p:txBody>
      </p:sp>
      <p:pic>
        <p:nvPicPr>
          <p:cNvPr id="801" name="Google Shape;801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4200525" cy="420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9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94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808" name="Google Shape;808;p94"/>
          <p:cNvSpPr/>
          <p:nvPr/>
        </p:nvSpPr>
        <p:spPr>
          <a:xfrm>
            <a:off x="401581" y="91800"/>
            <a:ext cx="1117312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Х</a:t>
            </a:r>
          </a:p>
        </p:txBody>
      </p:sp>
      <p:pic>
        <p:nvPicPr>
          <p:cNvPr id="809" name="Google Shape;809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248025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2525" y="152400"/>
            <a:ext cx="2319075" cy="3393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9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9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.Религиозный и политический деятель Ирана, один из лидеров антишахской оппозиции и общепризнанный исламский богослов, получивший в 1952г. титул аятоллы. В 1979г. возглавил антишахскую революцию и был основателем Исламской Республики в Иране, фактически превратив её в теократическое государство </a:t>
            </a:r>
            <a:endParaRPr/>
          </a:p>
        </p:txBody>
      </p:sp>
      <p:sp>
        <p:nvSpPr>
          <p:cNvPr id="817" name="Google Shape;817;p95"/>
          <p:cNvSpPr/>
          <p:nvPr/>
        </p:nvSpPr>
        <p:spPr>
          <a:xfrm>
            <a:off x="401581" y="91800"/>
            <a:ext cx="1117312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Х</a:t>
            </a:r>
          </a:p>
        </p:txBody>
      </p:sp>
      <p:pic>
        <p:nvPicPr>
          <p:cNvPr id="818" name="Google Shape;81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3500" y="41375"/>
            <a:ext cx="322644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9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96"/>
          <p:cNvSpPr txBox="1">
            <a:spLocks noGrp="1"/>
          </p:cNvSpPr>
          <p:nvPr>
            <p:ph type="body" idx="1"/>
          </p:nvPr>
        </p:nvSpPr>
        <p:spPr>
          <a:xfrm>
            <a:off x="636450" y="2309675"/>
            <a:ext cx="33969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Великобритании, лидер Консервативной партии. Премьер-министр в 1937-1940гг. Проводил политику «умиротворения» фашистских агрессоров, один из главных инициаторов Мюнхенского соглашения 1938г</a:t>
            </a:r>
            <a:endParaRPr/>
          </a:p>
        </p:txBody>
      </p:sp>
      <p:sp>
        <p:nvSpPr>
          <p:cNvPr id="825" name="Google Shape;825;p96"/>
          <p:cNvSpPr/>
          <p:nvPr/>
        </p:nvSpPr>
        <p:spPr>
          <a:xfrm>
            <a:off x="466373" y="289600"/>
            <a:ext cx="928255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Ч</a:t>
            </a:r>
          </a:p>
        </p:txBody>
      </p:sp>
      <p:pic>
        <p:nvPicPr>
          <p:cNvPr id="826" name="Google Shape;82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5775" y="219000"/>
            <a:ext cx="3427639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2139" y="152400"/>
            <a:ext cx="2139462" cy="1757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9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9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Румынии. Генеральный секретарь ЦК РКП (1965-1989гг.), президент Румынии (1974-1989гг.). Свергнут в ходе вооружённого восстания в декабре 1989г. и расстрелян по приговору военного трибунала</a:t>
            </a:r>
            <a:endParaRPr/>
          </a:p>
        </p:txBody>
      </p:sp>
      <p:sp>
        <p:nvSpPr>
          <p:cNvPr id="834" name="Google Shape;834;p97"/>
          <p:cNvSpPr/>
          <p:nvPr/>
        </p:nvSpPr>
        <p:spPr>
          <a:xfrm>
            <a:off x="466373" y="289600"/>
            <a:ext cx="928255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Ч</a:t>
            </a:r>
          </a:p>
        </p:txBody>
      </p:sp>
      <p:pic>
        <p:nvPicPr>
          <p:cNvPr id="835" name="Google Shape;83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2200" y="2135775"/>
            <a:ext cx="2305050" cy="287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9550" y="152400"/>
            <a:ext cx="3262050" cy="2229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9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98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Латиноамериканский революционер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команданте Кубинской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революции 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1959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 кубинский государственный деятель</a:t>
            </a: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Первый министр промышленности и первый президент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Национального Банка Кубы</a:t>
            </a: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3" name="Google Shape;843;p98"/>
          <p:cNvSpPr/>
          <p:nvPr/>
        </p:nvSpPr>
        <p:spPr>
          <a:xfrm>
            <a:off x="466373" y="289600"/>
            <a:ext cx="928255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Ч</a:t>
            </a:r>
          </a:p>
        </p:txBody>
      </p:sp>
      <p:pic>
        <p:nvPicPr>
          <p:cNvPr id="844" name="Google Shape;84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800" y="107975"/>
            <a:ext cx="2705100" cy="280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1175" y="1711825"/>
            <a:ext cx="2095500" cy="310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9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99"/>
          <p:cNvSpPr txBox="1">
            <a:spLocks noGrp="1"/>
          </p:cNvSpPr>
          <p:nvPr>
            <p:ph type="body" idx="1"/>
          </p:nvPr>
        </p:nvSpPr>
        <p:spPr>
          <a:xfrm>
            <a:off x="311700" y="1465800"/>
            <a:ext cx="15828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Великобритании, лидер Консервативной партии. Премьер-министр в 1940-1945гг. Один из инициаторов создания антигитлеровской коалиции. После Второй мировой войны организатор и активный сторонник «холодной войны» </a:t>
            </a:r>
            <a:endParaRPr/>
          </a:p>
        </p:txBody>
      </p:sp>
      <p:sp>
        <p:nvSpPr>
          <p:cNvPr id="852" name="Google Shape;852;p99"/>
          <p:cNvSpPr/>
          <p:nvPr/>
        </p:nvSpPr>
        <p:spPr>
          <a:xfrm>
            <a:off x="466373" y="289600"/>
            <a:ext cx="928255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Ч</a:t>
            </a:r>
          </a:p>
        </p:txBody>
      </p:sp>
      <p:pic>
        <p:nvPicPr>
          <p:cNvPr id="853" name="Google Shape;85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3975" y="152400"/>
            <a:ext cx="4124590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4338" y="-107300"/>
            <a:ext cx="367117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10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100"/>
          <p:cNvSpPr txBox="1">
            <a:spLocks noGrp="1"/>
          </p:cNvSpPr>
          <p:nvPr>
            <p:ph type="body" idx="1"/>
          </p:nvPr>
        </p:nvSpPr>
        <p:spPr>
          <a:xfrm>
            <a:off x="1303800" y="3248925"/>
            <a:ext cx="49203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Франции, лидер голлистской партии «Объединение в защиту республики». На президентских выборах в 1995г. избран президентом Франции и подтвердил свои полномочия на выборах 2002г.</a:t>
            </a:r>
            <a:endParaRPr/>
          </a:p>
        </p:txBody>
      </p:sp>
      <p:sp>
        <p:nvSpPr>
          <p:cNvPr id="861" name="Google Shape;861;p100"/>
          <p:cNvSpPr/>
          <p:nvPr/>
        </p:nvSpPr>
        <p:spPr>
          <a:xfrm>
            <a:off x="311701" y="193375"/>
            <a:ext cx="1294447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Ш</a:t>
            </a:r>
          </a:p>
        </p:txBody>
      </p:sp>
      <p:pic>
        <p:nvPicPr>
          <p:cNvPr id="862" name="Google Shape;86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4762500" cy="31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101"/>
          <p:cNvSpPr txBox="1">
            <a:spLocks noGrp="1"/>
          </p:cNvSpPr>
          <p:nvPr>
            <p:ph type="body" idx="1"/>
          </p:nvPr>
        </p:nvSpPr>
        <p:spPr>
          <a:xfrm>
            <a:off x="1303800" y="3248925"/>
            <a:ext cx="69111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ФРГ, лидер СДПГ, федеральный канцлер (1998-2005гг.</a:t>
            </a:r>
            <a:endParaRPr/>
          </a:p>
        </p:txBody>
      </p:sp>
      <p:sp>
        <p:nvSpPr>
          <p:cNvPr id="869" name="Google Shape;869;p101"/>
          <p:cNvSpPr/>
          <p:nvPr/>
        </p:nvSpPr>
        <p:spPr>
          <a:xfrm>
            <a:off x="311701" y="193375"/>
            <a:ext cx="1294447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Ш</a:t>
            </a:r>
          </a:p>
        </p:txBody>
      </p:sp>
      <p:pic>
        <p:nvPicPr>
          <p:cNvPr id="870" name="Google Shape;870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4752975" cy="293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0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102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49128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деятель Германии, министр иностранных дел. Добивался ревизии Версальского мирного договора и выступал за развитие отношений с СССР. Лауреат Нобелевской премии мира 1926г</a:t>
            </a:r>
            <a:endParaRPr/>
          </a:p>
        </p:txBody>
      </p:sp>
      <p:sp>
        <p:nvSpPr>
          <p:cNvPr id="877" name="Google Shape;877;p102"/>
          <p:cNvSpPr/>
          <p:nvPr/>
        </p:nvSpPr>
        <p:spPr>
          <a:xfrm>
            <a:off x="311701" y="193375"/>
            <a:ext cx="1294447" cy="12195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Ш</a:t>
            </a:r>
          </a:p>
        </p:txBody>
      </p:sp>
      <p:pic>
        <p:nvPicPr>
          <p:cNvPr id="878" name="Google Shape;878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203526" cy="231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8026" y="152400"/>
            <a:ext cx="2363574" cy="3342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0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5" name="Google Shape;885;p103"/>
          <p:cNvSpPr txBox="1">
            <a:spLocks noGrp="1"/>
          </p:cNvSpPr>
          <p:nvPr>
            <p:ph type="body" idx="1"/>
          </p:nvPr>
        </p:nvSpPr>
        <p:spPr>
          <a:xfrm>
            <a:off x="178900" y="2280050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 и политический деятель ФРГ, министр экономики в правительстве К.Аденауэра, инициатор экономических реформ, теоретик социального рыночного хозяйства. Автор знаменитого лозунга «Благосостояние для всех!».Федеральный канцлер ФРГ (1963-1966гг.)-</a:t>
            </a:r>
            <a:endParaRPr/>
          </a:p>
        </p:txBody>
      </p:sp>
      <p:sp>
        <p:nvSpPr>
          <p:cNvPr id="886" name="Google Shape;886;p103"/>
          <p:cNvSpPr/>
          <p:nvPr/>
        </p:nvSpPr>
        <p:spPr>
          <a:xfrm>
            <a:off x="506585" y="171175"/>
            <a:ext cx="1040932" cy="121881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Э</a:t>
            </a:r>
          </a:p>
        </p:txBody>
      </p:sp>
      <p:pic>
        <p:nvPicPr>
          <p:cNvPr id="887" name="Google Shape;88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3415374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9874" y="152400"/>
            <a:ext cx="2151726" cy="3166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0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104"/>
          <p:cNvSpPr txBox="1">
            <a:spLocks noGrp="1"/>
          </p:cNvSpPr>
          <p:nvPr>
            <p:ph type="body" idx="1"/>
          </p:nvPr>
        </p:nvSpPr>
        <p:spPr>
          <a:xfrm>
            <a:off x="178900" y="2280050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050">
                <a:solidFill>
                  <a:srgbClr val="4D5156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лидер Лейбористской партии и 62-й премьер-министр Великобритании</a:t>
            </a:r>
            <a:endParaRPr/>
          </a:p>
        </p:txBody>
      </p:sp>
      <p:sp>
        <p:nvSpPr>
          <p:cNvPr id="895" name="Google Shape;895;p104"/>
          <p:cNvSpPr/>
          <p:nvPr/>
        </p:nvSpPr>
        <p:spPr>
          <a:xfrm>
            <a:off x="506585" y="171175"/>
            <a:ext cx="1040932" cy="121881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Э</a:t>
            </a:r>
          </a:p>
        </p:txBody>
      </p:sp>
      <p:pic>
        <p:nvPicPr>
          <p:cNvPr id="896" name="Google Shape;896;p104"/>
          <p:cNvPicPr preferRelativeResize="0"/>
          <p:nvPr/>
        </p:nvPicPr>
        <p:blipFill rotWithShape="1">
          <a:blip r:embed="rId3">
            <a:alphaModFix/>
          </a:blip>
          <a:srcRect l="57601" t="15733" b="10574"/>
          <a:stretch/>
        </p:blipFill>
        <p:spPr>
          <a:xfrm>
            <a:off x="6527425" y="68750"/>
            <a:ext cx="2412350" cy="35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0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10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.Германский социал-демократ, один из вождей Ноябрьской революции, первый президент Веймарской республики </a:t>
            </a:r>
            <a:endParaRPr/>
          </a:p>
        </p:txBody>
      </p:sp>
      <p:sp>
        <p:nvSpPr>
          <p:cNvPr id="903" name="Google Shape;903;p105"/>
          <p:cNvSpPr/>
          <p:nvPr/>
        </p:nvSpPr>
        <p:spPr>
          <a:xfrm>
            <a:off x="506585" y="171175"/>
            <a:ext cx="1040932" cy="121881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Э</a:t>
            </a:r>
          </a:p>
        </p:txBody>
      </p:sp>
      <p:pic>
        <p:nvPicPr>
          <p:cNvPr id="904" name="Google Shape;904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275" y="304800"/>
            <a:ext cx="328225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10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Google Shape;910;p106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Этот украинский политик в 2004 стал одним из основных кандидатов на президентских выборах на Украине, выдвинувшись от Партии регионов</a:t>
            </a:r>
            <a:endParaRPr/>
          </a:p>
        </p:txBody>
      </p:sp>
      <p:pic>
        <p:nvPicPr>
          <p:cNvPr id="911" name="Google Shape;911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9100" y="598575"/>
            <a:ext cx="2609850" cy="37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3101</Words>
  <Application>Microsoft Office PowerPoint</Application>
  <PresentationFormat>Экран (16:9)</PresentationFormat>
  <Paragraphs>195</Paragraphs>
  <Slides>94</Slides>
  <Notes>94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101" baseType="lpstr">
      <vt:lpstr>Nunito</vt:lpstr>
      <vt:lpstr>Calibri</vt:lpstr>
      <vt:lpstr>Arial</vt:lpstr>
      <vt:lpstr>Times New Roman</vt:lpstr>
      <vt:lpstr>Georgia</vt:lpstr>
      <vt:lpstr>Roboto</vt:lpstr>
      <vt:lpstr>Shift</vt:lpstr>
      <vt:lpstr>Медиаазбука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Основатель фашистской партии в Италии, глава итальянского правительства и фашистский диктатор (1922-1943гг.). После краха фашистского режима возглавил марионеточное правительство республики Сало (1943-1945гг.). Схвачен партизанами и казнён в 1945г</vt:lpstr>
      <vt:lpstr>Государственный и политический деятель Италии, лидер левоцентристского крыла ХДП, неоднократно занимал пост премьер-министра страны. Инициатор «исторического компромисса» между христианскими демократами и коммунистами. В 1978г. похищен и убит  террористами из леворадикальной организации «красные бригады»</vt:lpstr>
      <vt:lpstr>военный и государственный деятель , подполковник (1976). Один из лидеров эфиопской революции. В 1974 году председатель Координационного комитета вооружённых сил, полиции и территориальной армии — руководящего органа революционного движения за ликвидацию феодально-монархического строя в Эфиопии. После свержения монархии в сентябре 1974 года — 1-й заместитель председателя Временного военно-административного совета (ВВАС; «Дерг»), выполнявшего до 1987 года функции коллегиального главы государства. В феврале 1977 года избран председателем ВВАС и его руководящих органов — Центрального и Постоянного комитетов. Являлся также главой Временного военного правительства (с декабря 1976 года) и главнокомандующим вооружёнными силами. Генеральный секретарь ЦК Рабочей партии Эфиопии (1984—1991). В 1987—1991 годах — президент и председатель Государственного Совета Эфиопии. С 21 мая 1991 года в эмиграции.</vt:lpstr>
      <vt:lpstr>Французский политический деятель, один из лидеров социалистического движения, президент Франции с 1981 по1995 год. Был самым пожилым президентом Франции в XX 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Медиаазбука</dc:title>
  <dc:creator>LuckyOne</dc:creator>
  <cp:lastModifiedBy>User'</cp:lastModifiedBy>
  <cp:revision>1</cp:revision>
  <dcterms:modified xsi:type="dcterms:W3CDTF">2026-09-22T08:35:05Z</dcterms:modified>
</cp:coreProperties>
</file>