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sldIdLst>
    <p:sldId id="256" r:id="rId2"/>
    <p:sldId id="286" r:id="rId3"/>
    <p:sldId id="275" r:id="rId4"/>
    <p:sldId id="257" r:id="rId5"/>
    <p:sldId id="258" r:id="rId6"/>
    <p:sldId id="278" r:id="rId7"/>
    <p:sldId id="279" r:id="rId8"/>
    <p:sldId id="280" r:id="rId9"/>
    <p:sldId id="281" r:id="rId10"/>
    <p:sldId id="287" r:id="rId11"/>
    <p:sldId id="282" r:id="rId12"/>
    <p:sldId id="283" r:id="rId13"/>
    <p:sldId id="284" r:id="rId14"/>
    <p:sldId id="285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59" r:id="rId24"/>
    <p:sldId id="277" r:id="rId25"/>
    <p:sldId id="297" r:id="rId26"/>
    <p:sldId id="426" r:id="rId27"/>
    <p:sldId id="296" r:id="rId28"/>
    <p:sldId id="261" r:id="rId29"/>
    <p:sldId id="262" r:id="rId30"/>
    <p:sldId id="272" r:id="rId31"/>
    <p:sldId id="263" r:id="rId32"/>
    <p:sldId id="265" r:id="rId33"/>
    <p:sldId id="266" r:id="rId34"/>
    <p:sldId id="268" r:id="rId35"/>
    <p:sldId id="269" r:id="rId36"/>
    <p:sldId id="270" r:id="rId37"/>
    <p:sldId id="271" r:id="rId38"/>
    <p:sldId id="276" r:id="rId39"/>
    <p:sldId id="273" r:id="rId40"/>
    <p:sldId id="274" r:id="rId41"/>
    <p:sldId id="429" r:id="rId42"/>
    <p:sldId id="431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2" r:id="rId66"/>
    <p:sldId id="425" r:id="rId67"/>
    <p:sldId id="424" r:id="rId68"/>
    <p:sldId id="428" r:id="rId69"/>
    <p:sldId id="427" r:id="rId70"/>
    <p:sldId id="410" r:id="rId71"/>
    <p:sldId id="411" r:id="rId72"/>
    <p:sldId id="412" r:id="rId73"/>
    <p:sldId id="414" r:id="rId74"/>
    <p:sldId id="415" r:id="rId75"/>
    <p:sldId id="417" r:id="rId76"/>
    <p:sldId id="418" r:id="rId77"/>
    <p:sldId id="419" r:id="rId78"/>
    <p:sldId id="420" r:id="rId79"/>
    <p:sldId id="421" r:id="rId80"/>
    <p:sldId id="422" r:id="rId81"/>
    <p:sldId id="423" r:id="rId82"/>
    <p:sldId id="430" r:id="rId83"/>
    <p:sldId id="432" r:id="rId8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1411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F94C2-E55A-4DA4-B5F1-5DCAB4FDCE9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27B43-46D9-4707-BFC4-252C3CD97F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27B43-46D9-4707-BFC4-252C3CD97F0D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27B43-46D9-4707-BFC4-252C3CD97F0D}" type="slidenum">
              <a:rPr lang="ru-RU" smtClean="0"/>
              <a:pPr/>
              <a:t>79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ABE92-F350-42DD-BDB7-7A5575647625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5E0DD-AD32-45B4-9FA8-8D288D7F04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Nicholas_Roerich,_Guests_from_Overseas_(corrected_colour)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ru.wikipedia.org/wiki/%D0%A2%D1%83%D1%80%D0%B5_%D0%B4%D0%B5_%D0%A2%D1%83%D0%BB%D1%81%D1%82%D1%80%D1%83%D0%BF" TargetMode="Externa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1%83%D0%BB%D0%B8%D0%BA%D0%BE%D0%B2%D1%81%D0%BA%D0%B0%D1%8F_%D0%B1%D0%B8%D1%82%D0%B2%D0%B0" TargetMode="External"/><Relationship Id="rId3" Type="http://schemas.openxmlformats.org/officeDocument/2006/relationships/hyperlink" Target="https://ru.wikipedia.org/wiki/1943_%D0%B3%D0%BE%D0%B4" TargetMode="External"/><Relationship Id="rId7" Type="http://schemas.openxmlformats.org/officeDocument/2006/relationships/hyperlink" Target="https://ru.wikipedia.org/wiki/%D0%A1%D0%BA%D0%B0%D0%B7%D0%B0%D0%BD%D0%B8%D0%B5_%D0%BE_%D0%9C%D0%B0%D0%BC%D0%B0%D0%B5%D0%B2%D0%BE%D0%BC_%D0%BF%D0%BE%D0%B1%D0%BE%D0%B8%D1%89%D0%B5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ru.wikipedia.org/wiki/%D0%A7%D0%B5%D0%BB%D1%83%D0%B1%D0%B5%D0%B9" TargetMode="External"/><Relationship Id="rId5" Type="http://schemas.openxmlformats.org/officeDocument/2006/relationships/hyperlink" Target="https://ru.wikipedia.org/wiki/%D0%90%D0%BB%D0%B5%D0%BA%D1%81%D0%B0%D0%BD%D0%B4%D1%80_%D0%9F%D0%B5%D1%80%D0%B5%D1%81%D0%B2%D0%B5%D1%82" TargetMode="External"/><Relationship Id="rId10" Type="http://schemas.openxmlformats.org/officeDocument/2006/relationships/hyperlink" Target="https://ru.wikipedia.org/wiki/%D0%9F%D0%BE%D0%B5%D0%B4%D0%B8%D0%BD%D0%BE%D0%BA_%D0%9F%D0%B5%D1%80%D0%B5%D1%81%D0%B2%D0%B5%D1%82%D0%B0_%D1%81_%D0%A7%D0%B5%D0%BB%D1%83%D0%B1%D0%B5%D0%B5%D0%BC_%D0%BD%D0%B0_%D0%9A%D1%83%D0%BB%D0%B8%D0%BA%D0%BE%D0%B2%D0%BE%D0%BC_%D0%BF%D0%BE%D0%BB%D0%B5" TargetMode="External"/><Relationship Id="rId4" Type="http://schemas.openxmlformats.org/officeDocument/2006/relationships/hyperlink" Target="https://ru.wikipedia.org/wiki/%D0%90%D0%B2%D0%B8%D0%BB%D0%BE%D0%B2,_%D0%9C%D0%B8%D1%85%D0%B0%D0%B8%D0%BB_%D0%98%D0%B2%D0%B0%D0%BD%D0%BE%D0%B2%D0%B8%D1%87" TargetMode="External"/><Relationship Id="rId9" Type="http://schemas.openxmlformats.org/officeDocument/2006/relationships/hyperlink" Target="https://ru.wikipedia.org/wiki/%D0%97%D0%B0%D0%B4%D0%BE%D0%BD%D1%89%D0%B8%D0%BD%D0%B0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0%D1%80%D0%B0%D0%B2%D0%B0%D0%BA,_%D0%9B%D1%83%D0%B8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1%83%D1%80%D0%B8%D0%BA%D0%BE%D0%B2,_%D0%92%D0%B0%D1%81%D0%B8%D0%BB%D0%B8%D0%B9_%D0%98%D0%B2%D0%B0%D0%BD%D0%BE%D0%B2%D0%B8%D1%87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cene_at_the_Signing_of_the_Constitution_of_the_United_States" TargetMode="External"/><Relationship Id="rId2" Type="http://schemas.openxmlformats.org/officeDocument/2006/relationships/hyperlink" Target="https://en.wikipedia.org/wiki/en:Howard_Chandler_Christy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be.wikipedia.org/wiki/1443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E%D0%B5%D0%BD%D0%BD%D1%8B%D0%B9_%D1%81%D0%BE%D0%B2%D0%B5%D1%82_%D0%B2_%D0%A4%D0%B8%D0%BB%D1%8F%D1%85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8%D0%B0%D0%BC%D0%B8%D0%BB%D1%8C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wand.com/ru/%D0%A3%D0%BA%D0%B8%D1%91-%D1%8D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История в картинах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A87446-0B31-40D7-B9F7-06997B1D3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1230541"/>
            <a:ext cx="5832647" cy="439691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естфальский мир в Мюнстере"/>
          <p:cNvPicPr>
            <a:picLocks noGrp="1"/>
          </p:cNvPicPr>
          <p:nvPr>
            <p:ph idx="1"/>
          </p:nvPr>
        </p:nvPicPr>
        <p:blipFill>
          <a:blip r:embed="rId2" cstate="print"/>
          <a:srcRect t="14105" b="6370"/>
          <a:stretch>
            <a:fillRect/>
          </a:stretch>
        </p:blipFill>
        <p:spPr bwMode="auto">
          <a:xfrm>
            <a:off x="827584" y="1556792"/>
            <a:ext cx="691276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 </a:t>
            </a:r>
            <a:br>
              <a:rPr lang="ru-RU" sz="1600" b="0" dirty="0"/>
            </a:br>
            <a:br>
              <a:rPr lang="ru-RU" sz="1600" dirty="0"/>
            </a:br>
            <a:endParaRPr lang="ru-RU" sz="16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41279"/>
            <a:ext cx="6745575" cy="4721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4857" y="1672705"/>
            <a:ext cx="6314286" cy="438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487" y="1600200"/>
            <a:ext cx="76210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622" y="1600200"/>
            <a:ext cx="763875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4424" y="1600200"/>
            <a:ext cx="611515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32629"/>
            <a:ext cx="8229600" cy="42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80728"/>
            <a:ext cx="7821301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8133" r="-116" b="26182"/>
          <a:stretch>
            <a:fillRect/>
          </a:stretch>
        </p:blipFill>
        <p:spPr bwMode="auto">
          <a:xfrm>
            <a:off x="395536" y="1268760"/>
            <a:ext cx="8285685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219" y="836712"/>
            <a:ext cx="7060446" cy="528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817805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7454"/>
            <a:ext cx="7632848" cy="480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94" y="1600200"/>
            <a:ext cx="803901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4053" y="1600200"/>
            <a:ext cx="629589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857" y="1600200"/>
            <a:ext cx="794028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8380195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759" y="1600200"/>
            <a:ext cx="760248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7324" y="1600200"/>
            <a:ext cx="618935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646" y="1340768"/>
            <a:ext cx="7555985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2629" y="1600200"/>
            <a:ext cx="713874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b="0" dirty="0"/>
            </a:br>
            <a:br>
              <a:rPr lang="ru-RU" dirty="0"/>
            </a:br>
            <a:endParaRPr lang="ru-RU" dirty="0"/>
          </a:p>
        </p:txBody>
      </p:sp>
      <p:pic>
        <p:nvPicPr>
          <p:cNvPr id="6146" name="Picture 2" descr="Battle of Waterloo 181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6607"/>
            <a:ext cx="8229600" cy="3753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6552728" cy="589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9871" y="1600200"/>
            <a:ext cx="702425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ismarckundNapoleonII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13714" y="1600200"/>
            <a:ext cx="6516572" cy="4525963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7805" y="1600200"/>
            <a:ext cx="6228390" cy="4525963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124744"/>
            <a:ext cx="5254140" cy="5165504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404664"/>
            <a:ext cx="3888432" cy="5662529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548680"/>
            <a:ext cx="7601020" cy="4824536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4413739" cy="5954454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196752"/>
            <a:ext cx="3664397" cy="471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9863" y="1600200"/>
            <a:ext cx="6244273" cy="4525963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332656"/>
            <a:ext cx="6707944" cy="4945186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836712"/>
            <a:ext cx="8003658" cy="4001829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052736"/>
            <a:ext cx="5184575" cy="5184575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9290" y="404664"/>
            <a:ext cx="7225038" cy="5848260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96752"/>
            <a:ext cx="808819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7711388" cy="4424362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6938973" cy="467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494116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endParaRPr lang="ru-RU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60648"/>
            <a:ext cx="6696744" cy="624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4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25" y="481013"/>
            <a:ext cx="4286250" cy="5895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8591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ответы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A87446-0B31-40D7-B9F7-06997B1D3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196752"/>
            <a:ext cx="4300181" cy="3600400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u="sng" dirty="0">
                <a:hlinkClick r:id="rId3" tooltip="Файл:Николай Рерих, Гости из-за границы (цвет исправлен).jpg"/>
              </a:rPr>
              <a:t>Николай Рерих, Гости из-за границы</a:t>
            </a:r>
            <a:endParaRPr lang="ru-RU" b="1" u="sng" dirty="0"/>
          </a:p>
          <a:p>
            <a:endParaRPr lang="ru-RU" b="1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естфальский мир в Мюнстере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346597"/>
            <a:ext cx="5111750" cy="3706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b="1" dirty="0"/>
              <a:t>Вестфальский мир</a:t>
            </a:r>
            <a:br>
              <a:rPr lang="ru-RU" sz="1800" b="1" dirty="0"/>
            </a:br>
            <a:r>
              <a:rPr lang="ru-RU" sz="1800" b="1"/>
              <a:t>автор</a:t>
            </a:r>
            <a:r>
              <a:rPr lang="ru-RU" sz="1800" b="1" u="sng"/>
              <a:t>Герард</a:t>
            </a:r>
            <a:r>
              <a:rPr lang="ru-RU" sz="1800" b="1" u="sng" dirty="0"/>
              <a:t> </a:t>
            </a:r>
            <a:r>
              <a:rPr lang="ru-RU" sz="1800" b="1" u="sng" dirty="0" err="1"/>
              <a:t>Терборх</a:t>
            </a:r>
            <a:r>
              <a:rPr lang="ru-RU" sz="1800" b="1" dirty="0"/>
              <a:t> (1648 год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dirty="0"/>
              <a:t>В. Верещагин Подавление индийского восстания англичанами </a:t>
            </a:r>
            <a:br>
              <a:rPr lang="ru-RU" sz="1600" b="0" dirty="0"/>
            </a:br>
            <a:br>
              <a:rPr lang="ru-RU" sz="1600" dirty="0"/>
            </a:br>
            <a:endParaRPr lang="ru-RU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410494"/>
            <a:ext cx="5111750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Сражение при </a:t>
            </a:r>
            <a:r>
              <a:rPr lang="ru-RU" dirty="0" err="1"/>
              <a:t>Энтитеме</a:t>
            </a:r>
            <a:r>
              <a:rPr lang="ru-RU" dirty="0"/>
              <a:t>. Наступление Железной бригады. Худ. </a:t>
            </a:r>
            <a:r>
              <a:rPr lang="ru-RU" u="sng" dirty="0">
                <a:hlinkClick r:id="rId2"/>
              </a:rPr>
              <a:t>Туре де </a:t>
            </a:r>
            <a:r>
              <a:rPr lang="ru-RU" u="sng" dirty="0" err="1">
                <a:hlinkClick r:id="rId2"/>
              </a:rPr>
              <a:t>Тулструп</a:t>
            </a:r>
            <a:endParaRPr lang="ru-RU" u="sng" dirty="0"/>
          </a:p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5050" y="1426299"/>
            <a:ext cx="5111750" cy="3546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681727"/>
            <a:ext cx="5111750" cy="303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b="1" dirty="0"/>
              <a:t>«Поединок </a:t>
            </a:r>
            <a:r>
              <a:rPr lang="ru-RU" b="1" dirty="0" err="1"/>
              <a:t>Пересвета</a:t>
            </a:r>
            <a:r>
              <a:rPr lang="ru-RU" b="1" dirty="0"/>
              <a:t> с </a:t>
            </a:r>
            <a:r>
              <a:rPr lang="ru-RU" b="1" dirty="0" err="1"/>
              <a:t>Челубеем</a:t>
            </a:r>
            <a:r>
              <a:rPr lang="ru-RU" b="1" dirty="0"/>
              <a:t> на Куликовом поле»</a:t>
            </a:r>
            <a:r>
              <a:rPr lang="ru-RU" dirty="0"/>
              <a:t> (</a:t>
            </a:r>
            <a:r>
              <a:rPr lang="ru-RU" dirty="0">
                <a:hlinkClick r:id="rId3" tooltip="1943 год"/>
              </a:rPr>
              <a:t>1943 год</a:t>
            </a:r>
            <a:r>
              <a:rPr lang="ru-RU" dirty="0"/>
              <a:t>) — самая известная картина советского художника </a:t>
            </a:r>
            <a:r>
              <a:rPr lang="ru-RU" dirty="0">
                <a:hlinkClick r:id="rId4" tooltip="Авилов, Михаил Иванович"/>
              </a:rPr>
              <a:t>Михаила Ивановича Авилова</a:t>
            </a:r>
            <a:r>
              <a:rPr lang="ru-RU" dirty="0"/>
              <a:t>. На полотне картины изображён бой русского богатыря </a:t>
            </a:r>
            <a:r>
              <a:rPr lang="ru-RU" dirty="0" err="1">
                <a:hlinkClick r:id="rId5" tooltip="Александр Пересвет"/>
              </a:rPr>
              <a:t>Пересвета</a:t>
            </a:r>
            <a:r>
              <a:rPr lang="ru-RU" dirty="0"/>
              <a:t> с татарским воином </a:t>
            </a:r>
            <a:r>
              <a:rPr lang="ru-RU" dirty="0" err="1">
                <a:hlinkClick r:id="rId6" tooltip="Челубей"/>
              </a:rPr>
              <a:t>Челубеем</a:t>
            </a:r>
            <a:r>
              <a:rPr lang="ru-RU" dirty="0"/>
              <a:t>, который, согласно </a:t>
            </a:r>
            <a:r>
              <a:rPr lang="ru-RU" dirty="0">
                <a:hlinkClick r:id="rId7" tooltip="Сказание о Мамаевом побоище"/>
              </a:rPr>
              <a:t>литературному произведению XV века</a:t>
            </a:r>
            <a:r>
              <a:rPr lang="ru-RU" dirty="0"/>
              <a:t>, предшествовал </a:t>
            </a:r>
            <a:r>
              <a:rPr lang="ru-RU" dirty="0">
                <a:hlinkClick r:id="rId8" tooltip="Куликовская битва"/>
              </a:rPr>
              <a:t>Куликовской битве</a:t>
            </a:r>
            <a:r>
              <a:rPr lang="ru-RU" dirty="0"/>
              <a:t>. Однако в тексте «</a:t>
            </a:r>
            <a:r>
              <a:rPr lang="ru-RU" dirty="0" err="1">
                <a:hlinkClick r:id="rId9" tooltip="Задонщина"/>
              </a:rPr>
              <a:t>Задонщины</a:t>
            </a:r>
            <a:r>
              <a:rPr lang="ru-RU" dirty="0"/>
              <a:t>» (конец XIV — начала XV века) можно видеть, что </a:t>
            </a:r>
            <a:r>
              <a:rPr lang="ru-RU" dirty="0" err="1"/>
              <a:t>Пересвет</a:t>
            </a:r>
            <a:r>
              <a:rPr lang="ru-RU" dirty="0"/>
              <a:t> был жив в разгар Куликовской битвы, ибо он на поле «</a:t>
            </a:r>
            <a:r>
              <a:rPr lang="ru-RU" dirty="0" err="1"/>
              <a:t>поскакивает</a:t>
            </a:r>
            <a:r>
              <a:rPr lang="ru-RU" dirty="0"/>
              <a:t> на своём добром коне, а </a:t>
            </a:r>
            <a:r>
              <a:rPr lang="ru-RU" dirty="0" err="1"/>
              <a:t>злачёным</a:t>
            </a:r>
            <a:r>
              <a:rPr lang="ru-RU" dirty="0"/>
              <a:t> доспехом </a:t>
            </a:r>
            <a:r>
              <a:rPr lang="ru-RU" dirty="0" err="1"/>
              <a:t>посвельчивает</a:t>
            </a:r>
            <a:r>
              <a:rPr lang="ru-RU" dirty="0"/>
              <a:t>», когда уже «иные лежат посечены»</a:t>
            </a:r>
            <a:r>
              <a:rPr lang="ru-RU" baseline="30000" dirty="0">
                <a:hlinkClick r:id="rId10"/>
              </a:rPr>
              <a:t>[1]</a:t>
            </a:r>
            <a:r>
              <a:rPr lang="ru-RU" dirty="0"/>
              <a:t>. В Сказании же оба воина погибли в поединке, однако победа осталась за </a:t>
            </a:r>
            <a:r>
              <a:rPr lang="ru-RU" dirty="0" err="1"/>
              <a:t>Пересветом</a:t>
            </a:r>
            <a:r>
              <a:rPr lang="ru-RU" dirty="0"/>
              <a:t>, так как его конь смог довезти воина до русских войск, тогда как </a:t>
            </a:r>
            <a:r>
              <a:rPr lang="ru-RU" dirty="0" err="1"/>
              <a:t>Челубей</a:t>
            </a:r>
            <a:r>
              <a:rPr lang="ru-RU" dirty="0"/>
              <a:t> оказался выбитым из седла.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685250"/>
            <a:ext cx="5111750" cy="30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/>
              <a:t>Илларион Михайлович Прянишников </a:t>
            </a:r>
          </a:p>
          <a:p>
            <a:r>
              <a:rPr lang="ru-RU" b="1" dirty="0"/>
              <a:t>В 1812 году</a:t>
            </a:r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307945"/>
            <a:ext cx="5111750" cy="3783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err="1"/>
              <a:t>Нурмухаметов</a:t>
            </a:r>
            <a:r>
              <a:rPr lang="ru-RU" dirty="0"/>
              <a:t> </a:t>
            </a:r>
            <a:r>
              <a:rPr lang="ru-RU" dirty="0" err="1"/>
              <a:t>Рашит</a:t>
            </a:r>
            <a:r>
              <a:rPr lang="ru-RU" dirty="0"/>
              <a:t> </a:t>
            </a:r>
            <a:r>
              <a:rPr lang="ru-RU" dirty="0" err="1"/>
              <a:t>Мухаметбареевич</a:t>
            </a:r>
            <a:r>
              <a:rPr lang="ru-RU" dirty="0"/>
              <a:t>. Штурм Зимнего дворца 25 октября 1917 года.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876231"/>
            <a:ext cx="5111750" cy="264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«</a:t>
            </a:r>
            <a:r>
              <a:rPr lang="ru-RU" b="1" dirty="0"/>
              <a:t>После побоища И</a:t>
            </a:r>
            <a:r>
              <a:rPr lang="en-US" b="1" dirty="0"/>
              <a:t>r</a:t>
            </a:r>
            <a:r>
              <a:rPr lang="ru-RU" b="1" dirty="0"/>
              <a:t>оря </a:t>
            </a:r>
            <a:r>
              <a:rPr lang="ru-RU" b="1" dirty="0" err="1"/>
              <a:t>Святославича</a:t>
            </a:r>
            <a:r>
              <a:rPr lang="ru-RU" b="1" dirty="0"/>
              <a:t> </a:t>
            </a:r>
          </a:p>
          <a:p>
            <a:r>
              <a:rPr lang="ru-RU" b="1" dirty="0"/>
              <a:t>с половцами» В. М. Васнецов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51920" y="2132856"/>
            <a:ext cx="4711559" cy="286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«Боярыня Морозова» </a:t>
            </a:r>
          </a:p>
          <a:p>
            <a:r>
              <a:rPr lang="ru-RU" sz="2400" b="1" dirty="0"/>
              <a:t>В. И Суриков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282700"/>
            <a:ext cx="511175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800" b="1" dirty="0"/>
              <a:t>«Александр Невский» </a:t>
            </a:r>
          </a:p>
          <a:p>
            <a:r>
              <a:rPr lang="ru-RU" sz="2800" b="1" dirty="0"/>
              <a:t>Л Д. </a:t>
            </a:r>
            <a:r>
              <a:rPr lang="ru-RU" sz="2800" b="1" dirty="0" err="1"/>
              <a:t>Корин</a:t>
            </a:r>
            <a:r>
              <a:rPr lang="ru-RU" sz="2800" b="1" dirty="0"/>
              <a:t>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284830"/>
            <a:ext cx="5111750" cy="3829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«Видение отроку Варфоломею» </a:t>
            </a:r>
          </a:p>
          <a:p>
            <a:r>
              <a:rPr lang="ru-RU" sz="2400" b="1" dirty="0"/>
              <a:t>М В. Нестеров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607115" y="1799606"/>
            <a:ext cx="5047619" cy="2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«Покорение Сибири Ермаком» </a:t>
            </a:r>
          </a:p>
          <a:p>
            <a:r>
              <a:rPr lang="ru-RU" sz="2400" b="1" dirty="0"/>
              <a:t>В. И. Суриков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63888" y="1556792"/>
            <a:ext cx="5146869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  <a:p>
            <a:r>
              <a:rPr lang="ru-RU" b="1" i="1" dirty="0"/>
              <a:t>«Сидение царя Михаила Фёдоровича</a:t>
            </a:r>
          </a:p>
          <a:p>
            <a:r>
              <a:rPr lang="ru-RU" b="1" i="1" dirty="0"/>
              <a:t>с боярами в его государевой комнате» </a:t>
            </a:r>
          </a:p>
          <a:p>
            <a:r>
              <a:rPr lang="ru-RU" b="1" i="1" dirty="0"/>
              <a:t>А. Л Рябушкин </a:t>
            </a:r>
            <a:endParaRPr lang="ru-RU" sz="1600" b="1" i="1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760649"/>
            <a:ext cx="5111750" cy="287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b="1" dirty="0"/>
              <a:t>«Пётр 1» </a:t>
            </a:r>
          </a:p>
          <a:p>
            <a:r>
              <a:rPr lang="ru-RU" sz="2800" b="1" dirty="0"/>
              <a:t>В. А. Серов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362250"/>
            <a:ext cx="5111750" cy="36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Н. Н. Ге. </a:t>
            </a:r>
          </a:p>
          <a:p>
            <a:r>
              <a:rPr lang="ru-RU" sz="2000" b="1" dirty="0"/>
              <a:t>Пётр 1 допрашивает царевича Алексея Петровича в Петергофе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742757"/>
            <a:ext cx="5111750" cy="291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000" b="1" dirty="0">
                <a:hlinkClick r:id="rId3" tooltip="Каравак, Луи"/>
              </a:rPr>
              <a:t>Л. </a:t>
            </a:r>
            <a:r>
              <a:rPr lang="ru-RU" sz="2000" b="1" dirty="0" err="1">
                <a:hlinkClick r:id="rId3" tooltip="Каравак, Луи"/>
              </a:rPr>
              <a:t>Каравак</a:t>
            </a:r>
            <a:r>
              <a:rPr lang="ru-RU" sz="2000" b="1" dirty="0"/>
              <a:t>.</a:t>
            </a:r>
          </a:p>
          <a:p>
            <a:r>
              <a:rPr lang="ru-RU" sz="2000" b="1" dirty="0"/>
              <a:t> «Пётр I в Полтавской битве» (1718)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57334" y="1700808"/>
            <a:ext cx="5886666" cy="449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hlinkClick r:id="rId3" tooltip="Суриков, Василий Иванович"/>
              </a:rPr>
              <a:t>Василий Суриков</a:t>
            </a:r>
            <a:endParaRPr lang="ru-RU" sz="2400" b="1" dirty="0"/>
          </a:p>
          <a:p>
            <a:r>
              <a:rPr lang="ru-RU" sz="2400" b="1" dirty="0"/>
              <a:t>Переход Суворова через Альпы. 1899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678025"/>
            <a:ext cx="5111750" cy="30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В. В. Верещагин. Наполеон I на Бородинских высотах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330623"/>
            <a:ext cx="5111750" cy="3737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/>
              <a:t>М. И. Кутузов на командном пункте в день Бородинского сражения</a:t>
            </a:r>
          </a:p>
          <a:p>
            <a:r>
              <a:rPr lang="ru-RU" dirty="0"/>
              <a:t>1951</a:t>
            </a:r>
          </a:p>
          <a:p>
            <a:r>
              <a:rPr lang="ru-RU" dirty="0" err="1"/>
              <a:t>Шепелюк</a:t>
            </a:r>
            <a:endParaRPr lang="ru-RU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707904" y="764704"/>
            <a:ext cx="5146869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и к. Айвазовский. </a:t>
            </a:r>
            <a:r>
              <a:rPr lang="ru-RU" dirty="0" err="1"/>
              <a:t>Синопский</a:t>
            </a:r>
            <a:r>
              <a:rPr lang="ru-RU" dirty="0"/>
              <a:t> бой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579181"/>
            <a:ext cx="5111750" cy="324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И.Репин Арест пропагандиста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В. </a:t>
            </a:r>
            <a:r>
              <a:rPr lang="ru-RU" dirty="0" err="1"/>
              <a:t>Сэдлер</a:t>
            </a:r>
            <a:r>
              <a:rPr lang="ru-RU" dirty="0"/>
              <a:t>. Битва при Ватерлоо</a:t>
            </a:r>
            <a:br>
              <a:rPr lang="ru-RU" b="0" dirty="0"/>
            </a:br>
            <a:br>
              <a:rPr lang="ru-RU" dirty="0"/>
            </a:br>
            <a:endParaRPr lang="ru-RU" dirty="0"/>
          </a:p>
        </p:txBody>
      </p:sp>
      <p:pic>
        <p:nvPicPr>
          <p:cNvPr id="6146" name="Picture 2" descr="Battle of Waterloo 181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2033987"/>
            <a:ext cx="5111750" cy="2331238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139952" y="764704"/>
            <a:ext cx="4134018" cy="372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i="1" dirty="0"/>
              <a:t>Коронация Наполеона - Жак Луи Давид. 1805-1808</a:t>
            </a:r>
            <a:endParaRPr lang="ru-RU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err="1">
                <a:hlinkClick r:id="rId2" tooltip="w: en: Говард Чендлер Кристи"/>
              </a:rPr>
              <a:t>Говард</a:t>
            </a:r>
            <a:r>
              <a:rPr lang="ru-RU" u="sng" dirty="0">
                <a:hlinkClick r:id="rId2" tooltip="w: en: Говард Чендлер Кристи"/>
              </a:rPr>
              <a:t> </a:t>
            </a:r>
            <a:r>
              <a:rPr lang="ru-RU" u="sng" dirty="0" err="1">
                <a:hlinkClick r:id="rId2" tooltip="w: en: Говард Чендлер Кристи"/>
              </a:rPr>
              <a:t>Чендлер</a:t>
            </a:r>
            <a:r>
              <a:rPr lang="ru-RU" u="sng" dirty="0">
                <a:hlinkClick r:id="rId2" tooltip="w: en: Говард Чендлер Кристи"/>
              </a:rPr>
              <a:t> Кристи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i="1" u="sng" dirty="0">
                <a:hlinkClick r:id="rId3" tooltip="ru: Сцена при подписании Конституции США"/>
              </a:rPr>
              <a:t>Сцена подписания Конституции США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5050" y="1552771"/>
            <a:ext cx="5111750" cy="329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ismarckundNapoleonII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13714" y="1600200"/>
            <a:ext cx="6516572" cy="4525963"/>
          </a:xfr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342337"/>
            <a:ext cx="5111750" cy="3714538"/>
          </a:xfrm>
        </p:spPr>
      </p:pic>
      <p:sp>
        <p:nvSpPr>
          <p:cNvPr id="12" name="Текст 1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Воин Вещего Олега прибивает щит над городскими воротами. Картина современного художника.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Штурм Константинополя крестоносцами</a:t>
            </a:r>
          </a:p>
        </p:txBody>
      </p:sp>
      <p:pic>
        <p:nvPicPr>
          <p:cNvPr id="4" name="Содержимое 3" descr="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91763" y="801592"/>
            <a:ext cx="4878324" cy="4796028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dirty="0"/>
              <a:t>Тинторетто </a:t>
            </a:r>
            <a:r>
              <a:rPr lang="ru-RU" b="1" dirty="0" err="1"/>
              <a:t>Якопо</a:t>
            </a:r>
            <a:r>
              <a:rPr lang="ru-RU" b="1" dirty="0"/>
              <a:t> (1518-1594)</a:t>
            </a:r>
            <a:endParaRPr lang="ru-RU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23928" y="188639"/>
            <a:ext cx="3960440" cy="5767391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600" b="1" dirty="0" err="1"/>
              <a:t>Пахаванне</a:t>
            </a:r>
            <a:r>
              <a:rPr lang="ru-RU" sz="1600" b="1" dirty="0"/>
              <a:t> </a:t>
            </a:r>
            <a:r>
              <a:rPr lang="ru-RU" sz="1600" b="1" dirty="0" err="1"/>
              <a:t>Вітаўта</a:t>
            </a:r>
            <a:r>
              <a:rPr lang="ru-RU" sz="1600" b="1" dirty="0"/>
              <a:t>. </a:t>
            </a:r>
            <a:r>
              <a:rPr lang="ru-RU" sz="1600" b="1" dirty="0" err="1"/>
              <a:t>Мініяцюра</a:t>
            </a:r>
            <a:r>
              <a:rPr lang="ru-RU" sz="1600" b="1" dirty="0"/>
              <a:t>, </a:t>
            </a:r>
            <a:r>
              <a:rPr lang="ru-RU" sz="1600" b="1" dirty="0">
                <a:hlinkClick r:id="rId3" tooltip="1443"/>
              </a:rPr>
              <a:t>1443</a:t>
            </a:r>
            <a:endParaRPr lang="ru-RU" sz="1600" b="1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07904" y="476672"/>
            <a:ext cx="5105162" cy="3888432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«Высадка Колумба» Джон </a:t>
            </a:r>
            <a:r>
              <a:rPr lang="ru-RU" dirty="0" err="1"/>
              <a:t>Вандерлин</a:t>
            </a:r>
            <a:endParaRPr lang="ru-RU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0" i="1" dirty="0"/>
              <a:t>Поль Бодри. Шарлотта Корде. 1860 (или 1868)</a:t>
            </a:r>
            <a:endParaRPr lang="ru-RU" dirty="0"/>
          </a:p>
        </p:txBody>
      </p:sp>
      <p:pic>
        <p:nvPicPr>
          <p:cNvPr id="4" name="Содержимое 3" descr="0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012848" y="2174875"/>
            <a:ext cx="2928892" cy="3951288"/>
          </a:xfrm>
        </p:spPr>
      </p:pic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Смерть Марата, Жак Луи Давид</a:t>
            </a:r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72816"/>
            <a:ext cx="3664397" cy="471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b="1" dirty="0"/>
              <a:t>Алексей Данилович Кивше́нко</a:t>
            </a:r>
            <a:r>
              <a:rPr lang="vi-VN" dirty="0"/>
              <a:t> 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0" dirty="0"/>
              <a:t>Вступление русской армии в Париж</a:t>
            </a:r>
            <a:endParaRPr lang="ru-RU" dirty="0"/>
          </a:p>
        </p:txBody>
      </p:sp>
      <p:pic>
        <p:nvPicPr>
          <p:cNvPr id="4" name="Содержимое 3" descr="0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85883"/>
            <a:ext cx="4040188" cy="2929271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0" u="sng" dirty="0">
                <a:hlinkClick r:id="rId3"/>
              </a:rPr>
              <a:t>Военный совет в Филях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5025" y="3060082"/>
            <a:ext cx="4041775" cy="2180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Алексей Данилович Кивше́нко</a:t>
            </a:r>
            <a:endParaRPr lang="ru-RU" dirty="0"/>
          </a:p>
        </p:txBody>
      </p:sp>
      <p:pic>
        <p:nvPicPr>
          <p:cNvPr id="6" name="Содержимое 5" descr="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315381"/>
            <a:ext cx="5111750" cy="3768451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Пленение имама </a:t>
            </a:r>
            <a:r>
              <a:rPr lang="ru-RU" u="sng" dirty="0">
                <a:hlinkClick r:id="rId3" tooltip="Шамиль"/>
              </a:rPr>
              <a:t>Шамиля</a:t>
            </a:r>
            <a:endParaRPr lang="ru-RU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80205" y="2224246"/>
            <a:ext cx="3901440" cy="1950720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err="1"/>
              <a:t>Тоёхара</a:t>
            </a:r>
            <a:r>
              <a:rPr lang="ru-RU" dirty="0"/>
              <a:t> </a:t>
            </a:r>
            <a:r>
              <a:rPr lang="ru-RU" dirty="0" err="1"/>
              <a:t>Тиканобу</a:t>
            </a:r>
            <a:r>
              <a:rPr lang="ru-RU" dirty="0"/>
              <a:t> — один из последних художников периода развития </a:t>
            </a:r>
            <a:r>
              <a:rPr lang="ru-RU" dirty="0" err="1">
                <a:hlinkClick r:id="rId3"/>
              </a:rPr>
              <a:t>укиё-э</a:t>
            </a:r>
            <a:r>
              <a:rPr lang="ru-RU" dirty="0"/>
              <a:t>.</a:t>
            </a:r>
          </a:p>
          <a:p>
            <a:r>
              <a:rPr lang="ru-RU" dirty="0"/>
              <a:t>Принятие конституции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643731"/>
            <a:ext cx="5111750" cy="5111750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800" b="1" dirty="0"/>
              <a:t>Владимир Маковский. Кровавое воскресенье. Расстрел Николаем II мирной демонстрации. 1905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79912" y="1196752"/>
            <a:ext cx="4981753" cy="4896544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В. Серов. В.И.Ленин провозглашает Советскую власть. 1962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051720" y="1988840"/>
            <a:ext cx="6981064" cy="354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err="1"/>
              <a:t>Дайнеко</a:t>
            </a:r>
            <a:r>
              <a:rPr lang="ru-RU" dirty="0"/>
              <a:t> Оборона Севастополя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733189"/>
            <a:ext cx="5111750" cy="2932835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Арест Л. Берии на заседании Президиума ЦK КПСС 26 июня 1953 года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478735"/>
            <a:ext cx="5111750" cy="344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 Леонид </a:t>
            </a:r>
            <a:r>
              <a:rPr lang="ru-RU" dirty="0" err="1"/>
              <a:t>Дударенко</a:t>
            </a:r>
            <a:r>
              <a:rPr lang="ru-RU" dirty="0"/>
              <a:t> «Минск. 1919 год»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487" y="1356519"/>
            <a:ext cx="3952875" cy="3686175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b="1" i="1" dirty="0"/>
              <a:t>Владимир Стельмашонок</a:t>
            </a:r>
            <a:br>
              <a:rPr lang="ru-RU" sz="2400" b="1" i="1" dirty="0"/>
            </a:br>
            <a:r>
              <a:rPr lang="ru-RU" sz="2400" b="1" i="1" dirty="0"/>
              <a:t>Слово о Беларуси. </a:t>
            </a:r>
            <a:r>
              <a:rPr lang="ru-RU" sz="2400" b="1" dirty="0"/>
              <a:t>1972</a:t>
            </a:r>
          </a:p>
        </p:txBody>
      </p:sp>
    </p:spTree>
    <p:extLst>
      <p:ext uri="{BB962C8B-B14F-4D97-AF65-F5344CB8AC3E}">
        <p14:creationId xmlns:p14="http://schemas.microsoft.com/office/powerpoint/2010/main" val="380824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25" y="481013"/>
            <a:ext cx="4286250" cy="5895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44009" y="1196752"/>
            <a:ext cx="4042792" cy="978123"/>
          </a:xfrm>
        </p:spPr>
        <p:txBody>
          <a:bodyPr/>
          <a:lstStyle/>
          <a:p>
            <a:r>
              <a:rPr lang="ru-RU" dirty="0" err="1"/>
              <a:t>Кищенко</a:t>
            </a:r>
            <a:r>
              <a:rPr lang="ru-RU" dirty="0"/>
              <a:t> Гобелен века</a:t>
            </a:r>
          </a:p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Выполнен из 270 кг шерсти (ручная работа, 1996). За эту работу художнику присуждена Государственная премия Беларуси. Уникальное полотно внесено в Книгу рекордов </a:t>
            </a:r>
            <a:r>
              <a:rPr lang="ru-RU" dirty="0" err="1"/>
              <a:t>Гиннесса</a:t>
            </a:r>
            <a:r>
              <a:rPr lang="ru-RU" dirty="0"/>
              <a:t>, как самый большой гобелен в мире, признано национальным достоянием. На полотнище размером 19 на 14 метров </a:t>
            </a:r>
            <a:r>
              <a:rPr lang="ru-RU" dirty="0" err="1"/>
              <a:t>Кищенко</a:t>
            </a:r>
            <a:r>
              <a:rPr lang="ru-RU" dirty="0"/>
              <a:t> изобразил более 80 самых известных личностей прошлого и современности, а также события мироздания: Ноев ковчег, Христа и Антихриста, Кремль, Папу Римского, Черчилля, Горбачева, Сталина, Хемингуэя, Кастро (всего более 80 портретов</a:t>
            </a:r>
          </a:p>
        </p:txBody>
      </p:sp>
    </p:spTree>
    <p:extLst>
      <p:ext uri="{BB962C8B-B14F-4D97-AF65-F5344CB8AC3E}">
        <p14:creationId xmlns:p14="http://schemas.microsoft.com/office/powerpoint/2010/main" val="8488591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603</Words>
  <Application>Microsoft Office PowerPoint</Application>
  <PresentationFormat>Экран (4:3)</PresentationFormat>
  <Paragraphs>70</Paragraphs>
  <Slides>83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83</vt:i4>
      </vt:variant>
    </vt:vector>
  </HeadingPairs>
  <TitlesOfParts>
    <vt:vector size="87" baseType="lpstr">
      <vt:lpstr>Arial</vt:lpstr>
      <vt:lpstr>Calibri</vt:lpstr>
      <vt:lpstr>Times New Roman</vt:lpstr>
      <vt:lpstr>Тема Office</vt:lpstr>
      <vt:lpstr>История в картинах</vt:lpstr>
      <vt:lpstr>Презентация PowerPoint</vt:lpstr>
      <vt:lpstr>Презентация PowerPoint</vt:lpstr>
      <vt:lpstr> 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ответы</vt:lpstr>
      <vt:lpstr>Презентация PowerPoint</vt:lpstr>
      <vt:lpstr>Презентация PowerPoint</vt:lpstr>
      <vt:lpstr>В. Верещагин Подавление индийского восстания англичанами 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В. Сэдлер. Битва при Ватерлоо  </vt:lpstr>
      <vt:lpstr>Презентация PowerPoint</vt:lpstr>
      <vt:lpstr>Говард Чендлер Кристи</vt:lpstr>
      <vt:lpstr>Презентация PowerPoint</vt:lpstr>
      <vt:lpstr>Презентация PowerPoint</vt:lpstr>
      <vt:lpstr>Штурм Константинополя крестоносцами</vt:lpstr>
      <vt:lpstr>Презентация PowerPoint</vt:lpstr>
      <vt:lpstr>Презентация PowerPoint</vt:lpstr>
      <vt:lpstr>Презентация PowerPoint</vt:lpstr>
      <vt:lpstr>Алексей Данилович Кивше́нко </vt:lpstr>
      <vt:lpstr>Алексей Данилович Кивше́нко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LuckyOne</dc:creator>
  <cp:lastModifiedBy>User'</cp:lastModifiedBy>
  <cp:revision>30</cp:revision>
  <dcterms:created xsi:type="dcterms:W3CDTF">2022-02-21T05:59:59Z</dcterms:created>
  <dcterms:modified xsi:type="dcterms:W3CDTF">2026-09-22T08:32:05Z</dcterms:modified>
</cp:coreProperties>
</file>